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61" r:id="rId3"/>
    <p:sldId id="259" r:id="rId4"/>
    <p:sldId id="260" r:id="rId5"/>
    <p:sldId id="263" r:id="rId6"/>
    <p:sldId id="262" r:id="rId7"/>
    <p:sldId id="267" r:id="rId8"/>
    <p:sldId id="264" r:id="rId9"/>
    <p:sldId id="268" r:id="rId10"/>
    <p:sldId id="269" r:id="rId11"/>
    <p:sldId id="270" r:id="rId12"/>
    <p:sldId id="272" r:id="rId13"/>
    <p:sldId id="271" r:id="rId14"/>
    <p:sldId id="273" r:id="rId15"/>
    <p:sldId id="285" r:id="rId16"/>
    <p:sldId id="274" r:id="rId17"/>
    <p:sldId id="275" r:id="rId18"/>
    <p:sldId id="280" r:id="rId19"/>
    <p:sldId id="276" r:id="rId20"/>
    <p:sldId id="277" r:id="rId21"/>
    <p:sldId id="284" r:id="rId22"/>
    <p:sldId id="281" r:id="rId23"/>
    <p:sldId id="286" r:id="rId24"/>
    <p:sldId id="287" r:id="rId25"/>
    <p:sldId id="288" r:id="rId26"/>
    <p:sldId id="289" r:id="rId27"/>
    <p:sldId id="290" r:id="rId28"/>
    <p:sldId id="278"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3049" autoAdjust="0"/>
  </p:normalViewPr>
  <p:slideViewPr>
    <p:cSldViewPr>
      <p:cViewPr varScale="1">
        <p:scale>
          <a:sx n="61" d="100"/>
          <a:sy n="61" d="100"/>
        </p:scale>
        <p:origin x="1430" y="34"/>
      </p:cViewPr>
      <p:guideLst>
        <p:guide orient="horz" pos="2160"/>
        <p:guide pos="2832"/>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2366"/>
    </p:cViewPr>
  </p:sorterViewPr>
  <p:notesViewPr>
    <p:cSldViewPr showGuides="1">
      <p:cViewPr varScale="1">
        <p:scale>
          <a:sx n="49" d="100"/>
          <a:sy n="49" d="100"/>
        </p:scale>
        <p:origin x="-2702"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8ADF54-C878-476E-A3A3-FFBBF75AE58C}" type="datetimeFigureOut">
              <a:rPr lang="en-US" smtClean="0"/>
              <a:t>9/14/2016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88C811-C18A-4A7D-8FF1-F837BC062ECD}" type="slidenum">
              <a:rPr lang="en-US" smtClean="0"/>
              <a:t>‹#›</a:t>
            </a:fld>
            <a:endParaRPr lang="en-US"/>
          </a:p>
        </p:txBody>
      </p:sp>
    </p:spTree>
    <p:extLst>
      <p:ext uri="{BB962C8B-B14F-4D97-AF65-F5344CB8AC3E}">
        <p14:creationId xmlns:p14="http://schemas.microsoft.com/office/powerpoint/2010/main" val="2176194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536EB5-0D6E-4513-A97D-41C7B213C472}" type="datetimeFigureOut">
              <a:rPr lang="en-US" smtClean="0"/>
              <a:t>9/14/2016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572BA-3500-4C1C-8439-3874E59DF05E}" type="slidenum">
              <a:rPr lang="en-US" smtClean="0"/>
              <a:t>‹#›</a:t>
            </a:fld>
            <a:endParaRPr lang="en-US"/>
          </a:p>
        </p:txBody>
      </p:sp>
    </p:spTree>
    <p:extLst>
      <p:ext uri="{BB962C8B-B14F-4D97-AF65-F5344CB8AC3E}">
        <p14:creationId xmlns:p14="http://schemas.microsoft.com/office/powerpoint/2010/main" val="146220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572BA-3500-4C1C-8439-3874E59DF05E}" type="slidenum">
              <a:rPr lang="en-US" smtClean="0"/>
              <a:t>8</a:t>
            </a:fld>
            <a:endParaRPr lang="en-US"/>
          </a:p>
        </p:txBody>
      </p:sp>
    </p:spTree>
    <p:extLst>
      <p:ext uri="{BB962C8B-B14F-4D97-AF65-F5344CB8AC3E}">
        <p14:creationId xmlns:p14="http://schemas.microsoft.com/office/powerpoint/2010/main" val="199445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1913 Gettysburg reunion was the 50</a:t>
            </a:r>
            <a:r>
              <a:rPr lang="en-US" baseline="30000" dirty="0"/>
              <a:t>th</a:t>
            </a:r>
            <a:r>
              <a:rPr lang="en-US" baseline="0" dirty="0"/>
              <a:t> remembrance of the battle. Largest gathering of CW veterans.</a:t>
            </a:r>
          </a:p>
          <a:p>
            <a:endParaRPr lang="en-US" dirty="0"/>
          </a:p>
        </p:txBody>
      </p:sp>
      <p:sp>
        <p:nvSpPr>
          <p:cNvPr id="4" name="Slide Number Placeholder 3"/>
          <p:cNvSpPr>
            <a:spLocks noGrp="1"/>
          </p:cNvSpPr>
          <p:nvPr>
            <p:ph type="sldNum" sz="quarter" idx="10"/>
          </p:nvPr>
        </p:nvSpPr>
        <p:spPr/>
        <p:txBody>
          <a:bodyPr/>
          <a:lstStyle/>
          <a:p>
            <a:fld id="{580572BA-3500-4C1C-8439-3874E59DF05E}" type="slidenum">
              <a:rPr lang="en-US" smtClean="0"/>
              <a:t>27</a:t>
            </a:fld>
            <a:endParaRPr lang="en-US"/>
          </a:p>
        </p:txBody>
      </p:sp>
    </p:spTree>
    <p:extLst>
      <p:ext uri="{BB962C8B-B14F-4D97-AF65-F5344CB8AC3E}">
        <p14:creationId xmlns:p14="http://schemas.microsoft.com/office/powerpoint/2010/main" val="179400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F7BFD9-179C-4750-AF40-971C3C2A64E4}"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F6A9-E9BB-4BBE-B763-C21E14B7D022}" type="slidenum">
              <a:rPr lang="en-US" smtClean="0"/>
              <a:t>‹#›</a:t>
            </a:fld>
            <a:endParaRPr lang="en-US"/>
          </a:p>
        </p:txBody>
      </p:sp>
    </p:spTree>
    <p:extLst>
      <p:ext uri="{BB962C8B-B14F-4D97-AF65-F5344CB8AC3E}">
        <p14:creationId xmlns:p14="http://schemas.microsoft.com/office/powerpoint/2010/main" val="972654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F7BFD9-179C-4750-AF40-971C3C2A64E4}"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F6A9-E9BB-4BBE-B763-C21E14B7D022}" type="slidenum">
              <a:rPr lang="en-US" smtClean="0"/>
              <a:t>‹#›</a:t>
            </a:fld>
            <a:endParaRPr lang="en-US"/>
          </a:p>
        </p:txBody>
      </p:sp>
    </p:spTree>
    <p:extLst>
      <p:ext uri="{BB962C8B-B14F-4D97-AF65-F5344CB8AC3E}">
        <p14:creationId xmlns:p14="http://schemas.microsoft.com/office/powerpoint/2010/main" val="187031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F7BFD9-179C-4750-AF40-971C3C2A64E4}"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F6A9-E9BB-4BBE-B763-C21E14B7D022}" type="slidenum">
              <a:rPr lang="en-US" smtClean="0"/>
              <a:t>‹#›</a:t>
            </a:fld>
            <a:endParaRPr lang="en-US"/>
          </a:p>
        </p:txBody>
      </p:sp>
    </p:spTree>
    <p:extLst>
      <p:ext uri="{BB962C8B-B14F-4D97-AF65-F5344CB8AC3E}">
        <p14:creationId xmlns:p14="http://schemas.microsoft.com/office/powerpoint/2010/main" val="3824917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F7BFD9-179C-4750-AF40-971C3C2A64E4}"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F6A9-E9BB-4BBE-B763-C21E14B7D022}" type="slidenum">
              <a:rPr lang="en-US" smtClean="0"/>
              <a:t>‹#›</a:t>
            </a:fld>
            <a:endParaRPr lang="en-US"/>
          </a:p>
        </p:txBody>
      </p:sp>
    </p:spTree>
    <p:extLst>
      <p:ext uri="{BB962C8B-B14F-4D97-AF65-F5344CB8AC3E}">
        <p14:creationId xmlns:p14="http://schemas.microsoft.com/office/powerpoint/2010/main" val="173897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F7BFD9-179C-4750-AF40-971C3C2A64E4}"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F6A9-E9BB-4BBE-B763-C21E14B7D022}" type="slidenum">
              <a:rPr lang="en-US" smtClean="0"/>
              <a:t>‹#›</a:t>
            </a:fld>
            <a:endParaRPr lang="en-US"/>
          </a:p>
        </p:txBody>
      </p:sp>
    </p:spTree>
    <p:extLst>
      <p:ext uri="{BB962C8B-B14F-4D97-AF65-F5344CB8AC3E}">
        <p14:creationId xmlns:p14="http://schemas.microsoft.com/office/powerpoint/2010/main" val="95117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F7BFD9-179C-4750-AF40-971C3C2A64E4}"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0F6A9-E9BB-4BBE-B763-C21E14B7D022}" type="slidenum">
              <a:rPr lang="en-US" smtClean="0"/>
              <a:t>‹#›</a:t>
            </a:fld>
            <a:endParaRPr lang="en-US"/>
          </a:p>
        </p:txBody>
      </p:sp>
    </p:spTree>
    <p:extLst>
      <p:ext uri="{BB962C8B-B14F-4D97-AF65-F5344CB8AC3E}">
        <p14:creationId xmlns:p14="http://schemas.microsoft.com/office/powerpoint/2010/main" val="291798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F7BFD9-179C-4750-AF40-971C3C2A64E4}" type="datetimeFigureOut">
              <a:rPr lang="en-US" smtClean="0"/>
              <a:t>9/14/2016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A0F6A9-E9BB-4BBE-B763-C21E14B7D022}" type="slidenum">
              <a:rPr lang="en-US" smtClean="0"/>
              <a:t>‹#›</a:t>
            </a:fld>
            <a:endParaRPr lang="en-US"/>
          </a:p>
        </p:txBody>
      </p:sp>
    </p:spTree>
    <p:extLst>
      <p:ext uri="{BB962C8B-B14F-4D97-AF65-F5344CB8AC3E}">
        <p14:creationId xmlns:p14="http://schemas.microsoft.com/office/powerpoint/2010/main" val="309710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F7BFD9-179C-4750-AF40-971C3C2A64E4}" type="datetimeFigureOut">
              <a:rPr lang="en-US" smtClean="0"/>
              <a:t>9/14/2016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A0F6A9-E9BB-4BBE-B763-C21E14B7D022}" type="slidenum">
              <a:rPr lang="en-US" smtClean="0"/>
              <a:t>‹#›</a:t>
            </a:fld>
            <a:endParaRPr lang="en-US"/>
          </a:p>
        </p:txBody>
      </p:sp>
    </p:spTree>
    <p:extLst>
      <p:ext uri="{BB962C8B-B14F-4D97-AF65-F5344CB8AC3E}">
        <p14:creationId xmlns:p14="http://schemas.microsoft.com/office/powerpoint/2010/main" val="301993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7BFD9-179C-4750-AF40-971C3C2A64E4}" type="datetimeFigureOut">
              <a:rPr lang="en-US" smtClean="0"/>
              <a:t>9/14/2016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A0F6A9-E9BB-4BBE-B763-C21E14B7D022}" type="slidenum">
              <a:rPr lang="en-US" smtClean="0"/>
              <a:t>‹#›</a:t>
            </a:fld>
            <a:endParaRPr lang="en-US"/>
          </a:p>
        </p:txBody>
      </p:sp>
    </p:spTree>
    <p:extLst>
      <p:ext uri="{BB962C8B-B14F-4D97-AF65-F5344CB8AC3E}">
        <p14:creationId xmlns:p14="http://schemas.microsoft.com/office/powerpoint/2010/main" val="3345916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F7BFD9-179C-4750-AF40-971C3C2A64E4}"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0F6A9-E9BB-4BBE-B763-C21E14B7D022}" type="slidenum">
              <a:rPr lang="en-US" smtClean="0"/>
              <a:t>‹#›</a:t>
            </a:fld>
            <a:endParaRPr lang="en-US"/>
          </a:p>
        </p:txBody>
      </p:sp>
    </p:spTree>
    <p:extLst>
      <p:ext uri="{BB962C8B-B14F-4D97-AF65-F5344CB8AC3E}">
        <p14:creationId xmlns:p14="http://schemas.microsoft.com/office/powerpoint/2010/main" val="4045486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F7BFD9-179C-4750-AF40-971C3C2A64E4}"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0F6A9-E9BB-4BBE-B763-C21E14B7D022}" type="slidenum">
              <a:rPr lang="en-US" smtClean="0"/>
              <a:t>‹#›</a:t>
            </a:fld>
            <a:endParaRPr lang="en-US"/>
          </a:p>
        </p:txBody>
      </p:sp>
    </p:spTree>
    <p:extLst>
      <p:ext uri="{BB962C8B-B14F-4D97-AF65-F5344CB8AC3E}">
        <p14:creationId xmlns:p14="http://schemas.microsoft.com/office/powerpoint/2010/main" val="351754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7BFD9-179C-4750-AF40-971C3C2A64E4}" type="datetimeFigureOut">
              <a:rPr lang="en-US" smtClean="0"/>
              <a:t>9/14/2016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0F6A9-E9BB-4BBE-B763-C21E14B7D022}" type="slidenum">
              <a:rPr lang="en-US" smtClean="0"/>
              <a:t>‹#›</a:t>
            </a:fld>
            <a:endParaRPr lang="en-US"/>
          </a:p>
        </p:txBody>
      </p:sp>
    </p:spTree>
    <p:extLst>
      <p:ext uri="{BB962C8B-B14F-4D97-AF65-F5344CB8AC3E}">
        <p14:creationId xmlns:p14="http://schemas.microsoft.com/office/powerpoint/2010/main" val="152729135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3581400"/>
          </a:xfrm>
        </p:spPr>
        <p:txBody>
          <a:bodyPr>
            <a:normAutofit/>
          </a:bodyPr>
          <a:lstStyle/>
          <a:p>
            <a:r>
              <a:rPr lang="en-US" sz="6000" b="1" dirty="0">
                <a:solidFill>
                  <a:schemeClr val="accent2"/>
                </a:solidFill>
                <a:effectLst>
                  <a:outerShdw blurRad="38100" dist="38100" dir="2700000" algn="tl">
                    <a:srgbClr val="000000">
                      <a:alpha val="43137"/>
                    </a:srgbClr>
                  </a:outerShdw>
                </a:effectLst>
              </a:rPr>
              <a:t>Vietnam Helicopter Pilot and Crewmember </a:t>
            </a:r>
            <a:br>
              <a:rPr lang="en-US" sz="6000" b="1" dirty="0">
                <a:solidFill>
                  <a:schemeClr val="accent2"/>
                </a:solidFill>
                <a:effectLst>
                  <a:outerShdw blurRad="38100" dist="38100" dir="2700000" algn="tl">
                    <a:srgbClr val="000000">
                      <a:alpha val="43137"/>
                    </a:srgbClr>
                  </a:outerShdw>
                </a:effectLst>
              </a:rPr>
            </a:br>
            <a:r>
              <a:rPr lang="en-US" sz="6000" b="1" dirty="0">
                <a:solidFill>
                  <a:schemeClr val="accent2"/>
                </a:solidFill>
                <a:effectLst>
                  <a:outerShdw blurRad="38100" dist="38100" dir="2700000" algn="tl">
                    <a:srgbClr val="000000">
                      <a:alpha val="43137"/>
                    </a:srgbClr>
                  </a:outerShdw>
                </a:effectLst>
              </a:rPr>
              <a:t>Memorial</a:t>
            </a:r>
          </a:p>
        </p:txBody>
      </p:sp>
      <p:sp>
        <p:nvSpPr>
          <p:cNvPr id="3" name="Subtitle 2"/>
          <p:cNvSpPr>
            <a:spLocks noGrp="1"/>
          </p:cNvSpPr>
          <p:nvPr>
            <p:ph type="subTitle" idx="1"/>
          </p:nvPr>
        </p:nvSpPr>
        <p:spPr>
          <a:xfrm>
            <a:off x="1295400" y="3657600"/>
            <a:ext cx="6400800" cy="1524000"/>
          </a:xfrm>
        </p:spPr>
        <p:txBody>
          <a:bodyPr/>
          <a:lstStyle/>
          <a:p>
            <a:r>
              <a:rPr lang="en-US" dirty="0">
                <a:solidFill>
                  <a:schemeClr val="accent2"/>
                </a:solidFill>
                <a:effectLst>
                  <a:outerShdw blurRad="38100" dist="38100" dir="2700000" algn="tl">
                    <a:srgbClr val="000000">
                      <a:alpha val="43137"/>
                    </a:srgbClr>
                  </a:outerShdw>
                </a:effectLst>
              </a:rPr>
              <a:t>A proposal for </a:t>
            </a:r>
          </a:p>
          <a:p>
            <a:r>
              <a:rPr lang="en-US" dirty="0">
                <a:solidFill>
                  <a:schemeClr val="accent2"/>
                </a:solidFill>
                <a:effectLst>
                  <a:outerShdw blurRad="38100" dist="38100" dir="2700000" algn="tl">
                    <a:srgbClr val="000000">
                      <a:alpha val="43137"/>
                    </a:srgbClr>
                  </a:outerShdw>
                </a:effectLst>
              </a:rPr>
              <a:t>Arlington National Cemetery</a:t>
            </a:r>
          </a:p>
        </p:txBody>
      </p:sp>
      <p:sp>
        <p:nvSpPr>
          <p:cNvPr id="4" name="TextBox 3"/>
          <p:cNvSpPr txBox="1"/>
          <p:nvPr/>
        </p:nvSpPr>
        <p:spPr>
          <a:xfrm>
            <a:off x="4495800" y="5638800"/>
            <a:ext cx="5105400" cy="769441"/>
          </a:xfrm>
          <a:prstGeom prst="rect">
            <a:avLst/>
          </a:prstGeom>
          <a:noFill/>
        </p:spPr>
        <p:txBody>
          <a:bodyPr wrap="square" rtlCol="0">
            <a:spAutoFit/>
          </a:bodyPr>
          <a:lstStyle/>
          <a:p>
            <a:r>
              <a:rPr lang="en-US" sz="2200" dirty="0">
                <a:solidFill>
                  <a:schemeClr val="accent2"/>
                </a:solidFill>
                <a:effectLst>
                  <a:outerShdw blurRad="38100" dist="38100" dir="2700000" algn="tl">
                    <a:srgbClr val="000000">
                      <a:alpha val="43137"/>
                    </a:srgbClr>
                  </a:outerShdw>
                </a:effectLst>
              </a:rPr>
              <a:t>Bob Hesselbein, President</a:t>
            </a:r>
          </a:p>
          <a:p>
            <a:r>
              <a:rPr lang="en-US" sz="2200" dirty="0">
                <a:solidFill>
                  <a:schemeClr val="accent2"/>
                </a:solidFill>
                <a:effectLst>
                  <a:outerShdw blurRad="38100" dist="38100" dir="2700000" algn="tl">
                    <a:srgbClr val="000000">
                      <a:alpha val="43137"/>
                    </a:srgbClr>
                  </a:outerShdw>
                </a:effectLst>
              </a:rPr>
              <a:t>Vietnam Helicopter Pilots Association </a:t>
            </a:r>
          </a:p>
        </p:txBody>
      </p:sp>
    </p:spTree>
    <p:extLst>
      <p:ext uri="{BB962C8B-B14F-4D97-AF65-F5344CB8AC3E}">
        <p14:creationId xmlns:p14="http://schemas.microsoft.com/office/powerpoint/2010/main" val="1270643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solidFill>
                  <a:schemeClr val="accent2"/>
                </a:solidFill>
                <a:effectLst>
                  <a:outerShdw blurRad="38100" dist="38100" dir="2700000" algn="tl">
                    <a:srgbClr val="000000">
                      <a:alpha val="43137"/>
                    </a:srgbClr>
                  </a:outerShdw>
                </a:effectLst>
              </a:rPr>
              <a:t>KILLED IN ACTION</a:t>
            </a:r>
          </a:p>
        </p:txBody>
      </p:sp>
      <p:sp>
        <p:nvSpPr>
          <p:cNvPr id="3" name="Content Placeholder 2"/>
          <p:cNvSpPr>
            <a:spLocks noGrp="1"/>
          </p:cNvSpPr>
          <p:nvPr>
            <p:ph idx="1"/>
          </p:nvPr>
        </p:nvSpPr>
        <p:spPr>
          <a:xfrm>
            <a:off x="914400" y="1422400"/>
            <a:ext cx="8001000" cy="5410200"/>
          </a:xfrm>
        </p:spPr>
        <p:txBody>
          <a:bodyPr>
            <a:noAutofit/>
          </a:bodyPr>
          <a:lstStyle/>
          <a:p>
            <a:r>
              <a:rPr lang="en-US" dirty="0">
                <a:solidFill>
                  <a:schemeClr val="accent2"/>
                </a:solidFill>
                <a:effectLst>
                  <a:outerShdw blurRad="38100" dist="38100" dir="2700000" algn="tl">
                    <a:srgbClr val="000000">
                      <a:alpha val="43137"/>
                    </a:srgbClr>
                  </a:outerShdw>
                </a:effectLst>
              </a:rPr>
              <a:t>Total: </a:t>
            </a:r>
            <a:r>
              <a:rPr lang="en-US" sz="3600" dirty="0">
                <a:solidFill>
                  <a:schemeClr val="accent2"/>
                </a:solidFill>
                <a:effectLst>
                  <a:outerShdw blurRad="38100" dist="38100" dir="2700000" algn="tl">
                    <a:srgbClr val="000000">
                      <a:alpha val="43137"/>
                    </a:srgbClr>
                  </a:outerShdw>
                </a:effectLst>
              </a:rPr>
              <a:t>58,286</a:t>
            </a:r>
          </a:p>
          <a:p>
            <a:endParaRPr lang="en-US" sz="1600" dirty="0">
              <a:solidFill>
                <a:schemeClr val="accent2"/>
              </a:solidFill>
              <a:effectLst>
                <a:outerShdw blurRad="38100" dist="38100" dir="2700000" algn="tl">
                  <a:srgbClr val="000000">
                    <a:alpha val="43137"/>
                  </a:srgbClr>
                </a:outerShdw>
              </a:effectLst>
            </a:endParaRPr>
          </a:p>
          <a:p>
            <a:r>
              <a:rPr lang="en-US" dirty="0">
                <a:solidFill>
                  <a:schemeClr val="accent2"/>
                </a:solidFill>
                <a:effectLst>
                  <a:outerShdw blurRad="38100" dist="38100" dir="2700000" algn="tl">
                    <a:srgbClr val="000000">
                      <a:alpha val="43137"/>
                    </a:srgbClr>
                  </a:outerShdw>
                </a:effectLst>
              </a:rPr>
              <a:t>Helicopter pilots: </a:t>
            </a:r>
            <a:r>
              <a:rPr lang="en-US" sz="3600" dirty="0">
                <a:solidFill>
                  <a:schemeClr val="accent2"/>
                </a:solidFill>
                <a:effectLst>
                  <a:outerShdw blurRad="38100" dist="38100" dir="2700000" algn="tl">
                    <a:srgbClr val="000000">
                      <a:alpha val="43137"/>
                    </a:srgbClr>
                  </a:outerShdw>
                </a:effectLst>
              </a:rPr>
              <a:t>2,002</a:t>
            </a:r>
          </a:p>
          <a:p>
            <a:endParaRPr lang="en-US" sz="1600" dirty="0">
              <a:solidFill>
                <a:schemeClr val="accent2"/>
              </a:solidFill>
              <a:effectLst>
                <a:outerShdw blurRad="38100" dist="38100" dir="2700000" algn="tl">
                  <a:srgbClr val="000000">
                    <a:alpha val="43137"/>
                  </a:srgbClr>
                </a:outerShdw>
              </a:effectLst>
            </a:endParaRPr>
          </a:p>
          <a:p>
            <a:r>
              <a:rPr lang="en-US" dirty="0">
                <a:solidFill>
                  <a:schemeClr val="accent2"/>
                </a:solidFill>
                <a:effectLst>
                  <a:outerShdw blurRad="38100" dist="38100" dir="2700000" algn="tl">
                    <a:srgbClr val="000000">
                      <a:alpha val="43137"/>
                    </a:srgbClr>
                  </a:outerShdw>
                </a:effectLst>
              </a:rPr>
              <a:t>Helicopter crewmembers: </a:t>
            </a:r>
            <a:r>
              <a:rPr lang="en-US" sz="3600" dirty="0">
                <a:solidFill>
                  <a:schemeClr val="accent2"/>
                </a:solidFill>
                <a:effectLst>
                  <a:outerShdw blurRad="38100" dist="38100" dir="2700000" algn="tl">
                    <a:srgbClr val="000000">
                      <a:alpha val="43137"/>
                    </a:srgbClr>
                  </a:outerShdw>
                </a:effectLst>
              </a:rPr>
              <a:t>2,704</a:t>
            </a:r>
          </a:p>
          <a:p>
            <a:endParaRPr lang="en-US" sz="1600" dirty="0">
              <a:solidFill>
                <a:schemeClr val="accent2"/>
              </a:solidFill>
              <a:effectLst>
                <a:outerShdw blurRad="38100" dist="38100" dir="2700000" algn="tl">
                  <a:srgbClr val="000000">
                    <a:alpha val="43137"/>
                  </a:srgbClr>
                </a:outerShdw>
              </a:effectLst>
            </a:endParaRPr>
          </a:p>
          <a:p>
            <a:r>
              <a:rPr lang="en-US" dirty="0">
                <a:solidFill>
                  <a:schemeClr val="accent2"/>
                </a:solidFill>
                <a:effectLst>
                  <a:outerShdw blurRad="38100" dist="38100" dir="2700000" algn="tl">
                    <a:srgbClr val="000000">
                      <a:alpha val="43137"/>
                    </a:srgbClr>
                  </a:outerShdw>
                </a:effectLst>
              </a:rPr>
              <a:t>Total rotary-wing deaths: </a:t>
            </a:r>
            <a:r>
              <a:rPr lang="en-US" sz="3600" dirty="0">
                <a:solidFill>
                  <a:schemeClr val="accent2"/>
                </a:solidFill>
                <a:effectLst>
                  <a:outerShdw blurRad="38100" dist="38100" dir="2700000" algn="tl">
                    <a:srgbClr val="000000">
                      <a:alpha val="43137"/>
                    </a:srgbClr>
                  </a:outerShdw>
                </a:effectLst>
              </a:rPr>
              <a:t>4,706</a:t>
            </a:r>
          </a:p>
          <a:p>
            <a:endParaRPr lang="en-US" sz="1600" dirty="0">
              <a:solidFill>
                <a:schemeClr val="accent2"/>
              </a:solidFill>
              <a:effectLst>
                <a:outerShdw blurRad="38100" dist="38100" dir="2700000" algn="tl">
                  <a:srgbClr val="000000">
                    <a:alpha val="43137"/>
                  </a:srgbClr>
                </a:outerShdw>
              </a:effectLst>
            </a:endParaRPr>
          </a:p>
          <a:p>
            <a:r>
              <a:rPr lang="en-US" dirty="0">
                <a:solidFill>
                  <a:schemeClr val="accent2"/>
                </a:solidFill>
                <a:effectLst>
                  <a:outerShdw blurRad="38100" dist="38100" dir="2700000" algn="tl">
                    <a:srgbClr val="000000">
                      <a:alpha val="43137"/>
                    </a:srgbClr>
                  </a:outerShdw>
                </a:effectLst>
              </a:rPr>
              <a:t>Percent of </a:t>
            </a:r>
            <a:r>
              <a:rPr lang="en-US" u="sng" dirty="0">
                <a:solidFill>
                  <a:schemeClr val="accent2"/>
                </a:solidFill>
                <a:effectLst>
                  <a:outerShdw blurRad="38100" dist="38100" dir="2700000" algn="tl">
                    <a:srgbClr val="000000">
                      <a:alpha val="43137"/>
                    </a:srgbClr>
                  </a:outerShdw>
                </a:effectLst>
              </a:rPr>
              <a:t>all</a:t>
            </a:r>
            <a:r>
              <a:rPr lang="en-US" dirty="0">
                <a:solidFill>
                  <a:schemeClr val="accent2"/>
                </a:solidFill>
                <a:effectLst>
                  <a:outerShdw blurRad="38100" dist="38100" dir="2700000" algn="tl">
                    <a:srgbClr val="000000">
                      <a:alpha val="43137"/>
                    </a:srgbClr>
                  </a:outerShdw>
                </a:effectLst>
              </a:rPr>
              <a:t> killed in action:</a:t>
            </a:r>
            <a:r>
              <a:rPr lang="en-US" sz="3600" dirty="0">
                <a:solidFill>
                  <a:schemeClr val="accent2"/>
                </a:solidFill>
                <a:effectLst>
                  <a:outerShdw blurRad="38100" dist="38100" dir="2700000" algn="tl">
                    <a:srgbClr val="000000">
                      <a:alpha val="43137"/>
                    </a:srgbClr>
                  </a:outerShdw>
                </a:effectLst>
              </a:rPr>
              <a:t> 9%</a:t>
            </a:r>
          </a:p>
        </p:txBody>
      </p:sp>
    </p:spTree>
    <p:extLst>
      <p:ext uri="{BB962C8B-B14F-4D97-AF65-F5344CB8AC3E}">
        <p14:creationId xmlns:p14="http://schemas.microsoft.com/office/powerpoint/2010/main" val="1786118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b="1" dirty="0">
                <a:solidFill>
                  <a:schemeClr val="accent2"/>
                </a:solidFill>
                <a:effectLst>
                  <a:outerShdw blurRad="38100" dist="38100" dir="2700000" algn="tl">
                    <a:srgbClr val="000000">
                      <a:alpha val="43137"/>
                    </a:srgbClr>
                  </a:outerShdw>
                </a:effectLst>
              </a:rPr>
              <a:t> KIA WITHIN ANC</a:t>
            </a:r>
          </a:p>
        </p:txBody>
      </p:sp>
      <p:sp>
        <p:nvSpPr>
          <p:cNvPr id="3" name="Content Placeholder 2"/>
          <p:cNvSpPr>
            <a:spLocks noGrp="1"/>
          </p:cNvSpPr>
          <p:nvPr>
            <p:ph idx="1"/>
          </p:nvPr>
        </p:nvSpPr>
        <p:spPr>
          <a:xfrm>
            <a:off x="609600" y="1371600"/>
            <a:ext cx="8229600" cy="4114800"/>
          </a:xfrm>
        </p:spPr>
        <p:txBody>
          <a:bodyPr>
            <a:normAutofit lnSpcReduction="10000"/>
          </a:bodyPr>
          <a:lstStyle/>
          <a:p>
            <a:r>
              <a:rPr lang="en-US" dirty="0">
                <a:solidFill>
                  <a:schemeClr val="accent2"/>
                </a:solidFill>
                <a:effectLst>
                  <a:outerShdw blurRad="38100" dist="38100" dir="2700000" algn="tl">
                    <a:srgbClr val="000000">
                      <a:alpha val="43137"/>
                    </a:srgbClr>
                  </a:outerShdw>
                </a:effectLst>
              </a:rPr>
              <a:t>VN Casualties</a:t>
            </a:r>
            <a:r>
              <a:rPr lang="en-US" i="1" dirty="0">
                <a:solidFill>
                  <a:schemeClr val="accent2"/>
                </a:solidFill>
                <a:effectLst>
                  <a:outerShdw blurRad="38100" dist="38100" dir="2700000" algn="tl">
                    <a:srgbClr val="000000">
                      <a:alpha val="43137"/>
                    </a:srgbClr>
                  </a:outerShdw>
                </a:effectLst>
              </a:rPr>
              <a:t> immediately </a:t>
            </a:r>
            <a:r>
              <a:rPr lang="en-US" dirty="0">
                <a:solidFill>
                  <a:schemeClr val="accent2"/>
                </a:solidFill>
                <a:effectLst>
                  <a:outerShdw blurRad="38100" dist="38100" dir="2700000" algn="tl">
                    <a:srgbClr val="000000">
                      <a:alpha val="43137"/>
                    </a:srgbClr>
                  </a:outerShdw>
                </a:effectLst>
              </a:rPr>
              <a:t>buried</a:t>
            </a:r>
            <a:r>
              <a:rPr lang="en-US" sz="3600" dirty="0">
                <a:solidFill>
                  <a:schemeClr val="accent2"/>
                </a:solidFill>
                <a:effectLst>
                  <a:outerShdw blurRad="38100" dist="38100" dir="2700000" algn="tl">
                    <a:srgbClr val="000000">
                      <a:alpha val="43137"/>
                    </a:srgbClr>
                  </a:outerShdw>
                </a:effectLst>
              </a:rPr>
              <a:t>: 2,590 </a:t>
            </a:r>
            <a:r>
              <a:rPr lang="en-US" sz="1600" dirty="0">
                <a:solidFill>
                  <a:schemeClr val="accent2"/>
                </a:solidFill>
                <a:effectLst>
                  <a:outerShdw blurRad="38100" dist="38100" dir="2700000" algn="tl">
                    <a:srgbClr val="000000">
                      <a:alpha val="43137"/>
                    </a:srgbClr>
                  </a:outerShdw>
                </a:effectLst>
              </a:rPr>
              <a:t>(1)</a:t>
            </a:r>
          </a:p>
          <a:p>
            <a:endParaRPr lang="en-US" dirty="0">
              <a:solidFill>
                <a:schemeClr val="accent2"/>
              </a:solidFill>
              <a:effectLst>
                <a:outerShdw blurRad="38100" dist="38100" dir="2700000" algn="tl">
                  <a:srgbClr val="000000">
                    <a:alpha val="43137"/>
                  </a:srgbClr>
                </a:outerShdw>
              </a:effectLst>
            </a:endParaRPr>
          </a:p>
          <a:p>
            <a:r>
              <a:rPr lang="en-US" dirty="0">
                <a:solidFill>
                  <a:schemeClr val="accent2"/>
                </a:solidFill>
                <a:effectLst>
                  <a:outerShdw blurRad="38100" dist="38100" dir="2700000" algn="tl">
                    <a:srgbClr val="000000">
                      <a:alpha val="43137"/>
                    </a:srgbClr>
                  </a:outerShdw>
                </a:effectLst>
              </a:rPr>
              <a:t>Helicopter pilots: </a:t>
            </a:r>
            <a:r>
              <a:rPr lang="en-US" sz="3600" dirty="0">
                <a:solidFill>
                  <a:schemeClr val="accent2"/>
                </a:solidFill>
                <a:effectLst>
                  <a:outerShdw blurRad="38100" dist="38100" dir="2700000" algn="tl">
                    <a:srgbClr val="000000">
                      <a:alpha val="43137"/>
                    </a:srgbClr>
                  </a:outerShdw>
                </a:effectLst>
              </a:rPr>
              <a:t>205</a:t>
            </a:r>
          </a:p>
          <a:p>
            <a:endParaRPr lang="en-US" dirty="0">
              <a:solidFill>
                <a:schemeClr val="accent2"/>
              </a:solidFill>
              <a:effectLst>
                <a:outerShdw blurRad="38100" dist="38100" dir="2700000" algn="tl">
                  <a:srgbClr val="000000">
                    <a:alpha val="43137"/>
                  </a:srgbClr>
                </a:outerShdw>
              </a:effectLst>
            </a:endParaRPr>
          </a:p>
          <a:p>
            <a:r>
              <a:rPr lang="en-US" dirty="0">
                <a:solidFill>
                  <a:schemeClr val="accent2"/>
                </a:solidFill>
                <a:effectLst>
                  <a:outerShdw blurRad="38100" dist="38100" dir="2700000" algn="tl">
                    <a:srgbClr val="000000">
                      <a:alpha val="43137"/>
                    </a:srgbClr>
                  </a:outerShdw>
                </a:effectLst>
              </a:rPr>
              <a:t>Helicopter crewmembers: </a:t>
            </a:r>
            <a:r>
              <a:rPr lang="en-US" sz="3600" dirty="0">
                <a:solidFill>
                  <a:schemeClr val="accent2"/>
                </a:solidFill>
                <a:effectLst>
                  <a:outerShdw blurRad="38100" dist="38100" dir="2700000" algn="tl">
                    <a:srgbClr val="000000">
                      <a:alpha val="43137"/>
                    </a:srgbClr>
                  </a:outerShdw>
                </a:effectLst>
              </a:rPr>
              <a:t>252</a:t>
            </a:r>
          </a:p>
          <a:p>
            <a:endParaRPr lang="en-US" dirty="0">
              <a:solidFill>
                <a:schemeClr val="accent2"/>
              </a:solidFill>
              <a:effectLst>
                <a:outerShdw blurRad="38100" dist="38100" dir="2700000" algn="tl">
                  <a:srgbClr val="000000">
                    <a:alpha val="43137"/>
                  </a:srgbClr>
                </a:outerShdw>
              </a:effectLst>
            </a:endParaRPr>
          </a:p>
          <a:p>
            <a:r>
              <a:rPr lang="en-US" dirty="0">
                <a:solidFill>
                  <a:schemeClr val="accent2"/>
                </a:solidFill>
                <a:effectLst>
                  <a:outerShdw blurRad="38100" dist="38100" dir="2700000" algn="tl">
                    <a:srgbClr val="000000">
                      <a:alpha val="43137"/>
                    </a:srgbClr>
                  </a:outerShdw>
                </a:effectLst>
              </a:rPr>
              <a:t>Percent of war casualties: </a:t>
            </a:r>
            <a:r>
              <a:rPr lang="en-US" sz="3600" dirty="0">
                <a:solidFill>
                  <a:schemeClr val="accent2"/>
                </a:solidFill>
                <a:effectLst>
                  <a:outerShdw blurRad="38100" dist="38100" dir="2700000" algn="tl">
                    <a:srgbClr val="000000">
                      <a:alpha val="43137"/>
                    </a:srgbClr>
                  </a:outerShdw>
                </a:effectLst>
              </a:rPr>
              <a:t>18%</a:t>
            </a:r>
          </a:p>
        </p:txBody>
      </p:sp>
      <p:sp>
        <p:nvSpPr>
          <p:cNvPr id="4" name="TextBox 3"/>
          <p:cNvSpPr txBox="1"/>
          <p:nvPr/>
        </p:nvSpPr>
        <p:spPr>
          <a:xfrm>
            <a:off x="990600" y="5680045"/>
            <a:ext cx="4343400" cy="400110"/>
          </a:xfrm>
          <a:prstGeom prst="rect">
            <a:avLst/>
          </a:prstGeom>
          <a:noFill/>
        </p:spPr>
        <p:txBody>
          <a:bodyPr wrap="square" rtlCol="0">
            <a:spAutoFit/>
          </a:bodyPr>
          <a:lstStyle/>
          <a:p>
            <a:r>
              <a:rPr lang="en-US" sz="2000" i="1" dirty="0">
                <a:solidFill>
                  <a:schemeClr val="accent2"/>
                </a:solidFill>
                <a:effectLst>
                  <a:outerShdw blurRad="38100" dist="38100" dir="2700000" algn="tl">
                    <a:srgbClr val="000000">
                      <a:alpha val="43137"/>
                    </a:srgbClr>
                  </a:outerShdw>
                </a:effectLst>
              </a:rPr>
              <a:t>(1) Coffelt Group Database </a:t>
            </a:r>
          </a:p>
        </p:txBody>
      </p:sp>
    </p:spTree>
    <p:extLst>
      <p:ext uri="{BB962C8B-B14F-4D97-AF65-F5344CB8AC3E}">
        <p14:creationId xmlns:p14="http://schemas.microsoft.com/office/powerpoint/2010/main" val="504495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42"/>
            <a:ext cx="9144000" cy="1143000"/>
          </a:xfrm>
        </p:spPr>
        <p:txBody>
          <a:bodyPr>
            <a:normAutofit/>
          </a:bodyPr>
          <a:lstStyle/>
          <a:p>
            <a:r>
              <a:rPr lang="en-US" b="1" dirty="0">
                <a:solidFill>
                  <a:schemeClr val="accent2"/>
                </a:solidFill>
                <a:effectLst>
                  <a:outerShdw blurRad="38100" dist="38100" dir="2700000" algn="tl">
                    <a:srgbClr val="000000">
                      <a:alpha val="43137"/>
                    </a:srgbClr>
                  </a:outerShdw>
                </a:effectLst>
              </a:rPr>
              <a:t>WHY THIS MEMORIAL?</a:t>
            </a:r>
          </a:p>
        </p:txBody>
      </p:sp>
      <p:sp>
        <p:nvSpPr>
          <p:cNvPr id="3" name="TextBox 2"/>
          <p:cNvSpPr txBox="1"/>
          <p:nvPr/>
        </p:nvSpPr>
        <p:spPr>
          <a:xfrm>
            <a:off x="3187700" y="1110762"/>
            <a:ext cx="5422900" cy="4585871"/>
          </a:xfrm>
          <a:prstGeom prst="rect">
            <a:avLst/>
          </a:prstGeom>
          <a:noFill/>
        </p:spPr>
        <p:txBody>
          <a:bodyPr wrap="square" rtlCol="0">
            <a:spAutoFit/>
          </a:bodyPr>
          <a:lstStyle/>
          <a:p>
            <a:pPr algn="just"/>
            <a:r>
              <a:rPr lang="en-US" sz="2600" i="1" dirty="0">
                <a:effectLst>
                  <a:outerShdw blurRad="38100" dist="38100" dir="2700000" algn="tl">
                    <a:srgbClr val="000000">
                      <a:alpha val="43137"/>
                    </a:srgbClr>
                  </a:outerShdw>
                </a:effectLst>
              </a:rPr>
              <a:t>“The aviation units were the sole combat element… that did not come apart under the stress of the war in Vietnam… </a:t>
            </a:r>
          </a:p>
          <a:p>
            <a:pPr algn="just"/>
            <a:endParaRPr lang="en-US" sz="2600" i="1" dirty="0">
              <a:effectLst>
                <a:outerShdw blurRad="38100" dist="38100" dir="2700000" algn="tl">
                  <a:srgbClr val="000000">
                    <a:alpha val="43137"/>
                  </a:srgbClr>
                </a:outerShdw>
              </a:effectLst>
            </a:endParaRPr>
          </a:p>
          <a:p>
            <a:pPr algn="just"/>
            <a:r>
              <a:rPr lang="en-US" sz="2600" i="1" dirty="0">
                <a:effectLst>
                  <a:outerShdw blurRad="38100" dist="38100" dir="2700000" algn="tl">
                    <a:srgbClr val="000000">
                      <a:alpha val="43137"/>
                    </a:srgbClr>
                  </a:outerShdw>
                </a:effectLst>
              </a:rPr>
              <a:t>Whether it was the oneness of man and the acrobatic flying machine, whether it was the equally shared risk of officer pilot and enlisted crew member, whatever the reason, the men of the helicopters kept their discipline and their spirit.”</a:t>
            </a:r>
          </a:p>
          <a:p>
            <a:pPr algn="just"/>
            <a:endParaRPr lang="en-US" sz="800" i="1" dirty="0">
              <a:solidFill>
                <a:schemeClr val="bg1"/>
              </a:solidFill>
              <a:effectLst>
                <a:outerShdw blurRad="38100" dist="38100" dir="2700000" algn="tl">
                  <a:srgbClr val="000000">
                    <a:alpha val="43137"/>
                  </a:srgbClr>
                </a:outerShdw>
              </a:effectLst>
            </a:endParaRPr>
          </a:p>
          <a:p>
            <a:pPr algn="just"/>
            <a:r>
              <a:rPr lang="en-US" sz="2400" i="1"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Neil Sheehan – A Bright Shining Lie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0"/>
            <a:ext cx="2840846" cy="3409015"/>
          </a:xfrm>
          <a:prstGeom prst="rect">
            <a:avLst/>
          </a:prstGeom>
        </p:spPr>
      </p:pic>
      <p:sp>
        <p:nvSpPr>
          <p:cNvPr id="4" name="TextBox 3"/>
          <p:cNvSpPr txBox="1"/>
          <p:nvPr/>
        </p:nvSpPr>
        <p:spPr>
          <a:xfrm>
            <a:off x="1968500" y="5723591"/>
            <a:ext cx="5181600" cy="923330"/>
          </a:xfrm>
          <a:prstGeom prst="rect">
            <a:avLst/>
          </a:prstGeom>
          <a:noFill/>
        </p:spPr>
        <p:txBody>
          <a:bodyPr wrap="square" rtlCol="0">
            <a:spAutoFit/>
          </a:bodyPr>
          <a:lstStyle/>
          <a:p>
            <a:pPr algn="ctr"/>
            <a:r>
              <a:rPr lang="en-US" sz="5400" i="1" dirty="0">
                <a:solidFill>
                  <a:schemeClr val="accent2"/>
                </a:solidFill>
                <a:effectLst>
                  <a:outerShdw blurRad="38100" dist="38100" dir="2700000" algn="tl">
                    <a:srgbClr val="000000">
                      <a:alpha val="43137"/>
                    </a:srgbClr>
                  </a:outerShdw>
                </a:effectLst>
              </a:rPr>
              <a:t>“Persistent Valor”</a:t>
            </a:r>
          </a:p>
        </p:txBody>
      </p:sp>
    </p:spTree>
    <p:extLst>
      <p:ext uri="{BB962C8B-B14F-4D97-AF65-F5344CB8AC3E}">
        <p14:creationId xmlns:p14="http://schemas.microsoft.com/office/powerpoint/2010/main" val="2856818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a:solidFill>
                  <a:schemeClr val="accent2"/>
                </a:solidFill>
                <a:effectLst>
                  <a:outerShdw blurRad="38100" dist="38100" dir="2700000" algn="tl">
                    <a:srgbClr val="000000">
                      <a:alpha val="43137"/>
                    </a:srgbClr>
                  </a:outerShdw>
                </a:effectLst>
              </a:rPr>
              <a:t>WHY THIS MEMORIAL?</a:t>
            </a:r>
          </a:p>
        </p:txBody>
      </p:sp>
      <p:sp>
        <p:nvSpPr>
          <p:cNvPr id="5" name="TextBox 4"/>
          <p:cNvSpPr txBox="1"/>
          <p:nvPr/>
        </p:nvSpPr>
        <p:spPr>
          <a:xfrm>
            <a:off x="723900" y="990600"/>
            <a:ext cx="7543800" cy="2123658"/>
          </a:xfrm>
          <a:prstGeom prst="rect">
            <a:avLst/>
          </a:prstGeom>
          <a:noFill/>
        </p:spPr>
        <p:txBody>
          <a:bodyPr wrap="square" rtlCol="0">
            <a:spAutoFit/>
          </a:bodyPr>
          <a:lstStyle/>
          <a:p>
            <a:pPr algn="ctr"/>
            <a:r>
              <a:rPr lang="en-US" sz="3600" i="1" dirty="0">
                <a:solidFill>
                  <a:schemeClr val="accent2"/>
                </a:solidFill>
                <a:effectLst>
                  <a:outerShdw blurRad="38100" dist="38100" dir="2700000" algn="tl">
                    <a:srgbClr val="000000">
                      <a:alpha val="43137"/>
                    </a:srgbClr>
                  </a:outerShdw>
                </a:effectLst>
              </a:rPr>
              <a:t>No </a:t>
            </a:r>
            <a:r>
              <a:rPr lang="en-US" sz="3600" i="1" u="sng" dirty="0">
                <a:solidFill>
                  <a:schemeClr val="accent2"/>
                </a:solidFill>
                <a:effectLst>
                  <a:outerShdw blurRad="38100" dist="38100" dir="2700000" algn="tl">
                    <a:srgbClr val="000000">
                      <a:alpha val="43137"/>
                    </a:srgbClr>
                  </a:outerShdw>
                </a:effectLst>
              </a:rPr>
              <a:t>national</a:t>
            </a:r>
            <a:r>
              <a:rPr lang="en-US" sz="3600" i="1" dirty="0">
                <a:solidFill>
                  <a:schemeClr val="accent2"/>
                </a:solidFill>
                <a:effectLst>
                  <a:outerShdw blurRad="38100" dist="38100" dir="2700000" algn="tl">
                    <a:srgbClr val="000000">
                      <a:alpha val="43137"/>
                    </a:srgbClr>
                  </a:outerShdw>
                </a:effectLst>
              </a:rPr>
              <a:t> memorial exists </a:t>
            </a:r>
            <a:r>
              <a:rPr lang="en-US" sz="3200" i="1" dirty="0">
                <a:solidFill>
                  <a:schemeClr val="accent2"/>
                </a:solidFill>
                <a:effectLst>
                  <a:outerShdw blurRad="38100" dist="38100" dir="2700000" algn="tl">
                    <a:srgbClr val="000000">
                      <a:alpha val="43137"/>
                    </a:srgbClr>
                  </a:outerShdw>
                </a:effectLst>
              </a:rPr>
              <a:t>anywhere that recognizes the shared, common valor of all helicopter pilots and crewmembers who gave the last full measure of devotion to their nation in the Vietnam War.</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288" t="7281" r="6229" b="6884"/>
          <a:stretch/>
        </p:blipFill>
        <p:spPr>
          <a:xfrm>
            <a:off x="2104911" y="3262232"/>
            <a:ext cx="4781777" cy="3367168"/>
          </a:xfrm>
          <a:prstGeom prst="rect">
            <a:avLst/>
          </a:prstGeom>
        </p:spPr>
      </p:pic>
    </p:spTree>
    <p:extLst>
      <p:ext uri="{BB962C8B-B14F-4D97-AF65-F5344CB8AC3E}">
        <p14:creationId xmlns:p14="http://schemas.microsoft.com/office/powerpoint/2010/main" val="3641807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2700"/>
            <a:ext cx="9525000" cy="1143000"/>
          </a:xfrm>
        </p:spPr>
        <p:txBody>
          <a:bodyPr>
            <a:noAutofit/>
          </a:bodyPr>
          <a:lstStyle/>
          <a:p>
            <a:r>
              <a:rPr lang="en-US" sz="3600" b="1" dirty="0">
                <a:solidFill>
                  <a:schemeClr val="accent2"/>
                </a:solidFill>
                <a:effectLst>
                  <a:outerShdw blurRad="38100" dist="38100" dir="2700000" algn="tl">
                    <a:srgbClr val="000000">
                      <a:alpha val="43137"/>
                    </a:srgbClr>
                  </a:outerShdw>
                </a:effectLst>
              </a:rPr>
              <a:t>WHY </a:t>
            </a:r>
            <a:br>
              <a:rPr lang="en-US" sz="3600" b="1" dirty="0">
                <a:solidFill>
                  <a:schemeClr val="accent2"/>
                </a:solidFill>
                <a:effectLst>
                  <a:outerShdw blurRad="38100" dist="38100" dir="2700000" algn="tl">
                    <a:srgbClr val="000000">
                      <a:alpha val="43137"/>
                    </a:srgbClr>
                  </a:outerShdw>
                </a:effectLst>
              </a:rPr>
            </a:br>
            <a:r>
              <a:rPr lang="en-US" sz="3600" b="1" dirty="0">
                <a:solidFill>
                  <a:schemeClr val="accent2"/>
                </a:solidFill>
                <a:effectLst>
                  <a:outerShdw blurRad="38100" dist="38100" dir="2700000" algn="tl">
                    <a:srgbClr val="000000">
                      <a:alpha val="43137"/>
                    </a:srgbClr>
                  </a:outerShdw>
                </a:effectLst>
              </a:rPr>
              <a:t>ARLINGTON NATIONAL CEMETERY?</a:t>
            </a:r>
          </a:p>
        </p:txBody>
      </p:sp>
      <p:sp>
        <p:nvSpPr>
          <p:cNvPr id="3" name="Content Placeholder 2"/>
          <p:cNvSpPr>
            <a:spLocks noGrp="1"/>
          </p:cNvSpPr>
          <p:nvPr>
            <p:ph idx="1"/>
          </p:nvPr>
        </p:nvSpPr>
        <p:spPr>
          <a:xfrm>
            <a:off x="381000" y="1524000"/>
            <a:ext cx="8229600" cy="3048000"/>
          </a:xfrm>
        </p:spPr>
        <p:txBody>
          <a:bodyPr>
            <a:normAutofit/>
          </a:bodyPr>
          <a:lstStyle/>
          <a:p>
            <a:r>
              <a:rPr lang="en-US" dirty="0">
                <a:solidFill>
                  <a:schemeClr val="accent2"/>
                </a:solidFill>
                <a:effectLst>
                  <a:outerShdw blurRad="38100" dist="38100" dir="2700000" algn="tl">
                    <a:srgbClr val="000000">
                      <a:alpha val="43137"/>
                    </a:srgbClr>
                  </a:outerShdw>
                </a:effectLst>
              </a:rPr>
              <a:t>Helicopter casualties from all branches are within the cemetery</a:t>
            </a:r>
          </a:p>
          <a:p>
            <a:endParaRPr lang="en-US" sz="1800" dirty="0">
              <a:solidFill>
                <a:schemeClr val="accent2"/>
              </a:solidFill>
              <a:effectLst>
                <a:outerShdw blurRad="38100" dist="38100" dir="2700000" algn="tl">
                  <a:srgbClr val="000000">
                    <a:alpha val="43137"/>
                  </a:srgbClr>
                </a:outerShdw>
              </a:effectLst>
            </a:endParaRPr>
          </a:p>
          <a:p>
            <a:r>
              <a:rPr lang="en-US" dirty="0">
                <a:solidFill>
                  <a:schemeClr val="accent2"/>
                </a:solidFill>
                <a:effectLst>
                  <a:outerShdw blurRad="38100" dist="38100" dir="2700000" algn="tl">
                    <a:srgbClr val="000000">
                      <a:alpha val="43137"/>
                    </a:srgbClr>
                  </a:outerShdw>
                </a:effectLst>
              </a:rPr>
              <a:t>Medal of Honor recipients rest in ANC</a:t>
            </a:r>
          </a:p>
          <a:p>
            <a:endParaRPr lang="en-US" sz="1800" dirty="0">
              <a:solidFill>
                <a:schemeClr val="accent2"/>
              </a:solidFill>
              <a:effectLst>
                <a:outerShdw blurRad="38100" dist="38100" dir="2700000" algn="tl">
                  <a:srgbClr val="000000">
                    <a:alpha val="43137"/>
                  </a:srgbClr>
                </a:outerShdw>
              </a:effectLst>
            </a:endParaRPr>
          </a:p>
          <a:p>
            <a:r>
              <a:rPr lang="en-US" dirty="0">
                <a:solidFill>
                  <a:schemeClr val="accent2"/>
                </a:solidFill>
                <a:effectLst>
                  <a:outerShdw blurRad="38100" dist="38100" dir="2700000" algn="tl">
                    <a:srgbClr val="000000">
                      <a:alpha val="43137"/>
                    </a:srgbClr>
                  </a:outerShdw>
                </a:effectLst>
              </a:rPr>
              <a:t>Recovered MIA helicopter crews are honored </a:t>
            </a:r>
          </a:p>
        </p:txBody>
      </p:sp>
      <p:sp>
        <p:nvSpPr>
          <p:cNvPr id="4" name="TextBox 3"/>
          <p:cNvSpPr txBox="1"/>
          <p:nvPr/>
        </p:nvSpPr>
        <p:spPr>
          <a:xfrm>
            <a:off x="-76200" y="4826000"/>
            <a:ext cx="9144000" cy="1569660"/>
          </a:xfrm>
          <a:prstGeom prst="rect">
            <a:avLst/>
          </a:prstGeom>
          <a:noFill/>
        </p:spPr>
        <p:txBody>
          <a:bodyPr wrap="square" rtlCol="0">
            <a:spAutoFit/>
          </a:bodyPr>
          <a:lstStyle/>
          <a:p>
            <a:pPr algn="ctr"/>
            <a:r>
              <a:rPr lang="en-US" sz="4800" i="1" dirty="0">
                <a:solidFill>
                  <a:schemeClr val="accent2"/>
                </a:solidFill>
                <a:effectLst>
                  <a:outerShdw blurRad="38100" dist="38100" dir="2700000" algn="tl">
                    <a:srgbClr val="000000">
                      <a:alpha val="43137"/>
                    </a:srgbClr>
                  </a:outerShdw>
                </a:effectLst>
              </a:rPr>
              <a:t>“Where the nation comes to remember </a:t>
            </a:r>
          </a:p>
          <a:p>
            <a:pPr algn="ctr"/>
            <a:r>
              <a:rPr lang="en-US" sz="4800" i="1" dirty="0">
                <a:solidFill>
                  <a:schemeClr val="accent2"/>
                </a:solidFill>
                <a:effectLst>
                  <a:outerShdw blurRad="38100" dist="38100" dir="2700000" algn="tl">
                    <a:srgbClr val="000000">
                      <a:alpha val="43137"/>
                    </a:srgbClr>
                  </a:outerShdw>
                </a:effectLst>
              </a:rPr>
              <a:t>and honor our military dead”</a:t>
            </a:r>
          </a:p>
        </p:txBody>
      </p:sp>
    </p:spTree>
    <p:extLst>
      <p:ext uri="{BB962C8B-B14F-4D97-AF65-F5344CB8AC3E}">
        <p14:creationId xmlns:p14="http://schemas.microsoft.com/office/powerpoint/2010/main" val="337179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a:solidFill>
                  <a:schemeClr val="accent2"/>
                </a:solidFill>
                <a:effectLst>
                  <a:outerShdw blurRad="38100" dist="38100" dir="2700000" algn="tl">
                    <a:srgbClr val="000000">
                      <a:alpha val="43137"/>
                    </a:srgbClr>
                  </a:outerShdw>
                </a:effectLst>
              </a:rPr>
              <a:t>UNIQUE REMEMBRANCES</a:t>
            </a: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029200" y="1116998"/>
            <a:ext cx="2717015" cy="3586073"/>
          </a:xfrm>
          <a:prstGeom prst="rect">
            <a:avLst/>
          </a:prstGeom>
        </p:spPr>
      </p:pic>
      <p:pic>
        <p:nvPicPr>
          <p:cNvPr id="4" name="Picture 3"/>
          <p:cNvPicPr>
            <a:picLocks noChangeAspect="1"/>
          </p:cNvPicPr>
          <p:nvPr/>
        </p:nvPicPr>
        <p:blipFill rotWithShape="1">
          <a:blip r:embed="rId4" cstate="print">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t="4946" b="11200"/>
          <a:stretch/>
        </p:blipFill>
        <p:spPr>
          <a:xfrm>
            <a:off x="1371600" y="1116999"/>
            <a:ext cx="2851040" cy="3586073"/>
          </a:xfrm>
          <a:prstGeom prst="rect">
            <a:avLst/>
          </a:prstGeom>
        </p:spPr>
      </p:pic>
      <p:sp>
        <p:nvSpPr>
          <p:cNvPr id="6" name="TextBox 5"/>
          <p:cNvSpPr txBox="1"/>
          <p:nvPr/>
        </p:nvSpPr>
        <p:spPr>
          <a:xfrm>
            <a:off x="2178159" y="5818206"/>
            <a:ext cx="4635282" cy="769441"/>
          </a:xfrm>
          <a:prstGeom prst="rect">
            <a:avLst/>
          </a:prstGeom>
          <a:noFill/>
        </p:spPr>
        <p:txBody>
          <a:bodyPr wrap="square" rtlCol="0">
            <a:spAutoFit/>
          </a:bodyPr>
          <a:lstStyle/>
          <a:p>
            <a:pPr algn="ctr"/>
            <a:r>
              <a:rPr lang="en-US" sz="4400" dirty="0">
                <a:solidFill>
                  <a:schemeClr val="accent2"/>
                </a:solidFill>
                <a:effectLst>
                  <a:outerShdw blurRad="38100" dist="38100" dir="2700000" algn="tl">
                    <a:srgbClr val="000000">
                      <a:alpha val="43137"/>
                    </a:srgbClr>
                  </a:outerShdw>
                </a:effectLst>
              </a:rPr>
              <a:t>Carlos Pedrosa</a:t>
            </a:r>
          </a:p>
        </p:txBody>
      </p:sp>
      <p:sp>
        <p:nvSpPr>
          <p:cNvPr id="7" name="TextBox 6"/>
          <p:cNvSpPr txBox="1"/>
          <p:nvPr/>
        </p:nvSpPr>
        <p:spPr>
          <a:xfrm>
            <a:off x="419100" y="4876800"/>
            <a:ext cx="8153400" cy="954107"/>
          </a:xfrm>
          <a:prstGeom prst="rect">
            <a:avLst/>
          </a:prstGeom>
          <a:noFill/>
        </p:spPr>
        <p:txBody>
          <a:bodyPr wrap="square" rtlCol="0">
            <a:spAutoFit/>
          </a:bodyPr>
          <a:lstStyle/>
          <a:p>
            <a:pPr algn="ctr"/>
            <a:r>
              <a:rPr lang="en-US" sz="2800" i="1" dirty="0">
                <a:solidFill>
                  <a:schemeClr val="accent2"/>
                </a:solidFill>
                <a:effectLst>
                  <a:outerShdw blurRad="38100" dist="38100" dir="2700000" algn="tl">
                    <a:srgbClr val="000000">
                      <a:alpha val="43137"/>
                    </a:srgbClr>
                  </a:outerShdw>
                </a:effectLst>
              </a:rPr>
              <a:t>“Don’t worry about me, I know where I am, where I‘m going and where I’ve been, and I am not afraid.” – from a letter home </a:t>
            </a:r>
          </a:p>
        </p:txBody>
      </p:sp>
    </p:spTree>
    <p:extLst>
      <p:ext uri="{BB962C8B-B14F-4D97-AF65-F5344CB8AC3E}">
        <p14:creationId xmlns:p14="http://schemas.microsoft.com/office/powerpoint/2010/main" val="1447195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
            <a:ext cx="8229600" cy="1143000"/>
          </a:xfrm>
        </p:spPr>
        <p:txBody>
          <a:bodyPr>
            <a:normAutofit/>
          </a:bodyPr>
          <a:lstStyle/>
          <a:p>
            <a:r>
              <a:rPr lang="en-US" b="1" dirty="0">
                <a:solidFill>
                  <a:schemeClr val="accent2"/>
                </a:solidFill>
                <a:effectLst>
                  <a:outerShdw blurRad="38100" dist="38100" dir="2700000" algn="tl">
                    <a:srgbClr val="000000">
                      <a:alpha val="43137"/>
                    </a:srgbClr>
                  </a:outerShdw>
                </a:effectLst>
              </a:rPr>
              <a:t>HONOR ALL BRANCHES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2818" r="40691" b="13736"/>
          <a:stretch/>
        </p:blipFill>
        <p:spPr>
          <a:xfrm>
            <a:off x="5357531" y="1269086"/>
            <a:ext cx="3536098" cy="52938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733800"/>
            <a:ext cx="4098734" cy="2829125"/>
          </a:xfrm>
          <a:prstGeom prst="rect">
            <a:avLst/>
          </a:prstGeom>
        </p:spPr>
      </p:pic>
      <p:sp>
        <p:nvSpPr>
          <p:cNvPr id="6" name="TextBox 5"/>
          <p:cNvSpPr txBox="1"/>
          <p:nvPr/>
        </p:nvSpPr>
        <p:spPr>
          <a:xfrm>
            <a:off x="23531" y="1243786"/>
            <a:ext cx="5334000" cy="2185214"/>
          </a:xfrm>
          <a:prstGeom prst="rect">
            <a:avLst/>
          </a:prstGeom>
          <a:noFill/>
        </p:spPr>
        <p:txBody>
          <a:bodyPr wrap="square" rtlCol="0">
            <a:spAutoFit/>
          </a:bodyPr>
          <a:lstStyle/>
          <a:p>
            <a:pPr algn="ctr"/>
            <a:r>
              <a:rPr lang="en-US" sz="3600" dirty="0">
                <a:solidFill>
                  <a:schemeClr val="accent2"/>
                </a:solidFill>
                <a:effectLst>
                  <a:outerShdw blurRad="38100" dist="38100" dir="2700000" algn="tl">
                    <a:srgbClr val="000000">
                      <a:alpha val="43137"/>
                    </a:srgbClr>
                  </a:outerShdw>
                </a:effectLst>
              </a:rPr>
              <a:t>Jack C. Rittichier, USCG</a:t>
            </a:r>
          </a:p>
          <a:p>
            <a:pPr algn="ctr"/>
            <a:r>
              <a:rPr lang="en-US" sz="2800" dirty="0">
                <a:solidFill>
                  <a:schemeClr val="accent2"/>
                </a:solidFill>
                <a:effectLst>
                  <a:outerShdw blurRad="38100" dist="38100" dir="2700000" algn="tl">
                    <a:srgbClr val="000000">
                      <a:alpha val="43137"/>
                    </a:srgbClr>
                  </a:outerShdw>
                </a:effectLst>
              </a:rPr>
              <a:t>Jolly Green 23</a:t>
            </a:r>
          </a:p>
          <a:p>
            <a:pPr algn="ctr"/>
            <a:endParaRPr lang="en-US" sz="800" dirty="0">
              <a:solidFill>
                <a:schemeClr val="accent2"/>
              </a:solidFill>
              <a:effectLst>
                <a:outerShdw blurRad="38100" dist="38100" dir="2700000" algn="tl">
                  <a:srgbClr val="000000">
                    <a:alpha val="43137"/>
                  </a:srgbClr>
                </a:outerShdw>
              </a:effectLst>
            </a:endParaRPr>
          </a:p>
          <a:p>
            <a:pPr algn="ctr"/>
            <a:r>
              <a:rPr lang="en-US" sz="2800" u="sng" dirty="0">
                <a:solidFill>
                  <a:srgbClr val="FFC000"/>
                </a:solidFill>
                <a:effectLst>
                  <a:outerShdw blurRad="38100" dist="38100" dir="2700000" algn="tl">
                    <a:srgbClr val="000000">
                      <a:alpha val="43137"/>
                    </a:srgbClr>
                  </a:outerShdw>
                </a:effectLst>
              </a:rPr>
              <a:t>KIA/BNR 9 JUN 1968</a:t>
            </a:r>
          </a:p>
          <a:p>
            <a:pPr algn="ctr"/>
            <a:endParaRPr lang="en-US" sz="800" dirty="0">
              <a:solidFill>
                <a:srgbClr val="FFC000"/>
              </a:solidFill>
              <a:effectLst>
                <a:outerShdw blurRad="38100" dist="38100" dir="2700000" algn="tl">
                  <a:srgbClr val="000000">
                    <a:alpha val="43137"/>
                  </a:srgbClr>
                </a:outerShdw>
              </a:effectLst>
            </a:endParaRPr>
          </a:p>
          <a:p>
            <a:pPr algn="ctr"/>
            <a:r>
              <a:rPr lang="en-US" sz="2800" dirty="0">
                <a:solidFill>
                  <a:srgbClr val="FFC000"/>
                </a:solidFill>
                <a:effectLst>
                  <a:outerShdw blurRad="38100" dist="38100" dir="2700000" algn="tl">
                    <a:srgbClr val="000000">
                      <a:alpha val="43137"/>
                    </a:srgbClr>
                  </a:outerShdw>
                </a:effectLst>
              </a:rPr>
              <a:t>Buried 6 OCT 2003</a:t>
            </a:r>
          </a:p>
        </p:txBody>
      </p:sp>
    </p:spTree>
    <p:extLst>
      <p:ext uri="{BB962C8B-B14F-4D97-AF65-F5344CB8AC3E}">
        <p14:creationId xmlns:p14="http://schemas.microsoft.com/office/powerpoint/2010/main" val="3175869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1143000"/>
          </a:xfrm>
        </p:spPr>
        <p:txBody>
          <a:bodyPr>
            <a:normAutofit fontScale="90000"/>
          </a:bodyPr>
          <a:lstStyle/>
          <a:p>
            <a:r>
              <a:rPr lang="en-US" b="1" dirty="0">
                <a:solidFill>
                  <a:schemeClr val="accent2"/>
                </a:solidFill>
                <a:effectLst>
                  <a:outerShdw blurRad="38100" dist="38100" dir="2700000" algn="tl">
                    <a:srgbClr val="000000">
                      <a:alpha val="43137"/>
                    </a:srgbClr>
                  </a:outerShdw>
                </a:effectLst>
              </a:rPr>
              <a:t>MEDAL OF HONOR RECIPIENTS</a:t>
            </a:r>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628" r="11420"/>
          <a:stretch/>
        </p:blipFill>
        <p:spPr>
          <a:xfrm>
            <a:off x="439698" y="1446657"/>
            <a:ext cx="4116883" cy="3230753"/>
          </a:xfrm>
          <a:prstGeom prst="rect">
            <a:avLst/>
          </a:prstGeom>
        </p:spPr>
      </p:pic>
      <p:sp>
        <p:nvSpPr>
          <p:cNvPr id="5" name="TextBox 4"/>
          <p:cNvSpPr txBox="1"/>
          <p:nvPr/>
        </p:nvSpPr>
        <p:spPr>
          <a:xfrm>
            <a:off x="796339" y="4677410"/>
            <a:ext cx="3429000" cy="1815882"/>
          </a:xfrm>
          <a:prstGeom prst="rect">
            <a:avLst/>
          </a:prstGeom>
          <a:noFill/>
        </p:spPr>
        <p:txBody>
          <a:bodyPr wrap="square" rtlCol="0">
            <a:spAutoFit/>
          </a:bodyPr>
          <a:lstStyle/>
          <a:p>
            <a:pPr algn="ctr"/>
            <a:r>
              <a:rPr lang="en-US" sz="3200" dirty="0">
                <a:solidFill>
                  <a:schemeClr val="accent2"/>
                </a:solidFill>
                <a:effectLst>
                  <a:outerShdw blurRad="38100" dist="38100" dir="2700000" algn="tl">
                    <a:srgbClr val="000000">
                      <a:alpha val="43137"/>
                    </a:srgbClr>
                  </a:outerShdw>
                </a:effectLst>
              </a:rPr>
              <a:t>Jon E Swanson</a:t>
            </a:r>
          </a:p>
          <a:p>
            <a:pPr algn="ctr"/>
            <a:r>
              <a:rPr lang="en-US" sz="2400" u="sng" dirty="0">
                <a:solidFill>
                  <a:schemeClr val="accent2"/>
                </a:solidFill>
                <a:effectLst>
                  <a:outerShdw blurRad="38100" dist="38100" dir="2700000" algn="tl">
                    <a:srgbClr val="000000">
                      <a:alpha val="43137"/>
                    </a:srgbClr>
                  </a:outerShdw>
                </a:effectLst>
              </a:rPr>
              <a:t>KIA/BNR  26 FEB 1971</a:t>
            </a:r>
          </a:p>
          <a:p>
            <a:pPr algn="ctr"/>
            <a:r>
              <a:rPr lang="en-US" sz="2400" dirty="0">
                <a:solidFill>
                  <a:schemeClr val="accent2"/>
                </a:solidFill>
                <a:effectLst>
                  <a:outerShdw blurRad="38100" dist="38100" dir="2700000" algn="tl">
                    <a:srgbClr val="000000">
                      <a:alpha val="43137"/>
                    </a:srgbClr>
                  </a:outerShdw>
                </a:effectLst>
              </a:rPr>
              <a:t>buried 2002</a:t>
            </a:r>
          </a:p>
          <a:p>
            <a:pPr algn="ctr"/>
            <a:endParaRPr lang="en-US" sz="800" dirty="0">
              <a:solidFill>
                <a:schemeClr val="accent2"/>
              </a:solidFill>
              <a:effectLst>
                <a:outerShdw blurRad="38100" dist="38100" dir="2700000" algn="tl">
                  <a:srgbClr val="000000">
                    <a:alpha val="43137"/>
                  </a:srgbClr>
                </a:outerShdw>
              </a:effectLst>
            </a:endParaRPr>
          </a:p>
          <a:p>
            <a:pPr algn="ctr"/>
            <a:r>
              <a:rPr lang="en-US" sz="2400" dirty="0">
                <a:solidFill>
                  <a:schemeClr val="accent2"/>
                </a:solidFill>
                <a:effectLst>
                  <a:outerShdw blurRad="38100" dist="38100" dir="2700000" algn="tl">
                    <a:srgbClr val="000000">
                      <a:alpha val="43137"/>
                    </a:srgbClr>
                  </a:outerShdw>
                </a:effectLst>
              </a:rPr>
              <a:t>(Larry G Harrison)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1446657"/>
            <a:ext cx="2819400" cy="3230753"/>
          </a:xfrm>
          <a:prstGeom prst="rect">
            <a:avLst/>
          </a:prstGeom>
        </p:spPr>
      </p:pic>
      <p:sp>
        <p:nvSpPr>
          <p:cNvPr id="8" name="TextBox 7"/>
          <p:cNvSpPr txBox="1"/>
          <p:nvPr/>
        </p:nvSpPr>
        <p:spPr>
          <a:xfrm>
            <a:off x="4876800" y="4680210"/>
            <a:ext cx="3733800" cy="954107"/>
          </a:xfrm>
          <a:prstGeom prst="rect">
            <a:avLst/>
          </a:prstGeom>
          <a:noFill/>
        </p:spPr>
        <p:txBody>
          <a:bodyPr wrap="square" rtlCol="0">
            <a:spAutoFit/>
          </a:bodyPr>
          <a:lstStyle/>
          <a:p>
            <a:pPr algn="ctr"/>
            <a:r>
              <a:rPr lang="en-US" sz="3200" dirty="0">
                <a:solidFill>
                  <a:schemeClr val="accent2"/>
                </a:solidFill>
                <a:effectLst>
                  <a:outerShdw blurRad="38100" dist="38100" dir="2700000" algn="tl">
                    <a:srgbClr val="000000">
                      <a:alpha val="43137"/>
                    </a:srgbClr>
                  </a:outerShdw>
                </a:effectLst>
              </a:rPr>
              <a:t>Michael J Novosel</a:t>
            </a:r>
          </a:p>
          <a:p>
            <a:pPr algn="ctr"/>
            <a:r>
              <a:rPr lang="en-US" sz="2400" dirty="0">
                <a:solidFill>
                  <a:schemeClr val="accent2"/>
                </a:solidFill>
                <a:effectLst>
                  <a:outerShdw blurRad="38100" dist="38100" dir="2700000" algn="tl">
                    <a:srgbClr val="000000">
                      <a:alpha val="43137"/>
                    </a:srgbClr>
                  </a:outerShdw>
                </a:effectLst>
              </a:rPr>
              <a:t>Buried 2006</a:t>
            </a:r>
          </a:p>
        </p:txBody>
      </p:sp>
    </p:spTree>
    <p:extLst>
      <p:ext uri="{BB962C8B-B14F-4D97-AF65-F5344CB8AC3E}">
        <p14:creationId xmlns:p14="http://schemas.microsoft.com/office/powerpoint/2010/main" val="4246338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0"/>
            <a:ext cx="8229600" cy="1143000"/>
          </a:xfrm>
        </p:spPr>
        <p:txBody>
          <a:bodyPr/>
          <a:lstStyle/>
          <a:p>
            <a:r>
              <a:rPr lang="en-US" b="1" dirty="0">
                <a:solidFill>
                  <a:schemeClr val="accent2"/>
                </a:solidFill>
                <a:effectLst>
                  <a:outerShdw blurRad="38100" dist="38100" dir="2700000" algn="tl">
                    <a:srgbClr val="000000">
                      <a:alpha val="43137"/>
                    </a:srgbClr>
                  </a:outerShdw>
                </a:effectLst>
              </a:rPr>
              <a:t>TO HONOR THE LAST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300" y="1288888"/>
            <a:ext cx="2743200" cy="3419855"/>
          </a:xfrm>
          <a:prstGeom prst="rect">
            <a:avLst/>
          </a:prstGeom>
          <a:ln w="9525">
            <a:solidFill>
              <a:schemeClr val="bg1"/>
            </a:solidFill>
          </a:ln>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0832"/>
          <a:stretch/>
        </p:blipFill>
        <p:spPr>
          <a:xfrm>
            <a:off x="6096000" y="1288887"/>
            <a:ext cx="2735072" cy="3419855"/>
          </a:xfrm>
          <a:prstGeom prst="rect">
            <a:avLst/>
          </a:prstGeom>
          <a:ln w="12700">
            <a:solidFill>
              <a:schemeClr val="bg1"/>
            </a:solidFill>
          </a:ln>
        </p:spPr>
      </p:pic>
      <p:sp>
        <p:nvSpPr>
          <p:cNvPr id="5" name="TextBox 4"/>
          <p:cNvSpPr txBox="1"/>
          <p:nvPr/>
        </p:nvSpPr>
        <p:spPr>
          <a:xfrm>
            <a:off x="2837941" y="1600200"/>
            <a:ext cx="3315718" cy="3108543"/>
          </a:xfrm>
          <a:prstGeom prst="rect">
            <a:avLst/>
          </a:prstGeom>
          <a:noFill/>
        </p:spPr>
        <p:txBody>
          <a:bodyPr wrap="square" rtlCol="0">
            <a:spAutoFit/>
          </a:bodyPr>
          <a:lstStyle/>
          <a:p>
            <a:pPr algn="ctr"/>
            <a:r>
              <a:rPr lang="en-US" sz="3200" u="sng" dirty="0">
                <a:solidFill>
                  <a:schemeClr val="accent2"/>
                </a:solidFill>
                <a:effectLst>
                  <a:outerShdw blurRad="38100" dist="38100" dir="2700000" algn="tl">
                    <a:srgbClr val="000000">
                      <a:alpha val="43137"/>
                    </a:srgbClr>
                  </a:outerShdw>
                </a:effectLst>
              </a:rPr>
              <a:t>KIA/BNR </a:t>
            </a:r>
          </a:p>
          <a:p>
            <a:pPr algn="ctr"/>
            <a:r>
              <a:rPr lang="en-US" sz="3200" dirty="0">
                <a:solidFill>
                  <a:schemeClr val="accent2"/>
                </a:solidFill>
                <a:effectLst>
                  <a:outerShdw blurRad="38100" dist="38100" dir="2700000" algn="tl">
                    <a:srgbClr val="000000">
                      <a:alpha val="43137"/>
                    </a:srgbClr>
                  </a:outerShdw>
                </a:effectLst>
              </a:rPr>
              <a:t>15 May 1975</a:t>
            </a:r>
          </a:p>
          <a:p>
            <a:pPr algn="ctr"/>
            <a:endParaRPr lang="en-US" sz="3200" dirty="0">
              <a:solidFill>
                <a:schemeClr val="accent2"/>
              </a:solidFill>
              <a:effectLst>
                <a:outerShdw blurRad="38100" dist="38100" dir="2700000" algn="tl">
                  <a:srgbClr val="000000">
                    <a:alpha val="43137"/>
                  </a:srgbClr>
                </a:outerShdw>
              </a:effectLst>
            </a:endParaRPr>
          </a:p>
          <a:p>
            <a:pPr algn="ctr"/>
            <a:r>
              <a:rPr lang="en-US" sz="3200" u="sng" dirty="0">
                <a:solidFill>
                  <a:schemeClr val="accent2"/>
                </a:solidFill>
                <a:effectLst>
                  <a:outerShdw blurRad="38100" dist="38100" dir="2700000" algn="tl">
                    <a:srgbClr val="000000">
                      <a:alpha val="43137"/>
                    </a:srgbClr>
                  </a:outerShdw>
                </a:effectLst>
              </a:rPr>
              <a:t>Interred</a:t>
            </a:r>
          </a:p>
          <a:p>
            <a:pPr algn="ctr"/>
            <a:r>
              <a:rPr lang="en-US" sz="3200" dirty="0">
                <a:solidFill>
                  <a:schemeClr val="accent2"/>
                </a:solidFill>
                <a:effectLst>
                  <a:outerShdw blurRad="38100" dist="38100" dir="2700000" algn="tl">
                    <a:srgbClr val="000000">
                      <a:alpha val="43137"/>
                    </a:srgbClr>
                  </a:outerShdw>
                </a:effectLst>
              </a:rPr>
              <a:t>27 October 2000</a:t>
            </a: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
        <p:nvSpPr>
          <p:cNvPr id="6" name="TextBox 5"/>
          <p:cNvSpPr txBox="1"/>
          <p:nvPr/>
        </p:nvSpPr>
        <p:spPr>
          <a:xfrm>
            <a:off x="1754632" y="4708743"/>
            <a:ext cx="5482336" cy="769441"/>
          </a:xfrm>
          <a:prstGeom prst="rect">
            <a:avLst/>
          </a:prstGeom>
          <a:noFill/>
        </p:spPr>
        <p:txBody>
          <a:bodyPr wrap="square" rtlCol="0">
            <a:spAutoFit/>
          </a:bodyPr>
          <a:lstStyle/>
          <a:p>
            <a:pPr algn="ctr"/>
            <a:r>
              <a:rPr lang="en-US" sz="4400" dirty="0">
                <a:solidFill>
                  <a:schemeClr val="accent2"/>
                </a:solidFill>
                <a:effectLst>
                  <a:outerShdw blurRad="38100" dist="38100" dir="2700000" algn="tl">
                    <a:srgbClr val="000000">
                      <a:alpha val="43137"/>
                    </a:srgbClr>
                  </a:outerShdw>
                </a:effectLst>
              </a:rPr>
              <a:t>Richard Vande Geer</a:t>
            </a:r>
          </a:p>
        </p:txBody>
      </p:sp>
      <p:sp>
        <p:nvSpPr>
          <p:cNvPr id="7" name="TextBox 6"/>
          <p:cNvSpPr txBox="1"/>
          <p:nvPr/>
        </p:nvSpPr>
        <p:spPr>
          <a:xfrm>
            <a:off x="-76200" y="5576957"/>
            <a:ext cx="9144000" cy="707886"/>
          </a:xfrm>
          <a:prstGeom prst="rect">
            <a:avLst/>
          </a:prstGeom>
          <a:noFill/>
        </p:spPr>
        <p:txBody>
          <a:bodyPr wrap="square" rtlCol="0">
            <a:spAutoFit/>
          </a:bodyPr>
          <a:lstStyle/>
          <a:p>
            <a:pPr algn="ctr"/>
            <a:r>
              <a:rPr lang="en-US" sz="4000" i="1" dirty="0">
                <a:solidFill>
                  <a:schemeClr val="accent2"/>
                </a:solidFill>
              </a:rPr>
              <a:t>21</a:t>
            </a:r>
            <a:r>
              <a:rPr lang="en-US" sz="4000" i="1" baseline="30000" dirty="0">
                <a:solidFill>
                  <a:schemeClr val="accent2"/>
                </a:solidFill>
              </a:rPr>
              <a:t>st</a:t>
            </a:r>
            <a:r>
              <a:rPr lang="en-US" sz="4000" i="1" dirty="0">
                <a:solidFill>
                  <a:schemeClr val="accent2"/>
                </a:solidFill>
              </a:rPr>
              <a:t> Special Operations Squadron, USAF</a:t>
            </a:r>
          </a:p>
        </p:txBody>
      </p:sp>
    </p:spTree>
    <p:extLst>
      <p:ext uri="{BB962C8B-B14F-4D97-AF65-F5344CB8AC3E}">
        <p14:creationId xmlns:p14="http://schemas.microsoft.com/office/powerpoint/2010/main" val="2112145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7071"/>
            <a:ext cx="8229600" cy="1143000"/>
          </a:xfrm>
        </p:spPr>
        <p:txBody>
          <a:bodyPr>
            <a:normAutofit/>
          </a:bodyPr>
          <a:lstStyle/>
          <a:p>
            <a:r>
              <a:rPr lang="en-US" b="1" dirty="0">
                <a:solidFill>
                  <a:schemeClr val="accent2"/>
                </a:solidFill>
                <a:effectLst>
                  <a:outerShdw blurRad="38100" dist="38100" dir="2700000" algn="tl">
                    <a:srgbClr val="000000">
                      <a:alpha val="43137"/>
                    </a:srgbClr>
                  </a:outerShdw>
                </a:effectLst>
              </a:rPr>
              <a:t>HONOR THE RECOVERED</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6271"/>
          <a:stretch/>
        </p:blipFill>
        <p:spPr>
          <a:xfrm>
            <a:off x="4336143" y="3979473"/>
            <a:ext cx="4133703" cy="242132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800" y="1117164"/>
            <a:ext cx="3381141" cy="44966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8800" y="1117164"/>
            <a:ext cx="4101046" cy="2744071"/>
          </a:xfrm>
          <a:prstGeom prst="rect">
            <a:avLst/>
          </a:prstGeom>
        </p:spPr>
      </p:pic>
    </p:spTree>
    <p:extLst>
      <p:ext uri="{BB962C8B-B14F-4D97-AF65-F5344CB8AC3E}">
        <p14:creationId xmlns:p14="http://schemas.microsoft.com/office/powerpoint/2010/main" val="133796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
            <a:ext cx="8229600" cy="1143000"/>
          </a:xfrm>
        </p:spPr>
        <p:txBody>
          <a:bodyPr/>
          <a:lstStyle/>
          <a:p>
            <a:r>
              <a:rPr lang="en-US" b="1" dirty="0">
                <a:solidFill>
                  <a:schemeClr val="accent2"/>
                </a:solidFill>
                <a:effectLst>
                  <a:outerShdw blurRad="38100" dist="38100" dir="2700000" algn="tl">
                    <a:srgbClr val="000000">
                      <a:alpha val="43137"/>
                    </a:srgbClr>
                  </a:outerShdw>
                </a:effectLst>
              </a:rPr>
              <a:t>OVERVIEW</a:t>
            </a:r>
          </a:p>
        </p:txBody>
      </p:sp>
      <p:sp>
        <p:nvSpPr>
          <p:cNvPr id="3" name="Content Placeholder 2"/>
          <p:cNvSpPr>
            <a:spLocks noGrp="1"/>
          </p:cNvSpPr>
          <p:nvPr>
            <p:ph idx="1"/>
          </p:nvPr>
        </p:nvSpPr>
        <p:spPr>
          <a:xfrm>
            <a:off x="838200" y="1295400"/>
            <a:ext cx="8229600" cy="4525963"/>
          </a:xfrm>
        </p:spPr>
        <p:txBody>
          <a:bodyPr/>
          <a:lstStyle/>
          <a:p>
            <a:r>
              <a:rPr lang="en-US" dirty="0">
                <a:solidFill>
                  <a:schemeClr val="accent2"/>
                </a:solidFill>
                <a:effectLst>
                  <a:outerShdw blurRad="38100" dist="38100" dir="2700000" algn="tl">
                    <a:srgbClr val="000000">
                      <a:alpha val="43137"/>
                    </a:srgbClr>
                  </a:outerShdw>
                </a:effectLst>
              </a:rPr>
              <a:t>Proposed Monument</a:t>
            </a:r>
          </a:p>
          <a:p>
            <a:endParaRPr lang="en-US" dirty="0">
              <a:solidFill>
                <a:schemeClr val="accent2"/>
              </a:solidFill>
              <a:effectLst>
                <a:outerShdw blurRad="38100" dist="38100" dir="2700000" algn="tl">
                  <a:srgbClr val="000000">
                    <a:alpha val="43137"/>
                  </a:srgbClr>
                </a:outerShdw>
              </a:effectLst>
            </a:endParaRPr>
          </a:p>
          <a:p>
            <a:r>
              <a:rPr lang="en-US" dirty="0">
                <a:solidFill>
                  <a:schemeClr val="accent2"/>
                </a:solidFill>
                <a:effectLst>
                  <a:outerShdw blurRad="38100" dist="38100" dir="2700000" algn="tl">
                    <a:srgbClr val="000000">
                      <a:alpha val="43137"/>
                    </a:srgbClr>
                  </a:outerShdw>
                </a:effectLst>
              </a:rPr>
              <a:t>The helicopter and the Vietnam War</a:t>
            </a:r>
          </a:p>
          <a:p>
            <a:endParaRPr lang="en-US" dirty="0">
              <a:solidFill>
                <a:schemeClr val="accent2"/>
              </a:solidFill>
              <a:effectLst>
                <a:outerShdw blurRad="38100" dist="38100" dir="2700000" algn="tl">
                  <a:srgbClr val="000000">
                    <a:alpha val="43137"/>
                  </a:srgbClr>
                </a:outerShdw>
              </a:effectLst>
            </a:endParaRPr>
          </a:p>
          <a:p>
            <a:r>
              <a:rPr lang="en-US" dirty="0">
                <a:solidFill>
                  <a:schemeClr val="accent2"/>
                </a:solidFill>
                <a:effectLst>
                  <a:outerShdw blurRad="38100" dist="38100" dir="2700000" algn="tl">
                    <a:srgbClr val="000000">
                      <a:alpha val="43137"/>
                    </a:srgbClr>
                  </a:outerShdw>
                </a:effectLst>
              </a:rPr>
              <a:t>The human cost of helicopter warfare</a:t>
            </a:r>
          </a:p>
          <a:p>
            <a:endParaRPr lang="en-US" dirty="0">
              <a:solidFill>
                <a:schemeClr val="accent2"/>
              </a:solidFill>
              <a:effectLst>
                <a:outerShdw blurRad="38100" dist="38100" dir="2700000" algn="tl">
                  <a:srgbClr val="000000">
                    <a:alpha val="43137"/>
                  </a:srgbClr>
                </a:outerShdw>
              </a:effectLst>
            </a:endParaRPr>
          </a:p>
          <a:p>
            <a:r>
              <a:rPr lang="en-US" dirty="0">
                <a:solidFill>
                  <a:schemeClr val="accent2"/>
                </a:solidFill>
                <a:effectLst>
                  <a:outerShdw blurRad="38100" dist="38100" dir="2700000" algn="tl">
                    <a:srgbClr val="000000">
                      <a:alpha val="43137"/>
                    </a:srgbClr>
                  </a:outerShdw>
                </a:effectLst>
              </a:rPr>
              <a:t>Why Arlington National Cemetery?</a:t>
            </a:r>
          </a:p>
        </p:txBody>
      </p:sp>
    </p:spTree>
    <p:extLst>
      <p:ext uri="{BB962C8B-B14F-4D97-AF65-F5344CB8AC3E}">
        <p14:creationId xmlns:p14="http://schemas.microsoft.com/office/powerpoint/2010/main" val="4273298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520700"/>
            <a:ext cx="8763000" cy="1143000"/>
          </a:xfrm>
        </p:spPr>
        <p:txBody>
          <a:bodyPr>
            <a:normAutofit fontScale="90000"/>
          </a:bodyPr>
          <a:lstStyle/>
          <a:p>
            <a:r>
              <a:rPr lang="en-US" b="1" dirty="0">
                <a:solidFill>
                  <a:schemeClr val="accent2"/>
                </a:solidFill>
                <a:effectLst>
                  <a:outerShdw blurRad="38100" dist="38100" dir="2700000" algn="tl">
                    <a:srgbClr val="000000">
                      <a:alpha val="43137"/>
                    </a:srgbClr>
                  </a:outerShdw>
                </a:effectLst>
              </a:rPr>
              <a:t>HONOR FUTURE MIA</a:t>
            </a:r>
            <a:br>
              <a:rPr lang="en-US" b="1" dirty="0">
                <a:solidFill>
                  <a:schemeClr val="accent2"/>
                </a:solidFill>
                <a:effectLst>
                  <a:outerShdw blurRad="38100" dist="38100" dir="2700000" algn="tl">
                    <a:srgbClr val="000000">
                      <a:alpha val="43137"/>
                    </a:srgbClr>
                  </a:outerShdw>
                </a:effectLst>
              </a:rPr>
            </a:br>
            <a:r>
              <a:rPr lang="en-US" b="1" dirty="0">
                <a:solidFill>
                  <a:schemeClr val="accent2"/>
                </a:solidFill>
                <a:effectLst>
                  <a:outerShdw blurRad="38100" dist="38100" dir="2700000" algn="tl">
                    <a:srgbClr val="000000">
                      <a:alpha val="43137"/>
                    </a:srgbClr>
                  </a:outerShdw>
                </a:effectLst>
              </a:rPr>
              <a:t>INTERMENTS</a:t>
            </a:r>
            <a:br>
              <a:rPr lang="en-US" dirty="0">
                <a:solidFill>
                  <a:schemeClr val="accent2"/>
                </a:solidFill>
                <a:effectLst>
                  <a:outerShdw blurRad="38100" dist="38100" dir="2700000" algn="tl">
                    <a:srgbClr val="000000">
                      <a:alpha val="43137"/>
                    </a:srgbClr>
                  </a:outerShdw>
                </a:effectLst>
              </a:rPr>
            </a:br>
            <a:endParaRPr lang="en-US" dirty="0">
              <a:solidFill>
                <a:schemeClr val="accent2"/>
              </a:solidFill>
              <a:effectLst>
                <a:outerShdw blurRad="38100" dist="38100" dir="2700000" algn="tl">
                  <a:srgbClr val="000000">
                    <a:alpha val="43137"/>
                  </a:srgbClr>
                </a:outerShdw>
              </a:effectLst>
            </a:endParaRPr>
          </a:p>
        </p:txBody>
      </p:sp>
      <p:sp>
        <p:nvSpPr>
          <p:cNvPr id="4" name="TextBox 3"/>
          <p:cNvSpPr txBox="1"/>
          <p:nvPr/>
        </p:nvSpPr>
        <p:spPr>
          <a:xfrm>
            <a:off x="2933700" y="1676400"/>
            <a:ext cx="3124200" cy="3262432"/>
          </a:xfrm>
          <a:prstGeom prst="rect">
            <a:avLst/>
          </a:prstGeom>
          <a:noFill/>
          <a:ln w="28575">
            <a:noFill/>
          </a:ln>
        </p:spPr>
        <p:txBody>
          <a:bodyPr wrap="square" rtlCol="0">
            <a:spAutoFit/>
          </a:bodyPr>
          <a:lstStyle/>
          <a:p>
            <a:pPr algn="ctr"/>
            <a:r>
              <a:rPr lang="en-US" sz="2400" b="1" u="sng" dirty="0">
                <a:solidFill>
                  <a:schemeClr val="accent2"/>
                </a:solidFill>
                <a:effectLst>
                  <a:outerShdw blurRad="38100" dist="38100" dir="2700000" algn="tl">
                    <a:srgbClr val="000000">
                      <a:alpha val="43137"/>
                    </a:srgbClr>
                  </a:outerShdw>
                </a:effectLst>
              </a:rPr>
              <a:t>KIA/BNR 9 JAN 1968</a:t>
            </a:r>
          </a:p>
          <a:p>
            <a:pPr algn="ctr"/>
            <a:r>
              <a:rPr lang="en-US" sz="2200" b="1" dirty="0">
                <a:solidFill>
                  <a:schemeClr val="accent2"/>
                </a:solidFill>
                <a:effectLst>
                  <a:outerShdw blurRad="38100" dist="38100" dir="2700000" algn="tl">
                    <a:srgbClr val="000000">
                      <a:alpha val="43137"/>
                    </a:srgbClr>
                  </a:outerShdw>
                </a:effectLst>
              </a:rPr>
              <a:t>WO1 James Phipps*</a:t>
            </a:r>
          </a:p>
          <a:p>
            <a:pPr algn="ctr"/>
            <a:r>
              <a:rPr lang="en-US" sz="2200" b="1" dirty="0">
                <a:solidFill>
                  <a:schemeClr val="accent2"/>
                </a:solidFill>
                <a:effectLst>
                  <a:outerShdw blurRad="38100" dist="38100" dir="2700000" algn="tl">
                    <a:srgbClr val="000000">
                      <a:alpha val="43137"/>
                    </a:srgbClr>
                  </a:outerShdw>
                </a:effectLst>
              </a:rPr>
              <a:t>WO1 Ranier Ramos</a:t>
            </a:r>
          </a:p>
          <a:p>
            <a:pPr algn="ctr"/>
            <a:r>
              <a:rPr lang="en-US" sz="2200" b="1" dirty="0">
                <a:solidFill>
                  <a:schemeClr val="accent2"/>
                </a:solidFill>
                <a:effectLst>
                  <a:outerShdw blurRad="38100" dist="38100" dir="2700000" algn="tl">
                    <a:srgbClr val="000000">
                      <a:alpha val="43137"/>
                    </a:srgbClr>
                  </a:outerShdw>
                </a:effectLst>
              </a:rPr>
              <a:t>SP4 Warren Newton</a:t>
            </a:r>
          </a:p>
          <a:p>
            <a:pPr algn="ctr"/>
            <a:r>
              <a:rPr lang="en-US" sz="2200" b="1" dirty="0">
                <a:solidFill>
                  <a:schemeClr val="accent2"/>
                </a:solidFill>
                <a:effectLst>
                  <a:outerShdw blurRad="38100" dist="38100" dir="2700000" algn="tl">
                    <a:srgbClr val="000000">
                      <a:alpha val="43137"/>
                    </a:srgbClr>
                  </a:outerShdw>
                </a:effectLst>
              </a:rPr>
              <a:t>SP4 Fred Secrist</a:t>
            </a:r>
          </a:p>
          <a:p>
            <a:pPr algn="ctr"/>
            <a:endParaRPr lang="en-US" sz="2200" dirty="0">
              <a:solidFill>
                <a:schemeClr val="accent2"/>
              </a:solidFill>
            </a:endParaRPr>
          </a:p>
          <a:p>
            <a:pPr algn="ctr"/>
            <a:r>
              <a:rPr lang="en-US" sz="2800" u="sng" dirty="0">
                <a:solidFill>
                  <a:schemeClr val="accent2"/>
                </a:solidFill>
                <a:effectLst>
                  <a:outerShdw blurRad="38100" dist="38100" dir="2700000" algn="tl">
                    <a:srgbClr val="000000">
                      <a:alpha val="43137"/>
                    </a:srgbClr>
                  </a:outerShdw>
                </a:effectLst>
              </a:rPr>
              <a:t>Scheduled Interment </a:t>
            </a:r>
          </a:p>
          <a:p>
            <a:pPr algn="ctr"/>
            <a:r>
              <a:rPr lang="en-US" sz="2800" dirty="0">
                <a:solidFill>
                  <a:schemeClr val="accent2"/>
                </a:solidFill>
                <a:effectLst>
                  <a:outerShdw blurRad="38100" dist="38100" dir="2700000" algn="tl">
                    <a:srgbClr val="000000">
                      <a:alpha val="43137"/>
                    </a:srgbClr>
                  </a:outerShdw>
                </a:effectLst>
              </a:rPr>
              <a:t>17 JUN 2015</a:t>
            </a:r>
          </a:p>
          <a:p>
            <a:endParaRPr lang="en-US" dirty="0"/>
          </a:p>
        </p:txBody>
      </p:sp>
      <p:pic>
        <p:nvPicPr>
          <p:cNvPr id="5" name="Picture 4"/>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248400" y="1676398"/>
            <a:ext cx="2362200" cy="2987973"/>
          </a:xfrm>
          <a:prstGeom prst="rect">
            <a:avLst/>
          </a:prstGeom>
        </p:spPr>
      </p:pic>
      <p:pic>
        <p:nvPicPr>
          <p:cNvPr id="6" name="Picture 5"/>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04800" y="1676400"/>
            <a:ext cx="2422809" cy="2953856"/>
          </a:xfrm>
          <a:prstGeom prst="rect">
            <a:avLst/>
          </a:prstGeom>
        </p:spPr>
      </p:pic>
      <p:sp>
        <p:nvSpPr>
          <p:cNvPr id="7" name="TextBox 6"/>
          <p:cNvSpPr txBox="1"/>
          <p:nvPr/>
        </p:nvSpPr>
        <p:spPr>
          <a:xfrm>
            <a:off x="1333500" y="4926132"/>
            <a:ext cx="6324600" cy="1323439"/>
          </a:xfrm>
          <a:prstGeom prst="rect">
            <a:avLst/>
          </a:prstGeom>
          <a:noFill/>
        </p:spPr>
        <p:txBody>
          <a:bodyPr wrap="square" rtlCol="0">
            <a:spAutoFit/>
          </a:bodyPr>
          <a:lstStyle/>
          <a:p>
            <a:pPr algn="ctr"/>
            <a:r>
              <a:rPr lang="en-US" sz="4000" i="1" dirty="0">
                <a:solidFill>
                  <a:schemeClr val="accent2"/>
                </a:solidFill>
                <a:effectLst>
                  <a:outerShdw blurRad="38100" dist="38100" dir="2700000" algn="tl">
                    <a:srgbClr val="000000">
                      <a:alpha val="43137"/>
                    </a:srgbClr>
                  </a:outerShdw>
                </a:effectLst>
              </a:rPr>
              <a:t>Troop C, 7/17</a:t>
            </a:r>
            <a:r>
              <a:rPr lang="en-US" sz="4000" i="1" baseline="30000" dirty="0">
                <a:solidFill>
                  <a:schemeClr val="accent2"/>
                </a:solidFill>
                <a:effectLst>
                  <a:outerShdw blurRad="38100" dist="38100" dir="2700000" algn="tl">
                    <a:srgbClr val="000000">
                      <a:alpha val="43137"/>
                    </a:srgbClr>
                  </a:outerShdw>
                </a:effectLst>
              </a:rPr>
              <a:t>th</a:t>
            </a:r>
            <a:r>
              <a:rPr lang="en-US" sz="4000" i="1" dirty="0">
                <a:solidFill>
                  <a:schemeClr val="accent2"/>
                </a:solidFill>
                <a:effectLst>
                  <a:outerShdw blurRad="38100" dist="38100" dir="2700000" algn="tl">
                    <a:srgbClr val="000000">
                      <a:alpha val="43137"/>
                    </a:srgbClr>
                  </a:outerShdw>
                </a:effectLst>
              </a:rPr>
              <a:t> Cavalry </a:t>
            </a:r>
          </a:p>
          <a:p>
            <a:pPr algn="ctr"/>
            <a:r>
              <a:rPr lang="en-US" sz="4000" i="1" dirty="0">
                <a:solidFill>
                  <a:schemeClr val="accent2"/>
                </a:solidFill>
                <a:effectLst>
                  <a:outerShdw blurRad="38100" dist="38100" dir="2700000" algn="tl">
                    <a:srgbClr val="000000">
                      <a:alpha val="43137"/>
                    </a:srgbClr>
                  </a:outerShdw>
                </a:effectLst>
              </a:rPr>
              <a:t>“Blue Ghosts”</a:t>
            </a:r>
          </a:p>
        </p:txBody>
      </p:sp>
    </p:spTree>
    <p:extLst>
      <p:ext uri="{BB962C8B-B14F-4D97-AF65-F5344CB8AC3E}">
        <p14:creationId xmlns:p14="http://schemas.microsoft.com/office/powerpoint/2010/main" val="2972827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
            <a:ext cx="8229600" cy="1143000"/>
          </a:xfrm>
        </p:spPr>
        <p:txBody>
          <a:bodyPr>
            <a:normAutofit fontScale="90000"/>
          </a:bodyPr>
          <a:lstStyle/>
          <a:p>
            <a:r>
              <a:rPr lang="en-US" b="1" dirty="0">
                <a:solidFill>
                  <a:schemeClr val="accent2"/>
                </a:solidFill>
                <a:effectLst>
                  <a:outerShdw blurRad="38100" dist="38100" dir="2700000" algn="tl">
                    <a:srgbClr val="000000">
                      <a:alpha val="43137"/>
                    </a:srgbClr>
                  </a:outerShdw>
                </a:effectLst>
              </a:rPr>
              <a:t>TO HONOR THOSE</a:t>
            </a:r>
            <a:br>
              <a:rPr lang="en-US" b="1" dirty="0">
                <a:solidFill>
                  <a:schemeClr val="accent2"/>
                </a:solidFill>
                <a:effectLst>
                  <a:outerShdw blurRad="38100" dist="38100" dir="2700000" algn="tl">
                    <a:srgbClr val="000000">
                      <a:alpha val="43137"/>
                    </a:srgbClr>
                  </a:outerShdw>
                </a:effectLst>
              </a:rPr>
            </a:br>
            <a:r>
              <a:rPr lang="en-US" b="1" dirty="0">
                <a:solidFill>
                  <a:schemeClr val="accent2"/>
                </a:solidFill>
                <a:effectLst>
                  <a:outerShdw blurRad="38100" dist="38100" dir="2700000" algn="tl">
                    <a:srgbClr val="000000">
                      <a:alpha val="43137"/>
                    </a:srgbClr>
                  </a:outerShdw>
                </a:effectLst>
              </a:rPr>
              <a:t>FOREVER LOST</a:t>
            </a: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8421"/>
          <a:stretch/>
        </p:blipFill>
        <p:spPr>
          <a:xfrm>
            <a:off x="6324601" y="1630402"/>
            <a:ext cx="2215896" cy="3004006"/>
          </a:xfrm>
          <a:prstGeom prst="rect">
            <a:avLst/>
          </a:prstGeom>
        </p:spPr>
      </p:pic>
      <p:pic>
        <p:nvPicPr>
          <p:cNvPr id="5" name="Picture 4"/>
          <p:cNvPicPr>
            <a:picLocks noChangeAspect="1"/>
          </p:cNvPicPr>
          <p:nvPr/>
        </p:nvPicPr>
        <p:blipFill rotWithShape="1">
          <a:blip r:embed="rId4">
            <a:grayscl/>
            <a:extLst>
              <a:ext uri="{28A0092B-C50C-407E-A947-70E740481C1C}">
                <a14:useLocalDpi xmlns:a14="http://schemas.microsoft.com/office/drawing/2010/main" val="0"/>
              </a:ext>
            </a:extLst>
          </a:blip>
          <a:srcRect t="9119" r="9725"/>
          <a:stretch/>
        </p:blipFill>
        <p:spPr>
          <a:xfrm>
            <a:off x="444499" y="1668501"/>
            <a:ext cx="2544283" cy="2965907"/>
          </a:xfrm>
          <a:prstGeom prst="rect">
            <a:avLst/>
          </a:prstGeom>
        </p:spPr>
      </p:pic>
      <p:sp>
        <p:nvSpPr>
          <p:cNvPr id="6" name="TextBox 5"/>
          <p:cNvSpPr txBox="1"/>
          <p:nvPr/>
        </p:nvSpPr>
        <p:spPr>
          <a:xfrm>
            <a:off x="2971800" y="1668502"/>
            <a:ext cx="3200400" cy="2308324"/>
          </a:xfrm>
          <a:prstGeom prst="rect">
            <a:avLst/>
          </a:prstGeom>
          <a:noFill/>
        </p:spPr>
        <p:txBody>
          <a:bodyPr wrap="square" rtlCol="0">
            <a:spAutoFit/>
          </a:bodyPr>
          <a:lstStyle/>
          <a:p>
            <a:pPr algn="ctr"/>
            <a:r>
              <a:rPr lang="en-US" sz="2200" u="sng" dirty="0">
                <a:solidFill>
                  <a:schemeClr val="accent2"/>
                </a:solidFill>
                <a:effectLst>
                  <a:outerShdw blurRad="38100" dist="38100" dir="2700000" algn="tl">
                    <a:srgbClr val="000000">
                      <a:alpha val="43137"/>
                    </a:srgbClr>
                  </a:outerShdw>
                </a:effectLst>
              </a:rPr>
              <a:t>KIA/BNR 24 May 1972</a:t>
            </a:r>
          </a:p>
          <a:p>
            <a:pPr algn="ctr"/>
            <a:r>
              <a:rPr lang="en-US" sz="2200" dirty="0">
                <a:solidFill>
                  <a:schemeClr val="accent2"/>
                </a:solidFill>
                <a:effectLst>
                  <a:outerShdw blurRad="38100" dist="38100" dir="2700000" algn="tl">
                    <a:srgbClr val="000000">
                      <a:alpha val="43137"/>
                    </a:srgbClr>
                  </a:outerShdw>
                </a:effectLst>
              </a:rPr>
              <a:t>1LT James Hunsicker</a:t>
            </a:r>
          </a:p>
          <a:p>
            <a:pPr algn="ctr"/>
            <a:r>
              <a:rPr lang="en-US" sz="2200" dirty="0">
                <a:solidFill>
                  <a:schemeClr val="accent2"/>
                </a:solidFill>
                <a:effectLst>
                  <a:outerShdw blurRad="38100" dist="38100" dir="2700000" algn="tl">
                    <a:srgbClr val="000000">
                      <a:alpha val="43137"/>
                    </a:srgbClr>
                  </a:outerShdw>
                </a:effectLst>
              </a:rPr>
              <a:t>WO1 Wade Ellen </a:t>
            </a:r>
          </a:p>
          <a:p>
            <a:pPr algn="ctr"/>
            <a:endParaRPr lang="en-US" sz="2200" dirty="0">
              <a:solidFill>
                <a:schemeClr val="accent2"/>
              </a:solidFill>
              <a:effectLst>
                <a:outerShdw blurRad="38100" dist="38100" dir="2700000" algn="tl">
                  <a:srgbClr val="000000">
                    <a:alpha val="43137"/>
                  </a:srgbClr>
                </a:outerShdw>
              </a:effectLst>
            </a:endParaRPr>
          </a:p>
          <a:p>
            <a:pPr algn="ctr"/>
            <a:r>
              <a:rPr lang="en-US" sz="2800" u="sng" dirty="0">
                <a:solidFill>
                  <a:schemeClr val="accent2"/>
                </a:solidFill>
                <a:effectLst>
                  <a:outerShdw blurRad="38100" dist="38100" dir="2700000" algn="tl">
                    <a:srgbClr val="000000">
                      <a:alpha val="43137"/>
                    </a:srgbClr>
                  </a:outerShdw>
                </a:effectLst>
              </a:rPr>
              <a:t>Downed</a:t>
            </a:r>
          </a:p>
          <a:p>
            <a:pPr algn="ctr"/>
            <a:r>
              <a:rPr lang="en-US" sz="2800" dirty="0">
                <a:solidFill>
                  <a:schemeClr val="accent2"/>
                </a:solidFill>
                <a:effectLst>
                  <a:outerShdw blurRad="38100" dist="38100" dir="2700000" algn="tl">
                    <a:srgbClr val="000000">
                      <a:alpha val="43137"/>
                    </a:srgbClr>
                  </a:outerShdw>
                </a:effectLst>
              </a:rPr>
              <a:t>Dak Poko River</a:t>
            </a:r>
          </a:p>
        </p:txBody>
      </p:sp>
      <p:sp>
        <p:nvSpPr>
          <p:cNvPr id="9" name="TextBox 8"/>
          <p:cNvSpPr txBox="1"/>
          <p:nvPr/>
        </p:nvSpPr>
        <p:spPr>
          <a:xfrm>
            <a:off x="1333500" y="4810364"/>
            <a:ext cx="6324600" cy="1323439"/>
          </a:xfrm>
          <a:prstGeom prst="rect">
            <a:avLst/>
          </a:prstGeom>
          <a:noFill/>
        </p:spPr>
        <p:txBody>
          <a:bodyPr wrap="square" rtlCol="0">
            <a:spAutoFit/>
          </a:bodyPr>
          <a:lstStyle/>
          <a:p>
            <a:pPr algn="ctr"/>
            <a:r>
              <a:rPr lang="en-US" sz="4000" i="1" dirty="0">
                <a:solidFill>
                  <a:schemeClr val="accent2"/>
                </a:solidFill>
                <a:effectLst>
                  <a:outerShdw blurRad="38100" dist="38100" dir="2700000" algn="tl">
                    <a:srgbClr val="000000">
                      <a:alpha val="43137"/>
                    </a:srgbClr>
                  </a:outerShdw>
                </a:effectLst>
              </a:rPr>
              <a:t>57</a:t>
            </a:r>
            <a:r>
              <a:rPr lang="en-US" sz="4000" i="1" baseline="30000" dirty="0">
                <a:solidFill>
                  <a:schemeClr val="accent2"/>
                </a:solidFill>
                <a:effectLst>
                  <a:outerShdw blurRad="38100" dist="38100" dir="2700000" algn="tl">
                    <a:srgbClr val="000000">
                      <a:alpha val="43137"/>
                    </a:srgbClr>
                  </a:outerShdw>
                </a:effectLst>
              </a:rPr>
              <a:t>th</a:t>
            </a:r>
            <a:r>
              <a:rPr lang="en-US" sz="4000" i="1" dirty="0">
                <a:solidFill>
                  <a:schemeClr val="accent2"/>
                </a:solidFill>
                <a:effectLst>
                  <a:outerShdw blurRad="38100" dist="38100" dir="2700000" algn="tl">
                    <a:srgbClr val="000000">
                      <a:alpha val="43137"/>
                    </a:srgbClr>
                  </a:outerShdw>
                </a:effectLst>
              </a:rPr>
              <a:t> Assault Helicopter Company</a:t>
            </a:r>
          </a:p>
          <a:p>
            <a:pPr algn="ctr"/>
            <a:r>
              <a:rPr lang="en-US" sz="4000" i="1" dirty="0">
                <a:solidFill>
                  <a:schemeClr val="accent2"/>
                </a:solidFill>
                <a:effectLst>
                  <a:outerShdw blurRad="38100" dist="38100" dir="2700000" algn="tl">
                    <a:srgbClr val="000000">
                      <a:alpha val="43137"/>
                    </a:srgbClr>
                  </a:outerShdw>
                </a:effectLst>
              </a:rPr>
              <a:t>“Gladiators”</a:t>
            </a:r>
          </a:p>
        </p:txBody>
      </p:sp>
    </p:spTree>
    <p:extLst>
      <p:ext uri="{BB962C8B-B14F-4D97-AF65-F5344CB8AC3E}">
        <p14:creationId xmlns:p14="http://schemas.microsoft.com/office/powerpoint/2010/main" val="3241223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normAutofit fontScale="90000"/>
          </a:bodyPr>
          <a:lstStyle/>
          <a:p>
            <a:r>
              <a:rPr lang="en-US" b="1" dirty="0">
                <a:solidFill>
                  <a:schemeClr val="accent2"/>
                </a:solidFill>
                <a:effectLst>
                  <a:outerShdw blurRad="38100" dist="38100" dir="2700000" algn="tl">
                    <a:srgbClr val="000000">
                      <a:alpha val="43137"/>
                    </a:srgbClr>
                  </a:outerShdw>
                </a:effectLst>
              </a:rPr>
              <a:t>FOR ALL THE RIGHT REASONS</a:t>
            </a:r>
          </a:p>
        </p:txBody>
      </p:sp>
      <p:sp>
        <p:nvSpPr>
          <p:cNvPr id="3" name="TextBox 2"/>
          <p:cNvSpPr txBox="1"/>
          <p:nvPr/>
        </p:nvSpPr>
        <p:spPr>
          <a:xfrm>
            <a:off x="533400" y="1295400"/>
            <a:ext cx="8077200" cy="3539430"/>
          </a:xfrm>
          <a:prstGeom prst="rect">
            <a:avLst/>
          </a:prstGeom>
          <a:noFill/>
        </p:spPr>
        <p:txBody>
          <a:bodyPr wrap="square" rtlCol="0">
            <a:spAutoFit/>
          </a:bodyPr>
          <a:lstStyle/>
          <a:p>
            <a:pPr algn="ctr"/>
            <a:r>
              <a:rPr lang="en-US" sz="2800" dirty="0">
                <a:solidFill>
                  <a:schemeClr val="accent2"/>
                </a:solidFill>
                <a:effectLst>
                  <a:outerShdw blurRad="38100" dist="38100" dir="2700000" algn="tl">
                    <a:srgbClr val="000000">
                      <a:alpha val="43137"/>
                    </a:srgbClr>
                  </a:outerShdw>
                </a:effectLst>
              </a:rPr>
              <a:t>The proper location within the heart of the nation…</a:t>
            </a:r>
          </a:p>
          <a:p>
            <a:pPr algn="ctr"/>
            <a:endParaRPr lang="en-US" sz="2800" dirty="0">
              <a:solidFill>
                <a:schemeClr val="accent2"/>
              </a:solidFill>
              <a:effectLst>
                <a:outerShdw blurRad="38100" dist="38100" dir="2700000" algn="tl">
                  <a:srgbClr val="000000">
                    <a:alpha val="43137"/>
                  </a:srgbClr>
                </a:outerShdw>
              </a:effectLst>
            </a:endParaRPr>
          </a:p>
          <a:p>
            <a:pPr algn="ctr"/>
            <a:r>
              <a:rPr lang="en-US" sz="2800" dirty="0">
                <a:solidFill>
                  <a:schemeClr val="accent2"/>
                </a:solidFill>
                <a:effectLst>
                  <a:outerShdw blurRad="38100" dist="38100" dir="2700000" algn="tl">
                    <a:srgbClr val="000000">
                      <a:alpha val="43137"/>
                    </a:srgbClr>
                  </a:outerShdw>
                </a:effectLst>
              </a:rPr>
              <a:t>The numbers interred…</a:t>
            </a:r>
          </a:p>
          <a:p>
            <a:pPr algn="ctr"/>
            <a:endParaRPr lang="en-US" sz="2800" dirty="0">
              <a:solidFill>
                <a:schemeClr val="accent2"/>
              </a:solidFill>
              <a:effectLst>
                <a:outerShdw blurRad="38100" dist="38100" dir="2700000" algn="tl">
                  <a:srgbClr val="000000">
                    <a:alpha val="43137"/>
                  </a:srgbClr>
                </a:outerShdw>
              </a:effectLst>
            </a:endParaRPr>
          </a:p>
          <a:p>
            <a:pPr algn="ctr"/>
            <a:r>
              <a:rPr lang="en-US" sz="2800" dirty="0">
                <a:solidFill>
                  <a:schemeClr val="accent2"/>
                </a:solidFill>
                <a:effectLst>
                  <a:outerShdw blurRad="38100" dist="38100" dir="2700000" algn="tl">
                    <a:srgbClr val="000000">
                      <a:alpha val="43137"/>
                    </a:srgbClr>
                  </a:outerShdw>
                </a:effectLst>
              </a:rPr>
              <a:t>The commonality without regard to rank or military branch…</a:t>
            </a:r>
          </a:p>
          <a:p>
            <a:pPr algn="ctr"/>
            <a:endParaRPr lang="en-US" sz="2800" dirty="0">
              <a:solidFill>
                <a:schemeClr val="accent2"/>
              </a:solidFill>
              <a:effectLst>
                <a:outerShdw blurRad="38100" dist="38100" dir="2700000" algn="tl">
                  <a:srgbClr val="000000">
                    <a:alpha val="43137"/>
                  </a:srgbClr>
                </a:outerShdw>
              </a:effectLst>
            </a:endParaRPr>
          </a:p>
          <a:p>
            <a:pPr algn="ctr"/>
            <a:r>
              <a:rPr lang="en-US" sz="2800" dirty="0">
                <a:solidFill>
                  <a:schemeClr val="accent2"/>
                </a:solidFill>
                <a:effectLst>
                  <a:outerShdw blurRad="38100" dist="38100" dir="2700000" algn="tl">
                    <a:srgbClr val="000000">
                      <a:alpha val="43137"/>
                    </a:srgbClr>
                  </a:outerShdw>
                </a:effectLst>
              </a:rPr>
              <a:t>To recognize their honor, service and sacrifice…</a:t>
            </a:r>
          </a:p>
        </p:txBody>
      </p:sp>
      <p:sp>
        <p:nvSpPr>
          <p:cNvPr id="4" name="TextBox 3"/>
          <p:cNvSpPr txBox="1"/>
          <p:nvPr/>
        </p:nvSpPr>
        <p:spPr>
          <a:xfrm>
            <a:off x="-76200" y="5105400"/>
            <a:ext cx="9144000" cy="830997"/>
          </a:xfrm>
          <a:prstGeom prst="rect">
            <a:avLst/>
          </a:prstGeom>
          <a:noFill/>
        </p:spPr>
        <p:txBody>
          <a:bodyPr wrap="square" rtlCol="0">
            <a:spAutoFit/>
          </a:bodyPr>
          <a:lstStyle/>
          <a:p>
            <a:pPr algn="ctr"/>
            <a:r>
              <a:rPr lang="en-US" sz="4800" i="1" dirty="0">
                <a:solidFill>
                  <a:schemeClr val="accent2"/>
                </a:solidFill>
                <a:effectLst>
                  <a:outerShdw blurRad="38100" dist="38100" dir="2700000" algn="tl">
                    <a:srgbClr val="000000">
                      <a:alpha val="43137"/>
                    </a:srgbClr>
                  </a:outerShdw>
                </a:effectLst>
              </a:rPr>
              <a:t>No other military cemetery is suitable</a:t>
            </a:r>
          </a:p>
        </p:txBody>
      </p:sp>
    </p:spTree>
    <p:extLst>
      <p:ext uri="{BB962C8B-B14F-4D97-AF65-F5344CB8AC3E}">
        <p14:creationId xmlns:p14="http://schemas.microsoft.com/office/powerpoint/2010/main" val="1213355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275" t="1884" r="2758" b="6899"/>
          <a:stretch/>
        </p:blipFill>
        <p:spPr>
          <a:xfrm>
            <a:off x="452339" y="1676400"/>
            <a:ext cx="4729261" cy="4681367"/>
          </a:xfrm>
          <a:prstGeom prst="rect">
            <a:avLst/>
          </a:prstGeom>
        </p:spPr>
      </p:pic>
      <p:sp>
        <p:nvSpPr>
          <p:cNvPr id="4" name="TextBox 3"/>
          <p:cNvSpPr txBox="1"/>
          <p:nvPr/>
        </p:nvSpPr>
        <p:spPr>
          <a:xfrm>
            <a:off x="0" y="0"/>
            <a:ext cx="9144000" cy="1107996"/>
          </a:xfrm>
          <a:prstGeom prst="rect">
            <a:avLst/>
          </a:prstGeom>
          <a:noFill/>
        </p:spPr>
        <p:txBody>
          <a:bodyPr wrap="square" rtlCol="0">
            <a:spAutoFit/>
          </a:bodyPr>
          <a:lstStyle/>
          <a:p>
            <a:pPr algn="ctr"/>
            <a:r>
              <a:rPr lang="en-US" sz="6600" b="1" dirty="0">
                <a:solidFill>
                  <a:schemeClr val="accent2"/>
                </a:solidFill>
                <a:effectLst>
                  <a:outerShdw blurRad="38100" dist="38100" dir="2700000" algn="tl">
                    <a:srgbClr val="000000">
                      <a:alpha val="43137"/>
                    </a:srgbClr>
                  </a:outerShdw>
                </a:effectLst>
              </a:rPr>
              <a:t>PLACEMENT</a:t>
            </a:r>
          </a:p>
        </p:txBody>
      </p:sp>
      <p:sp>
        <p:nvSpPr>
          <p:cNvPr id="2" name="TextBox 1"/>
          <p:cNvSpPr txBox="1"/>
          <p:nvPr/>
        </p:nvSpPr>
        <p:spPr>
          <a:xfrm>
            <a:off x="5562600" y="2286000"/>
            <a:ext cx="3276600" cy="2800767"/>
          </a:xfrm>
          <a:prstGeom prst="rect">
            <a:avLst/>
          </a:prstGeom>
          <a:noFill/>
          <a:ln w="38100">
            <a:solidFill>
              <a:schemeClr val="bg2"/>
            </a:solidFill>
          </a:ln>
        </p:spPr>
        <p:txBody>
          <a:bodyPr wrap="square" rtlCol="0">
            <a:spAutoFit/>
          </a:bodyPr>
          <a:lstStyle/>
          <a:p>
            <a:pPr algn="ctr"/>
            <a:r>
              <a:rPr lang="en-US" sz="4400" b="1" u="sng" dirty="0">
                <a:solidFill>
                  <a:schemeClr val="accent2"/>
                </a:solidFill>
              </a:rPr>
              <a:t>OPTION A</a:t>
            </a:r>
          </a:p>
          <a:p>
            <a:pPr marL="342900" indent="-342900">
              <a:buFont typeface="Arial" panose="020B0604020202020204" pitchFamily="34" charset="0"/>
              <a:buChar char="•"/>
            </a:pPr>
            <a:r>
              <a:rPr lang="en-US" sz="2200" dirty="0">
                <a:solidFill>
                  <a:schemeClr val="accent2"/>
                </a:solidFill>
              </a:rPr>
              <a:t>Section 66, </a:t>
            </a:r>
          </a:p>
          <a:p>
            <a:r>
              <a:rPr lang="en-US" sz="2200" dirty="0">
                <a:solidFill>
                  <a:schemeClr val="accent2"/>
                </a:solidFill>
              </a:rPr>
              <a:t>     northeast corner</a:t>
            </a:r>
          </a:p>
          <a:p>
            <a:pPr marL="342900" indent="-342900">
              <a:buFont typeface="Arial" panose="020B0604020202020204" pitchFamily="34" charset="0"/>
              <a:buChar char="•"/>
            </a:pPr>
            <a:endParaRPr lang="en-US" sz="2200" dirty="0">
              <a:solidFill>
                <a:schemeClr val="accent2"/>
              </a:solidFill>
            </a:endParaRPr>
          </a:p>
          <a:p>
            <a:pPr marL="342900" indent="-342900">
              <a:buFont typeface="Arial" panose="020B0604020202020204" pitchFamily="34" charset="0"/>
              <a:buChar char="•"/>
            </a:pPr>
            <a:r>
              <a:rPr lang="en-US" sz="2200" dirty="0">
                <a:solidFill>
                  <a:schemeClr val="accent2"/>
                </a:solidFill>
              </a:rPr>
              <a:t>Panel faces northeast towards recovered MIA markers (Sect. 60)</a:t>
            </a:r>
          </a:p>
        </p:txBody>
      </p:sp>
      <p:cxnSp>
        <p:nvCxnSpPr>
          <p:cNvPr id="8" name="Straight Arrow Connector 7"/>
          <p:cNvCxnSpPr/>
          <p:nvPr/>
        </p:nvCxnSpPr>
        <p:spPr>
          <a:xfrm flipH="1">
            <a:off x="3810000" y="4572000"/>
            <a:ext cx="1752600" cy="152400"/>
          </a:xfrm>
          <a:prstGeom prst="straightConnector1">
            <a:avLst/>
          </a:prstGeom>
          <a:ln w="381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836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6142"/>
          <a:stretch/>
        </p:blipFill>
        <p:spPr>
          <a:xfrm>
            <a:off x="381000" y="815167"/>
            <a:ext cx="4419600" cy="4490965"/>
          </a:xfrm>
          <a:prstGeom prst="rect">
            <a:avLst/>
          </a:prstGeom>
        </p:spPr>
      </p:pic>
      <p:sp>
        <p:nvSpPr>
          <p:cNvPr id="4" name="TextBox 3"/>
          <p:cNvSpPr txBox="1"/>
          <p:nvPr/>
        </p:nvSpPr>
        <p:spPr>
          <a:xfrm>
            <a:off x="0" y="0"/>
            <a:ext cx="9144000" cy="1107996"/>
          </a:xfrm>
          <a:prstGeom prst="rect">
            <a:avLst/>
          </a:prstGeom>
          <a:noFill/>
        </p:spPr>
        <p:txBody>
          <a:bodyPr wrap="square" rtlCol="0">
            <a:spAutoFit/>
          </a:bodyPr>
          <a:lstStyle/>
          <a:p>
            <a:pPr algn="ctr"/>
            <a:r>
              <a:rPr lang="en-US" sz="6600" b="1" dirty="0">
                <a:solidFill>
                  <a:schemeClr val="accent2"/>
                </a:solidFill>
                <a:effectLst>
                  <a:outerShdw blurRad="38100" dist="38100" dir="2700000" algn="tl">
                    <a:srgbClr val="000000">
                      <a:alpha val="43137"/>
                    </a:srgbClr>
                  </a:outerShdw>
                </a:effectLst>
              </a:rPr>
              <a:t>PLACEMENT</a:t>
            </a:r>
          </a:p>
        </p:txBody>
      </p:sp>
      <p:sp>
        <p:nvSpPr>
          <p:cNvPr id="2" name="TextBox 1"/>
          <p:cNvSpPr txBox="1"/>
          <p:nvPr/>
        </p:nvSpPr>
        <p:spPr>
          <a:xfrm>
            <a:off x="5638800" y="1981200"/>
            <a:ext cx="3200400" cy="2616101"/>
          </a:xfrm>
          <a:prstGeom prst="rect">
            <a:avLst/>
          </a:prstGeom>
          <a:noFill/>
          <a:ln w="38100">
            <a:solidFill>
              <a:schemeClr val="bg2"/>
            </a:solidFill>
          </a:ln>
        </p:spPr>
        <p:txBody>
          <a:bodyPr wrap="square" rtlCol="0">
            <a:spAutoFit/>
          </a:bodyPr>
          <a:lstStyle/>
          <a:p>
            <a:pPr algn="ctr"/>
            <a:r>
              <a:rPr lang="en-US" sz="3200" b="1" u="sng" dirty="0">
                <a:solidFill>
                  <a:schemeClr val="accent2"/>
                </a:solidFill>
              </a:rPr>
              <a:t>OPTION A</a:t>
            </a:r>
          </a:p>
          <a:p>
            <a:pPr marL="342900" indent="-342900">
              <a:buFont typeface="Arial" panose="020B0604020202020204" pitchFamily="34" charset="0"/>
              <a:buChar char="•"/>
            </a:pPr>
            <a:r>
              <a:rPr lang="en-US" sz="2200" dirty="0">
                <a:solidFill>
                  <a:schemeClr val="accent2"/>
                </a:solidFill>
              </a:rPr>
              <a:t>Section 66, </a:t>
            </a:r>
          </a:p>
          <a:p>
            <a:r>
              <a:rPr lang="en-US" sz="2200" dirty="0">
                <a:solidFill>
                  <a:schemeClr val="accent2"/>
                </a:solidFill>
              </a:rPr>
              <a:t>     northeast corner</a:t>
            </a:r>
          </a:p>
          <a:p>
            <a:pPr marL="342900" indent="-342900">
              <a:buFont typeface="Arial" panose="020B0604020202020204" pitchFamily="34" charset="0"/>
              <a:buChar char="•"/>
            </a:pPr>
            <a:endParaRPr lang="en-US" sz="2200" dirty="0">
              <a:solidFill>
                <a:schemeClr val="accent2"/>
              </a:solidFill>
            </a:endParaRPr>
          </a:p>
          <a:p>
            <a:pPr marL="342900" indent="-342900">
              <a:buFont typeface="Arial" panose="020B0604020202020204" pitchFamily="34" charset="0"/>
              <a:buChar char="•"/>
            </a:pPr>
            <a:r>
              <a:rPr lang="en-US" sz="2200" dirty="0">
                <a:solidFill>
                  <a:schemeClr val="accent2"/>
                </a:solidFill>
              </a:rPr>
              <a:t>Panel faces northeast towards recovered MIA markers (Sect. 60)</a:t>
            </a:r>
          </a:p>
        </p:txBody>
      </p:sp>
      <p:cxnSp>
        <p:nvCxnSpPr>
          <p:cNvPr id="8" name="Straight Arrow Connector 7"/>
          <p:cNvCxnSpPr/>
          <p:nvPr/>
        </p:nvCxnSpPr>
        <p:spPr>
          <a:xfrm flipH="1">
            <a:off x="1752600" y="4076700"/>
            <a:ext cx="3886200" cy="38100"/>
          </a:xfrm>
          <a:prstGeom prst="straightConnector1">
            <a:avLst/>
          </a:prstGeom>
          <a:ln w="3810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 y="5524500"/>
            <a:ext cx="9144000" cy="830997"/>
          </a:xfrm>
          <a:prstGeom prst="rect">
            <a:avLst/>
          </a:prstGeom>
          <a:noFill/>
        </p:spPr>
        <p:txBody>
          <a:bodyPr wrap="square" rtlCol="0">
            <a:spAutoFit/>
          </a:bodyPr>
          <a:lstStyle/>
          <a:p>
            <a:pPr algn="ctr"/>
            <a:r>
              <a:rPr lang="en-US" sz="4800" i="1" dirty="0">
                <a:solidFill>
                  <a:schemeClr val="accent2"/>
                </a:solidFill>
                <a:effectLst>
                  <a:outerShdw blurRad="38100" dist="38100" dir="2700000" algn="tl">
                    <a:srgbClr val="000000">
                      <a:alpha val="43137"/>
                    </a:srgbClr>
                  </a:outerShdw>
                </a:effectLst>
              </a:rPr>
              <a:t>Approaching the recovered crews</a:t>
            </a:r>
          </a:p>
        </p:txBody>
      </p:sp>
    </p:spTree>
    <p:extLst>
      <p:ext uri="{BB962C8B-B14F-4D97-AF65-F5344CB8AC3E}">
        <p14:creationId xmlns:p14="http://schemas.microsoft.com/office/powerpoint/2010/main" val="2260618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952" t="35703" r="35660" b="21446"/>
          <a:stretch/>
        </p:blipFill>
        <p:spPr>
          <a:xfrm>
            <a:off x="4902200" y="1154008"/>
            <a:ext cx="3962400" cy="4356121"/>
          </a:xfrm>
          <a:prstGeom prst="rect">
            <a:avLst/>
          </a:prstGeom>
        </p:spPr>
      </p:pic>
      <p:sp>
        <p:nvSpPr>
          <p:cNvPr id="4" name="TextBox 3"/>
          <p:cNvSpPr txBox="1"/>
          <p:nvPr/>
        </p:nvSpPr>
        <p:spPr>
          <a:xfrm>
            <a:off x="0" y="0"/>
            <a:ext cx="9144000" cy="1107996"/>
          </a:xfrm>
          <a:prstGeom prst="rect">
            <a:avLst/>
          </a:prstGeom>
          <a:noFill/>
        </p:spPr>
        <p:txBody>
          <a:bodyPr wrap="square" rtlCol="0">
            <a:spAutoFit/>
          </a:bodyPr>
          <a:lstStyle/>
          <a:p>
            <a:pPr algn="ctr"/>
            <a:r>
              <a:rPr lang="en-US" sz="6600" b="1" dirty="0">
                <a:solidFill>
                  <a:schemeClr val="accent2"/>
                </a:solidFill>
                <a:effectLst>
                  <a:outerShdw blurRad="38100" dist="38100" dir="2700000" algn="tl">
                    <a:srgbClr val="000000">
                      <a:alpha val="43137"/>
                    </a:srgbClr>
                  </a:outerShdw>
                </a:effectLst>
              </a:rPr>
              <a:t>PLACEMENT</a:t>
            </a:r>
          </a:p>
        </p:txBody>
      </p:sp>
      <p:sp>
        <p:nvSpPr>
          <p:cNvPr id="2" name="TextBox 1"/>
          <p:cNvSpPr txBox="1"/>
          <p:nvPr/>
        </p:nvSpPr>
        <p:spPr>
          <a:xfrm>
            <a:off x="371475" y="1848023"/>
            <a:ext cx="3844636" cy="2769989"/>
          </a:xfrm>
          <a:prstGeom prst="rect">
            <a:avLst/>
          </a:prstGeom>
          <a:noFill/>
          <a:ln w="28575">
            <a:solidFill>
              <a:schemeClr val="bg2"/>
            </a:solidFill>
          </a:ln>
        </p:spPr>
        <p:txBody>
          <a:bodyPr wrap="square" rtlCol="0">
            <a:spAutoFit/>
          </a:bodyPr>
          <a:lstStyle/>
          <a:p>
            <a:pPr algn="ctr"/>
            <a:r>
              <a:rPr lang="en-US" sz="3200" b="1" u="sng" dirty="0">
                <a:solidFill>
                  <a:schemeClr val="accent2"/>
                </a:solidFill>
              </a:rPr>
              <a:t>OPTION B</a:t>
            </a:r>
          </a:p>
          <a:p>
            <a:pPr marL="342900" indent="-342900">
              <a:buFont typeface="Arial" panose="020B0604020202020204" pitchFamily="34" charset="0"/>
              <a:buChar char="•"/>
            </a:pPr>
            <a:r>
              <a:rPr lang="en-US" sz="2400" dirty="0">
                <a:solidFill>
                  <a:schemeClr val="accent2"/>
                </a:solidFill>
              </a:rPr>
              <a:t>Section 35, Memorial Dr. </a:t>
            </a:r>
          </a:p>
          <a:p>
            <a:r>
              <a:rPr lang="en-US" sz="2400" dirty="0">
                <a:solidFill>
                  <a:schemeClr val="accent2"/>
                </a:solidFill>
              </a:rPr>
              <a:t>     </a:t>
            </a:r>
          </a:p>
          <a:p>
            <a:pPr marL="342900" indent="-342900">
              <a:buFont typeface="Arial" panose="020B0604020202020204" pitchFamily="34" charset="0"/>
              <a:buChar char="•"/>
            </a:pPr>
            <a:r>
              <a:rPr lang="en-US" sz="2400" dirty="0">
                <a:solidFill>
                  <a:schemeClr val="accent2"/>
                </a:solidFill>
              </a:rPr>
              <a:t>Panel faces west</a:t>
            </a:r>
          </a:p>
          <a:p>
            <a:pPr marL="342900" indent="-342900">
              <a:buFont typeface="Arial" panose="020B0604020202020204" pitchFamily="34" charset="0"/>
              <a:buChar char="•"/>
            </a:pPr>
            <a:endParaRPr lang="en-US" sz="2400" dirty="0">
              <a:solidFill>
                <a:schemeClr val="accent2"/>
              </a:solidFill>
            </a:endParaRPr>
          </a:p>
          <a:p>
            <a:pPr marL="342900" indent="-342900">
              <a:buFont typeface="Arial" panose="020B0604020202020204" pitchFamily="34" charset="0"/>
              <a:buChar char="•"/>
            </a:pPr>
            <a:r>
              <a:rPr lang="en-US" sz="2400" dirty="0">
                <a:solidFill>
                  <a:schemeClr val="accent2"/>
                </a:solidFill>
              </a:rPr>
              <a:t>Adjacent to living tree</a:t>
            </a:r>
          </a:p>
          <a:p>
            <a:pPr marL="342900" indent="-342900">
              <a:buFont typeface="Arial" panose="020B0604020202020204" pitchFamily="34" charset="0"/>
              <a:buChar char="•"/>
            </a:pPr>
            <a:endParaRPr lang="en-US" sz="2200" dirty="0">
              <a:solidFill>
                <a:schemeClr val="accent2"/>
              </a:solidFill>
            </a:endParaRPr>
          </a:p>
        </p:txBody>
      </p:sp>
      <p:cxnSp>
        <p:nvCxnSpPr>
          <p:cNvPr id="6" name="Straight Arrow Connector 5"/>
          <p:cNvCxnSpPr/>
          <p:nvPr/>
        </p:nvCxnSpPr>
        <p:spPr>
          <a:xfrm flipV="1">
            <a:off x="4216111" y="3589020"/>
            <a:ext cx="2108489" cy="152400"/>
          </a:xfrm>
          <a:prstGeom prst="straightConnector1">
            <a:avLst/>
          </a:prstGeom>
          <a:ln w="3810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05000" y="5638800"/>
            <a:ext cx="5181600" cy="923330"/>
          </a:xfrm>
          <a:prstGeom prst="rect">
            <a:avLst/>
          </a:prstGeom>
          <a:noFill/>
        </p:spPr>
        <p:txBody>
          <a:bodyPr wrap="square" rtlCol="0">
            <a:spAutoFit/>
          </a:bodyPr>
          <a:lstStyle/>
          <a:p>
            <a:pPr algn="ctr"/>
            <a:r>
              <a:rPr lang="en-US" sz="5400" i="1" dirty="0">
                <a:solidFill>
                  <a:schemeClr val="accent2"/>
                </a:solidFill>
                <a:effectLst>
                  <a:outerShdw blurRad="38100" dist="38100" dir="2700000" algn="tl">
                    <a:srgbClr val="000000">
                      <a:alpha val="43137"/>
                    </a:srgbClr>
                  </a:outerShdw>
                </a:effectLst>
              </a:rPr>
              <a:t>Near other memorials</a:t>
            </a:r>
          </a:p>
        </p:txBody>
      </p:sp>
    </p:spTree>
    <p:extLst>
      <p:ext uri="{BB962C8B-B14F-4D97-AF65-F5344CB8AC3E}">
        <p14:creationId xmlns:p14="http://schemas.microsoft.com/office/powerpoint/2010/main" val="44182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2" y="0"/>
            <a:ext cx="9144000" cy="1107996"/>
          </a:xfrm>
          <a:prstGeom prst="rect">
            <a:avLst/>
          </a:prstGeom>
          <a:noFill/>
        </p:spPr>
        <p:txBody>
          <a:bodyPr wrap="square" rtlCol="0">
            <a:spAutoFit/>
          </a:bodyPr>
          <a:lstStyle/>
          <a:p>
            <a:pPr algn="ctr"/>
            <a:r>
              <a:rPr lang="en-US" sz="6600" b="1" dirty="0">
                <a:solidFill>
                  <a:schemeClr val="accent2"/>
                </a:solidFill>
                <a:effectLst>
                  <a:outerShdw blurRad="38100" dist="38100" dir="2700000" algn="tl">
                    <a:srgbClr val="000000">
                      <a:alpha val="43137"/>
                    </a:srgbClr>
                  </a:outerShdw>
                </a:effectLst>
              </a:rPr>
              <a:t>NEXT STEPS</a:t>
            </a:r>
          </a:p>
        </p:txBody>
      </p:sp>
      <p:sp>
        <p:nvSpPr>
          <p:cNvPr id="6" name="TextBox 5"/>
          <p:cNvSpPr txBox="1"/>
          <p:nvPr/>
        </p:nvSpPr>
        <p:spPr>
          <a:xfrm>
            <a:off x="1143000" y="1981200"/>
            <a:ext cx="6705600" cy="2739211"/>
          </a:xfrm>
          <a:prstGeom prst="rect">
            <a:avLst/>
          </a:prstGeom>
          <a:noFill/>
          <a:ln>
            <a:noFill/>
          </a:ln>
        </p:spPr>
        <p:txBody>
          <a:bodyPr wrap="square" rtlCol="0">
            <a:spAutoFit/>
          </a:bodyPr>
          <a:lstStyle/>
          <a:p>
            <a:pPr algn="ctr"/>
            <a:r>
              <a:rPr lang="en-US" sz="4000" dirty="0">
                <a:solidFill>
                  <a:schemeClr val="accent2"/>
                </a:solidFill>
                <a:effectLst>
                  <a:outerShdw blurRad="38100" dist="38100" dir="2700000" algn="tl">
                    <a:srgbClr val="000000">
                      <a:alpha val="43137"/>
                    </a:srgbClr>
                  </a:outerShdw>
                </a:effectLst>
              </a:rPr>
              <a:t>Meeting Schedule</a:t>
            </a:r>
          </a:p>
          <a:p>
            <a:pPr algn="ctr"/>
            <a:r>
              <a:rPr lang="en-US" sz="3600" dirty="0">
                <a:solidFill>
                  <a:schemeClr val="accent2"/>
                </a:solidFill>
                <a:effectLst>
                  <a:outerShdw blurRad="38100" dist="38100" dir="2700000" algn="tl">
                    <a:srgbClr val="000000">
                      <a:alpha val="43137"/>
                    </a:srgbClr>
                  </a:outerShdw>
                </a:effectLst>
              </a:rPr>
              <a:t>16 April </a:t>
            </a:r>
            <a:r>
              <a:rPr lang="en-US" sz="2800" dirty="0">
                <a:solidFill>
                  <a:schemeClr val="accent2"/>
                </a:solidFill>
                <a:effectLst>
                  <a:outerShdw blurRad="38100" dist="38100" dir="2700000" algn="tl">
                    <a:srgbClr val="000000">
                      <a:alpha val="43137"/>
                    </a:srgbClr>
                  </a:outerShdw>
                </a:effectLst>
              </a:rPr>
              <a:t>(filing deadline 2 April)</a:t>
            </a:r>
          </a:p>
          <a:p>
            <a:pPr algn="ctr"/>
            <a:endParaRPr lang="en-US" sz="800" dirty="0">
              <a:solidFill>
                <a:schemeClr val="accent2"/>
              </a:solidFill>
              <a:effectLst>
                <a:outerShdw blurRad="38100" dist="38100" dir="2700000" algn="tl">
                  <a:srgbClr val="000000">
                    <a:alpha val="43137"/>
                  </a:srgbClr>
                </a:outerShdw>
              </a:effectLst>
            </a:endParaRPr>
          </a:p>
          <a:p>
            <a:pPr algn="ctr"/>
            <a:r>
              <a:rPr lang="en-US" sz="3600" dirty="0">
                <a:solidFill>
                  <a:schemeClr val="accent2"/>
                </a:solidFill>
                <a:effectLst>
                  <a:outerShdw blurRad="38100" dist="38100" dir="2700000" algn="tl">
                    <a:srgbClr val="000000">
                      <a:alpha val="43137"/>
                    </a:srgbClr>
                  </a:outerShdw>
                </a:effectLst>
              </a:rPr>
              <a:t>21 May </a:t>
            </a:r>
            <a:r>
              <a:rPr lang="en-US" sz="2800" dirty="0">
                <a:solidFill>
                  <a:schemeClr val="accent2"/>
                </a:solidFill>
                <a:effectLst>
                  <a:outerShdw blurRad="38100" dist="38100" dir="2700000" algn="tl">
                    <a:srgbClr val="000000">
                      <a:alpha val="43137"/>
                    </a:srgbClr>
                  </a:outerShdw>
                </a:effectLst>
              </a:rPr>
              <a:t>(filing deadline 7 May)</a:t>
            </a:r>
          </a:p>
          <a:p>
            <a:pPr algn="ctr"/>
            <a:endParaRPr lang="en-US" sz="800" dirty="0">
              <a:solidFill>
                <a:schemeClr val="accent2"/>
              </a:solidFill>
              <a:effectLst>
                <a:outerShdw blurRad="38100" dist="38100" dir="2700000" algn="tl">
                  <a:srgbClr val="000000">
                    <a:alpha val="43137"/>
                  </a:srgbClr>
                </a:outerShdw>
              </a:effectLst>
            </a:endParaRPr>
          </a:p>
          <a:p>
            <a:pPr algn="ctr"/>
            <a:r>
              <a:rPr lang="en-US" sz="3600" dirty="0">
                <a:solidFill>
                  <a:schemeClr val="accent2"/>
                </a:solidFill>
                <a:effectLst>
                  <a:outerShdw blurRad="38100" dist="38100" dir="2700000" algn="tl">
                    <a:srgbClr val="000000">
                      <a:alpha val="43137"/>
                    </a:srgbClr>
                  </a:outerShdw>
                </a:effectLst>
              </a:rPr>
              <a:t>18 June </a:t>
            </a:r>
            <a:r>
              <a:rPr lang="en-US" sz="2800" dirty="0">
                <a:solidFill>
                  <a:schemeClr val="accent2"/>
                </a:solidFill>
                <a:effectLst>
                  <a:outerShdw blurRad="38100" dist="38100" dir="2700000" algn="tl">
                    <a:srgbClr val="000000">
                      <a:alpha val="43137"/>
                    </a:srgbClr>
                  </a:outerShdw>
                </a:effectLst>
              </a:rPr>
              <a:t>(filing deadline 4 June)</a:t>
            </a:r>
          </a:p>
          <a:p>
            <a:pPr algn="ctr"/>
            <a:endParaRPr lang="en-US" sz="800" dirty="0">
              <a:solidFill>
                <a:schemeClr val="accent2"/>
              </a:solidFill>
              <a:effectLst>
                <a:outerShdw blurRad="38100" dist="38100" dir="2700000" algn="tl">
                  <a:srgbClr val="000000">
                    <a:alpha val="43137"/>
                  </a:srgbClr>
                </a:outerShdw>
              </a:effectLst>
            </a:endParaRPr>
          </a:p>
        </p:txBody>
      </p:sp>
      <p:sp>
        <p:nvSpPr>
          <p:cNvPr id="8" name="TextBox 7"/>
          <p:cNvSpPr txBox="1"/>
          <p:nvPr/>
        </p:nvSpPr>
        <p:spPr>
          <a:xfrm>
            <a:off x="-50802" y="1161892"/>
            <a:ext cx="9039225" cy="707886"/>
          </a:xfrm>
          <a:prstGeom prst="rect">
            <a:avLst/>
          </a:prstGeom>
          <a:noFill/>
        </p:spPr>
        <p:txBody>
          <a:bodyPr wrap="square" rtlCol="0">
            <a:spAutoFit/>
          </a:bodyPr>
          <a:lstStyle/>
          <a:p>
            <a:pPr algn="ctr"/>
            <a:r>
              <a:rPr lang="en-US" sz="4000" u="sng" dirty="0">
                <a:solidFill>
                  <a:schemeClr val="accent2"/>
                </a:solidFill>
                <a:effectLst>
                  <a:outerShdw blurRad="38100" dist="38100" dir="2700000" algn="tl">
                    <a:srgbClr val="000000">
                      <a:alpha val="43137"/>
                    </a:srgbClr>
                  </a:outerShdw>
                </a:effectLst>
              </a:rPr>
              <a:t>United States Commission of Fine Arts</a:t>
            </a:r>
          </a:p>
        </p:txBody>
      </p:sp>
      <p:sp>
        <p:nvSpPr>
          <p:cNvPr id="9" name="TextBox 8"/>
          <p:cNvSpPr txBox="1"/>
          <p:nvPr/>
        </p:nvSpPr>
        <p:spPr>
          <a:xfrm>
            <a:off x="-25402" y="4953000"/>
            <a:ext cx="9039225" cy="1261884"/>
          </a:xfrm>
          <a:prstGeom prst="rect">
            <a:avLst/>
          </a:prstGeom>
          <a:noFill/>
        </p:spPr>
        <p:txBody>
          <a:bodyPr wrap="square" rtlCol="0">
            <a:spAutoFit/>
          </a:bodyPr>
          <a:lstStyle/>
          <a:p>
            <a:pPr algn="ctr"/>
            <a:r>
              <a:rPr lang="en-US" sz="4000" u="sng" dirty="0">
                <a:solidFill>
                  <a:schemeClr val="accent2"/>
                </a:solidFill>
                <a:effectLst>
                  <a:outerShdw blurRad="38100" dist="38100" dir="2700000" algn="tl">
                    <a:srgbClr val="000000">
                      <a:alpha val="43137"/>
                    </a:srgbClr>
                  </a:outerShdw>
                </a:effectLst>
              </a:rPr>
              <a:t>Congressional Review</a:t>
            </a:r>
          </a:p>
          <a:p>
            <a:pPr algn="ctr"/>
            <a:endParaRPr lang="en-US" sz="800" u="sng" dirty="0">
              <a:solidFill>
                <a:schemeClr val="accent2"/>
              </a:solidFill>
              <a:effectLst>
                <a:outerShdw blurRad="38100" dist="38100" dir="2700000" algn="tl">
                  <a:srgbClr val="000000">
                    <a:alpha val="43137"/>
                  </a:srgbClr>
                </a:outerShdw>
              </a:effectLst>
            </a:endParaRPr>
          </a:p>
          <a:p>
            <a:pPr algn="ctr"/>
            <a:r>
              <a:rPr lang="en-US" sz="2800" dirty="0">
                <a:solidFill>
                  <a:schemeClr val="accent2"/>
                </a:solidFill>
                <a:effectLst>
                  <a:outerShdw blurRad="38100" dist="38100" dir="2700000" algn="tl">
                    <a:srgbClr val="000000">
                      <a:alpha val="43137"/>
                    </a:srgbClr>
                  </a:outerShdw>
                </a:effectLst>
              </a:rPr>
              <a:t>(60 days)</a:t>
            </a:r>
          </a:p>
        </p:txBody>
      </p:sp>
    </p:spTree>
    <p:extLst>
      <p:ext uri="{BB962C8B-B14F-4D97-AF65-F5344CB8AC3E}">
        <p14:creationId xmlns:p14="http://schemas.microsoft.com/office/powerpoint/2010/main" val="2832190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144000" cy="1143000"/>
          </a:xfrm>
        </p:spPr>
        <p:txBody>
          <a:bodyPr>
            <a:normAutofit fontScale="90000"/>
          </a:bodyPr>
          <a:lstStyle/>
          <a:p>
            <a:r>
              <a:rPr lang="en-US" sz="6000" dirty="0">
                <a:solidFill>
                  <a:schemeClr val="accent2"/>
                </a:solidFill>
                <a:effectLst>
                  <a:outerShdw blurRad="38100" dist="38100" dir="2700000" algn="tl">
                    <a:srgbClr val="000000">
                      <a:alpha val="43137"/>
                    </a:srgbClr>
                  </a:outerShdw>
                </a:effectLst>
              </a:rPr>
              <a:t>2015</a:t>
            </a:r>
            <a:br>
              <a:rPr lang="en-US" dirty="0">
                <a:solidFill>
                  <a:schemeClr val="accent2"/>
                </a:solidFill>
                <a:effectLst>
                  <a:outerShdw blurRad="38100" dist="38100" dir="2700000" algn="tl">
                    <a:srgbClr val="000000">
                      <a:alpha val="43137"/>
                    </a:srgbClr>
                  </a:outerShdw>
                </a:effectLst>
              </a:rPr>
            </a:br>
            <a:r>
              <a:rPr lang="en-US" dirty="0">
                <a:solidFill>
                  <a:schemeClr val="accent2"/>
                </a:solidFill>
                <a:effectLst>
                  <a:outerShdw blurRad="38100" dist="38100" dir="2700000" algn="tl">
                    <a:srgbClr val="000000">
                      <a:alpha val="43137"/>
                    </a:srgbClr>
                  </a:outerShdw>
                </a:effectLst>
              </a:rPr>
              <a:t>THE LAST GREAT GATHERING</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000" t="3555" r="2667" b="4041"/>
          <a:stretch/>
        </p:blipFill>
        <p:spPr>
          <a:xfrm>
            <a:off x="4495799" y="1488901"/>
            <a:ext cx="4267201" cy="478753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5400" y="4953000"/>
            <a:ext cx="4673600" cy="1446550"/>
          </a:xfrm>
          <a:prstGeom prst="rect">
            <a:avLst/>
          </a:prstGeom>
          <a:noFill/>
        </p:spPr>
        <p:txBody>
          <a:bodyPr wrap="square" rtlCol="0">
            <a:spAutoFit/>
          </a:bodyPr>
          <a:lstStyle/>
          <a:p>
            <a:pPr algn="ctr"/>
            <a:r>
              <a:rPr lang="en-US" sz="4000" dirty="0">
                <a:solidFill>
                  <a:schemeClr val="accent2"/>
                </a:solidFill>
                <a:effectLst>
                  <a:outerShdw blurRad="38100" dist="38100" dir="2700000" algn="tl">
                    <a:srgbClr val="000000">
                      <a:alpha val="43137"/>
                    </a:srgbClr>
                  </a:outerShdw>
                </a:effectLst>
              </a:rPr>
              <a:t>Dedication Ceremony</a:t>
            </a:r>
          </a:p>
          <a:p>
            <a:pPr algn="ctr"/>
            <a:endParaRPr lang="en-US" sz="800" dirty="0">
              <a:solidFill>
                <a:schemeClr val="accent2"/>
              </a:solidFill>
              <a:effectLst>
                <a:outerShdw blurRad="38100" dist="38100" dir="2700000" algn="tl">
                  <a:srgbClr val="000000">
                    <a:alpha val="43137"/>
                  </a:srgbClr>
                </a:outerShdw>
              </a:effectLst>
            </a:endParaRPr>
          </a:p>
          <a:p>
            <a:pPr algn="ctr"/>
            <a:r>
              <a:rPr lang="en-US" sz="4000" dirty="0">
                <a:solidFill>
                  <a:schemeClr val="accent2"/>
                </a:solidFill>
                <a:effectLst>
                  <a:outerShdw blurRad="38100" dist="38100" dir="2700000" algn="tl">
                    <a:srgbClr val="000000">
                      <a:alpha val="43137"/>
                    </a:srgbClr>
                  </a:outerShdw>
                </a:effectLst>
              </a:rPr>
              <a:t>August 28</a:t>
            </a:r>
            <a:r>
              <a:rPr lang="en-US" sz="4000" baseline="30000" dirty="0">
                <a:solidFill>
                  <a:schemeClr val="accent2"/>
                </a:solidFill>
                <a:effectLst>
                  <a:outerShdw blurRad="38100" dist="38100" dir="2700000" algn="tl">
                    <a:srgbClr val="000000">
                      <a:alpha val="43137"/>
                    </a:srgbClr>
                  </a:outerShdw>
                </a:effectLst>
              </a:rPr>
              <a:t>th</a:t>
            </a:r>
            <a:r>
              <a:rPr lang="en-US" sz="4000" dirty="0">
                <a:solidFill>
                  <a:schemeClr val="accent2"/>
                </a:solidFill>
                <a:effectLst>
                  <a:outerShdw blurRad="38100" dist="38100" dir="2700000" algn="tl">
                    <a:srgbClr val="000000">
                      <a:alpha val="43137"/>
                    </a:srgbClr>
                  </a:outerShdw>
                </a:effectLst>
              </a:rPr>
              <a:t>, 2015</a:t>
            </a:r>
          </a:p>
        </p:txBody>
      </p:sp>
      <p:sp>
        <p:nvSpPr>
          <p:cNvPr id="5" name="TextBox 4"/>
          <p:cNvSpPr txBox="1"/>
          <p:nvPr/>
        </p:nvSpPr>
        <p:spPr>
          <a:xfrm>
            <a:off x="228600" y="1488901"/>
            <a:ext cx="472440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2"/>
                </a:solidFill>
                <a:effectLst>
                  <a:outerShdw blurRad="38100" dist="38100" dir="2700000" algn="tl">
                    <a:srgbClr val="000000">
                      <a:alpha val="43137"/>
                    </a:srgbClr>
                  </a:outerShdw>
                </a:effectLst>
              </a:rPr>
              <a:t>Average veteran age: 72</a:t>
            </a:r>
          </a:p>
          <a:p>
            <a:pPr marL="285750" indent="-285750">
              <a:buFont typeface="Arial" panose="020B0604020202020204" pitchFamily="34" charset="0"/>
              <a:buChar char="•"/>
            </a:pPr>
            <a:endParaRPr lang="en-US" sz="2800" dirty="0">
              <a:solidFill>
                <a:schemeClr val="accent2"/>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800" dirty="0">
                <a:solidFill>
                  <a:schemeClr val="accent2"/>
                </a:solidFill>
                <a:effectLst>
                  <a:outerShdw blurRad="38100" dist="38100" dir="2700000" algn="tl">
                    <a:srgbClr val="000000">
                      <a:alpha val="43137"/>
                    </a:srgbClr>
                  </a:outerShdw>
                </a:effectLst>
              </a:rPr>
              <a:t>50</a:t>
            </a:r>
            <a:r>
              <a:rPr lang="en-US" sz="2800" baseline="30000" dirty="0">
                <a:solidFill>
                  <a:schemeClr val="accent2"/>
                </a:solidFill>
                <a:effectLst>
                  <a:outerShdw blurRad="38100" dist="38100" dir="2700000" algn="tl">
                    <a:srgbClr val="000000">
                      <a:alpha val="43137"/>
                    </a:srgbClr>
                  </a:outerShdw>
                </a:effectLst>
              </a:rPr>
              <a:t>th</a:t>
            </a:r>
            <a:r>
              <a:rPr lang="en-US" sz="2800" dirty="0">
                <a:solidFill>
                  <a:schemeClr val="accent2"/>
                </a:solidFill>
                <a:effectLst>
                  <a:outerShdw blurRad="38100" dist="38100" dir="2700000" algn="tl">
                    <a:srgbClr val="000000">
                      <a:alpha val="43137"/>
                    </a:srgbClr>
                  </a:outerShdw>
                </a:effectLst>
              </a:rPr>
              <a:t> Commemoration </a:t>
            </a:r>
          </a:p>
          <a:p>
            <a:pPr marL="285750" indent="-285750">
              <a:buFont typeface="Arial" panose="020B0604020202020204" pitchFamily="34" charset="0"/>
              <a:buChar char="•"/>
            </a:pPr>
            <a:endParaRPr lang="en-US" sz="2800" dirty="0">
              <a:solidFill>
                <a:schemeClr val="accent2"/>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800" dirty="0">
                <a:solidFill>
                  <a:schemeClr val="accent2"/>
                </a:solidFill>
                <a:effectLst>
                  <a:outerShdw blurRad="38100" dist="38100" dir="2700000" algn="tl">
                    <a:srgbClr val="000000">
                      <a:alpha val="43137"/>
                    </a:srgbClr>
                  </a:outerShdw>
                </a:effectLst>
              </a:rPr>
              <a:t>All invited to participate</a:t>
            </a:r>
          </a:p>
          <a:p>
            <a:endParaRPr lang="en-US" sz="2800" dirty="0">
              <a:solidFill>
                <a:schemeClr val="accent2"/>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800" dirty="0">
                <a:solidFill>
                  <a:schemeClr val="accent2"/>
                </a:solidFill>
                <a:effectLst>
                  <a:outerShdw blurRad="38100" dist="38100" dir="2700000" algn="tl">
                    <a:srgbClr val="000000">
                      <a:alpha val="43137"/>
                    </a:srgbClr>
                  </a:outerShdw>
                </a:effectLst>
              </a:rPr>
              <a:t>Attendees:</a:t>
            </a:r>
            <a:r>
              <a:rPr lang="en-US" sz="2400" dirty="0">
                <a:solidFill>
                  <a:schemeClr val="accent2"/>
                </a:solidFill>
                <a:effectLst>
                  <a:outerShdw blurRad="38100" dist="38100" dir="2700000" algn="tl">
                    <a:srgbClr val="000000">
                      <a:alpha val="43137"/>
                    </a:srgbClr>
                  </a:outerShdw>
                </a:effectLst>
              </a:rPr>
              <a:t> </a:t>
            </a:r>
            <a:r>
              <a:rPr lang="en-US" sz="2800" dirty="0">
                <a:solidFill>
                  <a:schemeClr val="accent2"/>
                </a:solidFill>
                <a:effectLst>
                  <a:outerShdw blurRad="38100" dist="38100" dir="2700000" algn="tl">
                    <a:srgbClr val="000000">
                      <a:alpha val="43137"/>
                    </a:srgbClr>
                  </a:outerShdw>
                </a:effectLst>
              </a:rPr>
              <a:t>8,000 – 12,000</a:t>
            </a:r>
            <a:endParaRPr lang="en-US" sz="2400"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9781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144000" cy="1143000"/>
          </a:xfrm>
        </p:spPr>
        <p:txBody>
          <a:bodyPr>
            <a:normAutofit fontScale="90000"/>
          </a:bodyPr>
          <a:lstStyle/>
          <a:p>
            <a:r>
              <a:rPr lang="en-US" b="1" dirty="0">
                <a:solidFill>
                  <a:schemeClr val="accent2"/>
                </a:solidFill>
                <a:effectLst>
                  <a:outerShdw blurRad="38100" dist="38100" dir="2700000" algn="tl">
                    <a:srgbClr val="000000">
                      <a:alpha val="43137"/>
                    </a:srgbClr>
                  </a:outerShdw>
                </a:effectLst>
              </a:rPr>
              <a:t>ARLINGTON NATIONAL CEMETERY</a:t>
            </a:r>
          </a:p>
        </p:txBody>
      </p:sp>
      <p:sp>
        <p:nvSpPr>
          <p:cNvPr id="4" name="TextBox 3"/>
          <p:cNvSpPr txBox="1"/>
          <p:nvPr/>
        </p:nvSpPr>
        <p:spPr>
          <a:xfrm>
            <a:off x="304800" y="1905000"/>
            <a:ext cx="8610600" cy="3693319"/>
          </a:xfrm>
          <a:prstGeom prst="rect">
            <a:avLst/>
          </a:prstGeom>
          <a:noFill/>
        </p:spPr>
        <p:txBody>
          <a:bodyPr wrap="square" rtlCol="0">
            <a:spAutoFit/>
          </a:bodyPr>
          <a:lstStyle/>
          <a:p>
            <a:pPr algn="ctr"/>
            <a:r>
              <a:rPr lang="en-US" sz="5400" i="1" dirty="0">
                <a:solidFill>
                  <a:schemeClr val="accent2"/>
                </a:solidFill>
                <a:effectLst>
                  <a:outerShdw blurRad="38100" dist="38100" dir="2700000" algn="tl">
                    <a:srgbClr val="000000">
                      <a:alpha val="43137"/>
                    </a:srgbClr>
                  </a:outerShdw>
                </a:effectLst>
              </a:rPr>
              <a:t>The best location to honor all helicopter pilots and crewmembers buried during the Vietnam War… </a:t>
            </a:r>
          </a:p>
          <a:p>
            <a:pPr algn="ctr"/>
            <a:endParaRPr lang="en-US" sz="900" i="1" dirty="0">
              <a:solidFill>
                <a:schemeClr val="accent2"/>
              </a:solidFill>
              <a:effectLst>
                <a:outerShdw blurRad="38100" dist="38100" dir="2700000" algn="tl">
                  <a:srgbClr val="000000">
                    <a:alpha val="43137"/>
                  </a:srgbClr>
                </a:outerShdw>
              </a:effectLst>
            </a:endParaRPr>
          </a:p>
          <a:p>
            <a:pPr algn="ctr"/>
            <a:endParaRPr lang="en-US" sz="900" i="1" dirty="0">
              <a:solidFill>
                <a:schemeClr val="accent2"/>
              </a:solidFill>
              <a:effectLst>
                <a:outerShdw blurRad="38100" dist="38100" dir="2700000" algn="tl">
                  <a:srgbClr val="000000">
                    <a:alpha val="43137"/>
                  </a:srgbClr>
                </a:outerShdw>
              </a:effectLst>
            </a:endParaRPr>
          </a:p>
          <a:p>
            <a:pPr algn="ctr"/>
            <a:r>
              <a:rPr lang="en-US" sz="5400" i="1" dirty="0">
                <a:solidFill>
                  <a:schemeClr val="accent2"/>
                </a:solidFill>
                <a:effectLst>
                  <a:outerShdw blurRad="38100" dist="38100" dir="2700000" algn="tl">
                    <a:srgbClr val="000000">
                      <a:alpha val="43137"/>
                    </a:srgbClr>
                  </a:outerShdw>
                </a:effectLst>
              </a:rPr>
              <a:t>and ever since.</a:t>
            </a:r>
          </a:p>
        </p:txBody>
      </p:sp>
    </p:spTree>
    <p:extLst>
      <p:ext uri="{BB962C8B-B14F-4D97-AF65-F5344CB8AC3E}">
        <p14:creationId xmlns:p14="http://schemas.microsoft.com/office/powerpoint/2010/main" val="865475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399" t="4965" r="3708" b="4171"/>
          <a:stretch/>
        </p:blipFill>
        <p:spPr>
          <a:xfrm>
            <a:off x="1666334" y="1107996"/>
            <a:ext cx="5658932" cy="4305300"/>
          </a:xfrm>
          <a:prstGeom prst="rect">
            <a:avLst/>
          </a:prstGeom>
        </p:spPr>
      </p:pic>
      <p:sp>
        <p:nvSpPr>
          <p:cNvPr id="4" name="TextBox 3"/>
          <p:cNvSpPr txBox="1"/>
          <p:nvPr/>
        </p:nvSpPr>
        <p:spPr>
          <a:xfrm>
            <a:off x="990600" y="0"/>
            <a:ext cx="7086600" cy="1107996"/>
          </a:xfrm>
          <a:prstGeom prst="rect">
            <a:avLst/>
          </a:prstGeom>
          <a:noFill/>
        </p:spPr>
        <p:txBody>
          <a:bodyPr wrap="square" rtlCol="0">
            <a:spAutoFit/>
          </a:bodyPr>
          <a:lstStyle/>
          <a:p>
            <a:pPr algn="ctr"/>
            <a:r>
              <a:rPr lang="en-US" sz="6600" b="1" dirty="0">
                <a:solidFill>
                  <a:schemeClr val="accent2"/>
                </a:solidFill>
                <a:effectLst>
                  <a:outerShdw blurRad="38100" dist="38100" dir="2700000" algn="tl">
                    <a:srgbClr val="000000">
                      <a:alpha val="43137"/>
                    </a:srgbClr>
                  </a:outerShdw>
                </a:effectLst>
              </a:rPr>
              <a:t>QUESTIONS?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5413540"/>
            <a:ext cx="1463134" cy="1167395"/>
          </a:xfrm>
          <a:prstGeom prst="rect">
            <a:avLst/>
          </a:prstGeom>
        </p:spPr>
      </p:pic>
      <p:sp>
        <p:nvSpPr>
          <p:cNvPr id="6" name="TextBox 5"/>
          <p:cNvSpPr txBox="1"/>
          <p:nvPr/>
        </p:nvSpPr>
        <p:spPr>
          <a:xfrm>
            <a:off x="5321965" y="5451396"/>
            <a:ext cx="3810000" cy="1200329"/>
          </a:xfrm>
          <a:prstGeom prst="rect">
            <a:avLst/>
          </a:prstGeom>
          <a:noFill/>
        </p:spPr>
        <p:txBody>
          <a:bodyPr wrap="square" rtlCol="0">
            <a:spAutoFit/>
          </a:bodyPr>
          <a:lstStyle/>
          <a:p>
            <a:r>
              <a:rPr lang="en-US" dirty="0">
                <a:solidFill>
                  <a:schemeClr val="accent2"/>
                </a:solidFill>
                <a:effectLst>
                  <a:outerShdw blurRad="38100" dist="38100" dir="2700000" algn="tl">
                    <a:srgbClr val="000000">
                      <a:alpha val="43137"/>
                    </a:srgbClr>
                  </a:outerShdw>
                </a:effectLst>
              </a:rPr>
              <a:t>Bob Hesselbein, President</a:t>
            </a:r>
          </a:p>
          <a:p>
            <a:r>
              <a:rPr lang="en-US" dirty="0">
                <a:solidFill>
                  <a:schemeClr val="accent2"/>
                </a:solidFill>
                <a:effectLst>
                  <a:outerShdw blurRad="38100" dist="38100" dir="2700000" algn="tl">
                    <a:srgbClr val="000000">
                      <a:alpha val="43137"/>
                    </a:srgbClr>
                  </a:outerShdw>
                </a:effectLst>
              </a:rPr>
              <a:t>Vietnam Helicopter Pilots Association</a:t>
            </a:r>
          </a:p>
          <a:p>
            <a:r>
              <a:rPr lang="en-US" dirty="0">
                <a:solidFill>
                  <a:schemeClr val="accent2"/>
                </a:solidFill>
                <a:effectLst>
                  <a:outerShdw blurRad="38100" dist="38100" dir="2700000" algn="tl">
                    <a:srgbClr val="000000">
                      <a:alpha val="43137"/>
                    </a:srgbClr>
                  </a:outerShdw>
                </a:effectLst>
              </a:rPr>
              <a:t>bobhesselbein@vhpa.org</a:t>
            </a:r>
          </a:p>
          <a:p>
            <a:r>
              <a:rPr lang="en-US" dirty="0">
                <a:solidFill>
                  <a:schemeClr val="accent2"/>
                </a:solidFill>
                <a:effectLst>
                  <a:outerShdw blurRad="38100" dist="38100" dir="2700000" algn="tl">
                    <a:srgbClr val="000000">
                      <a:alpha val="43137"/>
                    </a:srgbClr>
                  </a:outerShdw>
                </a:effectLst>
              </a:rPr>
              <a:t>608.628.9024</a:t>
            </a:r>
          </a:p>
        </p:txBody>
      </p:sp>
    </p:spTree>
    <p:extLst>
      <p:ext uri="{BB962C8B-B14F-4D97-AF65-F5344CB8AC3E}">
        <p14:creationId xmlns:p14="http://schemas.microsoft.com/office/powerpoint/2010/main" val="379799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38915719"/>
              </p:ext>
            </p:extLst>
          </p:nvPr>
        </p:nvGraphicFramePr>
        <p:xfrm>
          <a:off x="152400" y="5562600"/>
          <a:ext cx="8991600" cy="370840"/>
        </p:xfrm>
        <a:graphic>
          <a:graphicData uri="http://schemas.openxmlformats.org/drawingml/2006/table">
            <a:tbl>
              <a:tblPr firstRow="1" bandRow="1">
                <a:tableStyleId>{5C22544A-7EE6-4342-B048-85BDC9FD1C3A}</a:tableStyleId>
              </a:tblPr>
              <a:tblGrid>
                <a:gridCol w="4611077">
                  <a:extLst>
                    <a:ext uri="{9D8B030D-6E8A-4147-A177-3AD203B41FA5}">
                      <a16:colId xmlns:a16="http://schemas.microsoft.com/office/drawing/2014/main" val="20000"/>
                    </a:ext>
                  </a:extLst>
                </a:gridCol>
                <a:gridCol w="526980">
                  <a:extLst>
                    <a:ext uri="{9D8B030D-6E8A-4147-A177-3AD203B41FA5}">
                      <a16:colId xmlns:a16="http://schemas.microsoft.com/office/drawing/2014/main" val="20001"/>
                    </a:ext>
                  </a:extLst>
                </a:gridCol>
                <a:gridCol w="3853543">
                  <a:extLst>
                    <a:ext uri="{9D8B030D-6E8A-4147-A177-3AD203B41FA5}">
                      <a16:colId xmlns:a16="http://schemas.microsoft.com/office/drawing/2014/main" val="20002"/>
                    </a:ext>
                  </a:extLst>
                </a:gridCol>
              </a:tblGrid>
              <a:tr h="370840">
                <a:tc>
                  <a:txBody>
                    <a:bodyPr/>
                    <a:lstStyle/>
                    <a:p>
                      <a:endParaRPr lang="en-U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842" y="228600"/>
            <a:ext cx="8229957" cy="6401077"/>
          </a:xfrm>
          <a:prstGeom prst="rect">
            <a:avLst/>
          </a:prstGeom>
        </p:spPr>
      </p:pic>
    </p:spTree>
    <p:extLst>
      <p:ext uri="{BB962C8B-B14F-4D97-AF65-F5344CB8AC3E}">
        <p14:creationId xmlns:p14="http://schemas.microsoft.com/office/powerpoint/2010/main" val="308517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b="1" dirty="0">
                <a:solidFill>
                  <a:schemeClr val="accent2"/>
                </a:solidFill>
                <a:effectLst>
                  <a:outerShdw blurRad="38100" dist="38100" dir="2700000" algn="tl">
                    <a:srgbClr val="000000">
                      <a:alpha val="43137"/>
                    </a:srgbClr>
                  </a:outerShdw>
                </a:effectLst>
              </a:rPr>
              <a:t>DESIGN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115" y="1387911"/>
            <a:ext cx="4340685" cy="4680823"/>
          </a:xfrm>
        </p:spPr>
      </p:pic>
      <p:sp>
        <p:nvSpPr>
          <p:cNvPr id="6" name="TextBox 5"/>
          <p:cNvSpPr txBox="1"/>
          <p:nvPr/>
        </p:nvSpPr>
        <p:spPr>
          <a:xfrm>
            <a:off x="4787900" y="1130300"/>
            <a:ext cx="4495800" cy="5170646"/>
          </a:xfrm>
          <a:prstGeom prst="rect">
            <a:avLst/>
          </a:prstGeom>
          <a:noFill/>
        </p:spPr>
        <p:txBody>
          <a:bodyPr wrap="square" rtlCol="0">
            <a:spAutoFit/>
          </a:bodyPr>
          <a:lstStyle/>
          <a:p>
            <a:r>
              <a:rPr lang="en-US" sz="3000" u="sng" dirty="0">
                <a:solidFill>
                  <a:schemeClr val="accent2"/>
                </a:solidFill>
                <a:effectLst>
                  <a:outerShdw blurRad="38100" dist="38100" dir="2700000" algn="tl">
                    <a:srgbClr val="000000">
                      <a:alpha val="43137"/>
                    </a:srgbClr>
                  </a:outerShdw>
                </a:effectLst>
              </a:rPr>
              <a:t>Tablet </a:t>
            </a:r>
          </a:p>
          <a:p>
            <a:pPr marL="342900" indent="-342900">
              <a:buFont typeface="Arial" panose="020B0604020202020204" pitchFamily="34" charset="0"/>
              <a:buChar char="•"/>
            </a:pPr>
            <a:r>
              <a:rPr lang="en-US" sz="3000" dirty="0">
                <a:solidFill>
                  <a:schemeClr val="accent2"/>
                </a:solidFill>
                <a:effectLst>
                  <a:outerShdw blurRad="38100" dist="38100" dir="2700000" algn="tl">
                    <a:srgbClr val="000000">
                      <a:alpha val="43137"/>
                    </a:srgbClr>
                  </a:outerShdw>
                </a:effectLst>
              </a:rPr>
              <a:t>4’-0” X 0’8” X 3’-4”</a:t>
            </a:r>
          </a:p>
          <a:p>
            <a:pPr marL="342900" indent="-342900">
              <a:buFont typeface="Arial" panose="020B0604020202020204" pitchFamily="34" charset="0"/>
              <a:buChar char="•"/>
            </a:pPr>
            <a:r>
              <a:rPr lang="en-US" sz="3000" dirty="0">
                <a:solidFill>
                  <a:schemeClr val="accent2"/>
                </a:solidFill>
                <a:effectLst>
                  <a:outerShdw blurRad="38100" dist="38100" dir="2700000" algn="tl">
                    <a:srgbClr val="000000">
                      <a:alpha val="43137"/>
                    </a:srgbClr>
                  </a:outerShdw>
                </a:effectLst>
              </a:rPr>
              <a:t>Polished front, steeled back</a:t>
            </a:r>
          </a:p>
          <a:p>
            <a:pPr marL="342900" indent="-342900">
              <a:buFont typeface="Arial" panose="020B0604020202020204" pitchFamily="34" charset="0"/>
              <a:buChar char="•"/>
            </a:pPr>
            <a:r>
              <a:rPr lang="en-US" sz="3000" dirty="0">
                <a:solidFill>
                  <a:schemeClr val="accent2"/>
                </a:solidFill>
                <a:effectLst>
                  <a:outerShdw blurRad="38100" dist="38100" dir="2700000" algn="tl">
                    <a:srgbClr val="000000">
                      <a:alpha val="43137"/>
                    </a:srgbClr>
                  </a:outerShdw>
                </a:effectLst>
              </a:rPr>
              <a:t>Barre Granite</a:t>
            </a:r>
          </a:p>
          <a:p>
            <a:endParaRPr lang="en-US" sz="3000" dirty="0">
              <a:solidFill>
                <a:schemeClr val="accent2"/>
              </a:solidFill>
              <a:effectLst>
                <a:outerShdw blurRad="38100" dist="38100" dir="2700000" algn="tl">
                  <a:srgbClr val="000000">
                    <a:alpha val="43137"/>
                  </a:srgbClr>
                </a:outerShdw>
              </a:effectLst>
            </a:endParaRPr>
          </a:p>
          <a:p>
            <a:r>
              <a:rPr lang="en-US" sz="3000" u="sng" dirty="0">
                <a:solidFill>
                  <a:schemeClr val="accent2"/>
                </a:solidFill>
                <a:effectLst>
                  <a:outerShdw blurRad="38100" dist="38100" dir="2700000" algn="tl">
                    <a:srgbClr val="000000">
                      <a:alpha val="43137"/>
                    </a:srgbClr>
                  </a:outerShdw>
                </a:effectLst>
              </a:rPr>
              <a:t>Base</a:t>
            </a:r>
          </a:p>
          <a:p>
            <a:pPr marL="342900" indent="-342900">
              <a:buFont typeface="Arial" panose="020B0604020202020204" pitchFamily="34" charset="0"/>
              <a:buChar char="•"/>
            </a:pPr>
            <a:r>
              <a:rPr lang="en-US" sz="3000" dirty="0">
                <a:solidFill>
                  <a:schemeClr val="accent2"/>
                </a:solidFill>
                <a:effectLst>
                  <a:outerShdw blurRad="38100" dist="38100" dir="2700000" algn="tl">
                    <a:srgbClr val="000000">
                      <a:alpha val="43137"/>
                    </a:srgbClr>
                  </a:outerShdw>
                </a:effectLst>
              </a:rPr>
              <a:t>5’-0” X 1’-2” X 0”-8”</a:t>
            </a:r>
          </a:p>
          <a:p>
            <a:pPr marL="342900" indent="-342900">
              <a:buFont typeface="Arial" panose="020B0604020202020204" pitchFamily="34" charset="0"/>
              <a:buChar char="•"/>
            </a:pPr>
            <a:r>
              <a:rPr lang="en-US" sz="3000" dirty="0">
                <a:solidFill>
                  <a:schemeClr val="accent2"/>
                </a:solidFill>
                <a:effectLst>
                  <a:outerShdw blurRad="38100" dist="38100" dir="2700000" algn="tl">
                    <a:srgbClr val="000000">
                      <a:alpha val="43137"/>
                    </a:srgbClr>
                  </a:outerShdw>
                </a:effectLst>
              </a:rPr>
              <a:t>Steeled top, 2” margin all sides</a:t>
            </a:r>
          </a:p>
          <a:p>
            <a:pPr marL="342900" indent="-342900">
              <a:buFont typeface="Arial" panose="020B0604020202020204" pitchFamily="34" charset="0"/>
              <a:buChar char="•"/>
            </a:pPr>
            <a:r>
              <a:rPr lang="en-US" sz="3000" dirty="0">
                <a:solidFill>
                  <a:schemeClr val="accent2"/>
                </a:solidFill>
                <a:effectLst>
                  <a:outerShdw blurRad="38100" dist="38100" dir="2700000" algn="tl">
                    <a:srgbClr val="000000">
                      <a:alpha val="43137"/>
                    </a:srgbClr>
                  </a:outerShdw>
                </a:effectLst>
              </a:rPr>
              <a:t>Barre Granite</a:t>
            </a:r>
          </a:p>
        </p:txBody>
      </p:sp>
    </p:spTree>
    <p:extLst>
      <p:ext uri="{BB962C8B-B14F-4D97-AF65-F5344CB8AC3E}">
        <p14:creationId xmlns:p14="http://schemas.microsoft.com/office/powerpoint/2010/main" val="73859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lstStyle/>
          <a:p>
            <a:r>
              <a:rPr lang="en-US" b="1" dirty="0">
                <a:solidFill>
                  <a:schemeClr val="accent2"/>
                </a:solidFill>
                <a:effectLst>
                  <a:outerShdw blurRad="38100" dist="38100" dir="2700000" algn="tl">
                    <a:srgbClr val="000000">
                      <a:alpha val="43137"/>
                    </a:srgbClr>
                  </a:outerShdw>
                </a:effectLst>
              </a:rPr>
              <a:t>MONUMENT PANEL</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880" t="13747" r="21918" b="24626"/>
          <a:stretch/>
        </p:blipFill>
        <p:spPr>
          <a:xfrm>
            <a:off x="4530767" y="1223020"/>
            <a:ext cx="4156033" cy="4212579"/>
          </a:xfrm>
          <a:prstGeom prst="rect">
            <a:avLst/>
          </a:prstGeom>
        </p:spPr>
      </p:pic>
      <p:sp>
        <p:nvSpPr>
          <p:cNvPr id="5" name="TextBox 4"/>
          <p:cNvSpPr txBox="1"/>
          <p:nvPr/>
        </p:nvSpPr>
        <p:spPr>
          <a:xfrm>
            <a:off x="190500" y="1197620"/>
            <a:ext cx="419100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2"/>
                </a:solidFill>
                <a:effectLst>
                  <a:outerShdw blurRad="38100" dist="38100" dir="2700000" algn="tl">
                    <a:srgbClr val="000000">
                      <a:alpha val="43137"/>
                    </a:srgbClr>
                  </a:outerShdw>
                </a:effectLst>
              </a:rPr>
              <a:t>UH-1 used by all services</a:t>
            </a:r>
          </a:p>
          <a:p>
            <a:pPr marL="342900" indent="-342900">
              <a:buFont typeface="Arial" panose="020B0604020202020204" pitchFamily="34" charset="0"/>
              <a:buChar char="•"/>
            </a:pPr>
            <a:endParaRPr lang="en-US" sz="2400" dirty="0">
              <a:solidFill>
                <a:schemeClr val="accent2"/>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a:solidFill>
                  <a:schemeClr val="accent2"/>
                </a:solidFill>
                <a:effectLst>
                  <a:outerShdw blurRad="38100" dist="38100" dir="2700000" algn="tl">
                    <a:srgbClr val="000000">
                      <a:alpha val="43137"/>
                    </a:srgbClr>
                  </a:outerShdw>
                </a:effectLst>
              </a:rPr>
              <a:t>Crew properly positioned</a:t>
            </a:r>
          </a:p>
          <a:p>
            <a:pPr marL="342900" indent="-342900">
              <a:buFont typeface="Arial" panose="020B0604020202020204" pitchFamily="34" charset="0"/>
              <a:buChar char="•"/>
            </a:pPr>
            <a:endParaRPr lang="en-US" sz="2400" dirty="0">
              <a:solidFill>
                <a:schemeClr val="accent2"/>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a:solidFill>
                  <a:schemeClr val="accent2"/>
                </a:solidFill>
                <a:effectLst>
                  <a:outerShdw blurRad="38100" dist="38100" dir="2700000" algn="tl">
                    <a:srgbClr val="000000">
                      <a:alpha val="43137"/>
                    </a:srgbClr>
                  </a:outerShdw>
                </a:effectLst>
              </a:rPr>
              <a:t>Message incorporates words from </a:t>
            </a:r>
            <a:r>
              <a:rPr lang="en-US" sz="2400" i="1" dirty="0">
                <a:solidFill>
                  <a:schemeClr val="accent2"/>
                </a:solidFill>
                <a:effectLst>
                  <a:outerShdw blurRad="38100" dist="38100" dir="2700000" algn="tl">
                    <a:srgbClr val="000000">
                      <a:alpha val="43137"/>
                    </a:srgbClr>
                  </a:outerShdw>
                </a:effectLst>
              </a:rPr>
              <a:t>Gettysburg Address </a:t>
            </a:r>
            <a:r>
              <a:rPr lang="en-US" sz="2400" dirty="0">
                <a:solidFill>
                  <a:schemeClr val="accent2"/>
                </a:solidFill>
                <a:effectLst>
                  <a:outerShdw blurRad="38100" dist="38100" dir="2700000" algn="tl">
                    <a:srgbClr val="000000">
                      <a:alpha val="43137"/>
                    </a:srgbClr>
                  </a:outerShdw>
                </a:effectLst>
              </a:rPr>
              <a:t>…full measure of devotion…</a:t>
            </a:r>
          </a:p>
          <a:p>
            <a:pPr marL="342900" indent="-342900">
              <a:buFont typeface="Arial" panose="020B0604020202020204" pitchFamily="34" charset="0"/>
              <a:buChar char="•"/>
            </a:pPr>
            <a:endParaRPr lang="en-US" sz="2400" dirty="0">
              <a:solidFill>
                <a:schemeClr val="accent2"/>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a:solidFill>
                  <a:schemeClr val="accent2"/>
                </a:solidFill>
                <a:effectLst>
                  <a:outerShdw blurRad="38100" dist="38100" dir="2700000" algn="tl">
                    <a:srgbClr val="000000">
                      <a:alpha val="43137"/>
                    </a:srgbClr>
                  </a:outerShdw>
                </a:effectLst>
              </a:rPr>
              <a:t>Years of helicopter operations</a:t>
            </a:r>
          </a:p>
          <a:p>
            <a:pPr marL="342900" indent="-342900">
              <a:buFont typeface="Arial" panose="020B0604020202020204" pitchFamily="34" charset="0"/>
              <a:buChar char="•"/>
            </a:pPr>
            <a:endParaRPr lang="en-US" sz="2400" dirty="0">
              <a:solidFill>
                <a:schemeClr val="accent2"/>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a:solidFill>
                  <a:schemeClr val="accent2"/>
                </a:solidFill>
                <a:effectLst>
                  <a:outerShdw blurRad="38100" dist="38100" dir="2700000" algn="tl">
                    <a:srgbClr val="000000">
                      <a:alpha val="43137"/>
                    </a:srgbClr>
                  </a:outerShdw>
                </a:effectLst>
              </a:rPr>
              <a:t>Military branch seals ordered</a:t>
            </a:r>
          </a:p>
        </p:txBody>
      </p:sp>
      <p:sp>
        <p:nvSpPr>
          <p:cNvPr id="6" name="TextBox 5"/>
          <p:cNvSpPr txBox="1"/>
          <p:nvPr/>
        </p:nvSpPr>
        <p:spPr>
          <a:xfrm>
            <a:off x="1447800" y="5791199"/>
            <a:ext cx="6324600" cy="646331"/>
          </a:xfrm>
          <a:prstGeom prst="rect">
            <a:avLst/>
          </a:prstGeom>
          <a:noFill/>
        </p:spPr>
        <p:txBody>
          <a:bodyPr wrap="square" rtlCol="0">
            <a:spAutoFit/>
          </a:bodyPr>
          <a:lstStyle/>
          <a:p>
            <a:pPr algn="ctr"/>
            <a:r>
              <a:rPr lang="en-US" sz="3600" i="1" dirty="0">
                <a:solidFill>
                  <a:schemeClr val="accent2"/>
                </a:solidFill>
                <a:effectLst>
                  <a:outerShdw blurRad="38100" dist="38100" dir="2700000" algn="tl">
                    <a:srgbClr val="000000">
                      <a:alpha val="43137"/>
                    </a:srgbClr>
                  </a:outerShdw>
                </a:effectLst>
              </a:rPr>
              <a:t>Art by Joe Kline and Dana Morrissette</a:t>
            </a:r>
          </a:p>
        </p:txBody>
      </p:sp>
    </p:spTree>
    <p:extLst>
      <p:ext uri="{BB962C8B-B14F-4D97-AF65-F5344CB8AC3E}">
        <p14:creationId xmlns:p14="http://schemas.microsoft.com/office/powerpoint/2010/main" val="7982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143000"/>
          </a:xfrm>
        </p:spPr>
        <p:txBody>
          <a:bodyPr/>
          <a:lstStyle/>
          <a:p>
            <a:r>
              <a:rPr lang="en-US" b="1" dirty="0">
                <a:solidFill>
                  <a:schemeClr val="accent2"/>
                </a:solidFill>
                <a:effectLst>
                  <a:outerShdw blurRad="38100" dist="38100" dir="2700000" algn="tl">
                    <a:srgbClr val="000000">
                      <a:alpha val="43137"/>
                    </a:srgbClr>
                  </a:outerShdw>
                </a:effectLst>
              </a:rPr>
              <a:t>HELICOPTER FACTS</a:t>
            </a:r>
          </a:p>
        </p:txBody>
      </p:sp>
      <p:sp>
        <p:nvSpPr>
          <p:cNvPr id="3" name="Content Placeholder 2"/>
          <p:cNvSpPr>
            <a:spLocks noGrp="1"/>
          </p:cNvSpPr>
          <p:nvPr>
            <p:ph idx="1"/>
          </p:nvPr>
        </p:nvSpPr>
        <p:spPr>
          <a:xfrm>
            <a:off x="419100" y="1295400"/>
            <a:ext cx="8305800" cy="4525963"/>
          </a:xfrm>
        </p:spPr>
        <p:txBody>
          <a:bodyPr/>
          <a:lstStyle/>
          <a:p>
            <a:r>
              <a:rPr lang="en-US" dirty="0">
                <a:solidFill>
                  <a:schemeClr val="accent2"/>
                </a:solidFill>
                <a:effectLst>
                  <a:outerShdw blurRad="38100" dist="38100" dir="2700000" algn="tl">
                    <a:srgbClr val="000000">
                      <a:alpha val="43137"/>
                    </a:srgbClr>
                  </a:outerShdw>
                </a:effectLst>
              </a:rPr>
              <a:t>December 1961 to May 1975</a:t>
            </a:r>
          </a:p>
          <a:p>
            <a:endParaRPr lang="en-US" dirty="0">
              <a:solidFill>
                <a:schemeClr val="accent2"/>
              </a:solidFill>
              <a:effectLst>
                <a:outerShdw blurRad="38100" dist="38100" dir="2700000" algn="tl">
                  <a:srgbClr val="000000">
                    <a:alpha val="43137"/>
                  </a:srgbClr>
                </a:outerShdw>
              </a:effectLst>
            </a:endParaRPr>
          </a:p>
          <a:p>
            <a:r>
              <a:rPr lang="en-US" dirty="0">
                <a:solidFill>
                  <a:schemeClr val="accent2"/>
                </a:solidFill>
                <a:effectLst>
                  <a:outerShdw blurRad="38100" dist="38100" dir="2700000" algn="tl">
                    <a:srgbClr val="000000">
                      <a:alpha val="43137"/>
                    </a:srgbClr>
                  </a:outerShdw>
                </a:effectLst>
              </a:rPr>
              <a:t>Over 11,827 helicopters deployed</a:t>
            </a:r>
          </a:p>
          <a:p>
            <a:pPr marL="0" indent="0">
              <a:buNone/>
            </a:pPr>
            <a:endParaRPr lang="en-US" dirty="0">
              <a:solidFill>
                <a:schemeClr val="accent2"/>
              </a:solidFill>
              <a:effectLst>
                <a:outerShdw blurRad="38100" dist="38100" dir="2700000" algn="tl">
                  <a:srgbClr val="000000">
                    <a:alpha val="43137"/>
                  </a:srgbClr>
                </a:outerShdw>
              </a:effectLst>
            </a:endParaRPr>
          </a:p>
          <a:p>
            <a:r>
              <a:rPr lang="en-US" dirty="0">
                <a:solidFill>
                  <a:schemeClr val="accent2"/>
                </a:solidFill>
                <a:effectLst>
                  <a:outerShdw blurRad="38100" dist="38100" dir="2700000" algn="tl">
                    <a:srgbClr val="000000">
                      <a:alpha val="43137"/>
                    </a:srgbClr>
                  </a:outerShdw>
                </a:effectLst>
              </a:rPr>
              <a:t>Estimated sorties: 2,066,000 </a:t>
            </a:r>
          </a:p>
          <a:p>
            <a:endParaRPr lang="en-US" dirty="0">
              <a:solidFill>
                <a:schemeClr val="accent2"/>
              </a:solidFill>
              <a:effectLst>
                <a:outerShdw blurRad="38100" dist="38100" dir="2700000" algn="tl">
                  <a:srgbClr val="000000">
                    <a:alpha val="43137"/>
                  </a:srgbClr>
                </a:outerShdw>
              </a:effectLst>
            </a:endParaRPr>
          </a:p>
          <a:p>
            <a:r>
              <a:rPr lang="en-US" dirty="0">
                <a:solidFill>
                  <a:schemeClr val="accent2"/>
                </a:solidFill>
                <a:effectLst>
                  <a:outerShdw blurRad="38100" dist="38100" dir="2700000" algn="tl">
                    <a:srgbClr val="000000">
                      <a:alpha val="43137"/>
                    </a:srgbClr>
                  </a:outerShdw>
                </a:effectLst>
              </a:rPr>
              <a:t>Total destroyed: 5,086</a:t>
            </a:r>
          </a:p>
          <a:p>
            <a:endParaRPr lang="en-US" dirty="0">
              <a:solidFill>
                <a:schemeClr val="accent2"/>
              </a:solidFill>
            </a:endParaRP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4191000"/>
            <a:ext cx="3653885" cy="2446995"/>
          </a:xfrm>
          <a:prstGeom prst="rect">
            <a:avLst/>
          </a:prstGeom>
        </p:spPr>
      </p:pic>
    </p:spTree>
    <p:extLst>
      <p:ext uri="{BB962C8B-B14F-4D97-AF65-F5344CB8AC3E}">
        <p14:creationId xmlns:p14="http://schemas.microsoft.com/office/powerpoint/2010/main" val="362316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074560"/>
            <a:ext cx="1676399" cy="2489200"/>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1111" b="11111"/>
          <a:stretch/>
        </p:blipFill>
        <p:spPr>
          <a:xfrm>
            <a:off x="381000" y="4713683"/>
            <a:ext cx="2373992" cy="136313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0732" y="1061860"/>
            <a:ext cx="2319867" cy="259573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199" y="3801533"/>
            <a:ext cx="2971800" cy="2296777"/>
          </a:xfrm>
          <a:prstGeom prst="rect">
            <a:avLst/>
          </a:prstGeom>
        </p:spPr>
      </p:pic>
      <p:sp>
        <p:nvSpPr>
          <p:cNvPr id="2" name="Title 1"/>
          <p:cNvSpPr>
            <a:spLocks noGrp="1"/>
          </p:cNvSpPr>
          <p:nvPr>
            <p:ph type="title"/>
          </p:nvPr>
        </p:nvSpPr>
        <p:spPr>
          <a:xfrm>
            <a:off x="393700" y="0"/>
            <a:ext cx="8229600" cy="1143000"/>
          </a:xfrm>
        </p:spPr>
        <p:txBody>
          <a:bodyPr>
            <a:normAutofit/>
          </a:bodyPr>
          <a:lstStyle/>
          <a:p>
            <a:r>
              <a:rPr lang="en-US" b="1" dirty="0">
                <a:solidFill>
                  <a:schemeClr val="accent2"/>
                </a:solidFill>
                <a:effectLst>
                  <a:outerShdw blurRad="38100" dist="38100" dir="2700000" algn="tl">
                    <a:srgbClr val="000000">
                      <a:alpha val="43137"/>
                    </a:srgbClr>
                  </a:outerShdw>
                </a:effectLst>
              </a:rPr>
              <a:t>UH-1 WORKHORSE</a:t>
            </a:r>
            <a:endParaRPr lang="en-US"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7400" y="1061861"/>
            <a:ext cx="4233333" cy="2748139"/>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5616" y="3563760"/>
            <a:ext cx="3354983" cy="2534549"/>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 y="3505201"/>
            <a:ext cx="2466933" cy="1220744"/>
          </a:xfrm>
          <a:prstGeom prst="rect">
            <a:avLst/>
          </a:prstGeom>
        </p:spPr>
      </p:pic>
    </p:spTree>
    <p:extLst>
      <p:ext uri="{BB962C8B-B14F-4D97-AF65-F5344CB8AC3E}">
        <p14:creationId xmlns:p14="http://schemas.microsoft.com/office/powerpoint/2010/main" val="1812045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solidFill>
                  <a:schemeClr val="accent2"/>
                </a:solidFill>
                <a:effectLst>
                  <a:outerShdw blurRad="38100" dist="38100" dir="2700000" algn="tl">
                    <a:srgbClr val="000000">
                      <a:alpha val="43137"/>
                    </a:srgbClr>
                  </a:outerShdw>
                </a:effectLst>
              </a:rPr>
              <a:t>UH-1 “HUEY”</a:t>
            </a:r>
          </a:p>
        </p:txBody>
      </p:sp>
      <p:sp>
        <p:nvSpPr>
          <p:cNvPr id="4" name="TextBox 3"/>
          <p:cNvSpPr txBox="1"/>
          <p:nvPr/>
        </p:nvSpPr>
        <p:spPr>
          <a:xfrm>
            <a:off x="609600" y="1082218"/>
            <a:ext cx="8001000" cy="501675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2"/>
                </a:solidFill>
                <a:effectLst>
                  <a:outerShdw blurRad="38100" dist="38100" dir="2700000" algn="tl">
                    <a:srgbClr val="000000">
                      <a:alpha val="43137"/>
                    </a:srgbClr>
                  </a:outerShdw>
                </a:effectLst>
              </a:rPr>
              <a:t>Most common--</a:t>
            </a:r>
            <a:r>
              <a:rPr lang="en-US" sz="3600" dirty="0">
                <a:solidFill>
                  <a:schemeClr val="accent2"/>
                </a:solidFill>
                <a:effectLst>
                  <a:outerShdw blurRad="38100" dist="38100" dir="2700000" algn="tl">
                    <a:srgbClr val="000000">
                      <a:alpha val="43137"/>
                    </a:srgbClr>
                  </a:outerShdw>
                </a:effectLst>
              </a:rPr>
              <a:t>7,013</a:t>
            </a:r>
            <a:r>
              <a:rPr lang="en-US" sz="2800" dirty="0">
                <a:solidFill>
                  <a:schemeClr val="accent2"/>
                </a:solidFill>
                <a:effectLst>
                  <a:outerShdw blurRad="38100" dist="38100" dir="2700000" algn="tl">
                    <a:srgbClr val="000000">
                      <a:alpha val="43137"/>
                    </a:srgbClr>
                  </a:outerShdw>
                </a:effectLst>
              </a:rPr>
              <a:t> UH-1’s served in Vietnam</a:t>
            </a:r>
          </a:p>
          <a:p>
            <a:endParaRPr lang="en-US" dirty="0">
              <a:solidFill>
                <a:schemeClr val="accent2"/>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800" dirty="0">
                <a:solidFill>
                  <a:schemeClr val="accent2"/>
                </a:solidFill>
                <a:effectLst>
                  <a:outerShdw blurRad="38100" dist="38100" dir="2700000" algn="tl">
                    <a:srgbClr val="000000">
                      <a:alpha val="43137"/>
                    </a:srgbClr>
                  </a:outerShdw>
                </a:effectLst>
              </a:rPr>
              <a:t>Used by all branches: Army, Marine Corp, Navy and Air Force</a:t>
            </a:r>
          </a:p>
          <a:p>
            <a:pPr marL="285750" indent="-285750">
              <a:buFont typeface="Arial" panose="020B0604020202020204" pitchFamily="34" charset="0"/>
              <a:buChar char="•"/>
            </a:pPr>
            <a:endParaRPr lang="en-US" dirty="0">
              <a:solidFill>
                <a:schemeClr val="accent2"/>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800" dirty="0">
                <a:solidFill>
                  <a:schemeClr val="accent2"/>
                </a:solidFill>
                <a:effectLst>
                  <a:outerShdw blurRad="38100" dist="38100" dir="2700000" algn="tl">
                    <a:srgbClr val="000000">
                      <a:alpha val="43137"/>
                    </a:srgbClr>
                  </a:outerShdw>
                </a:effectLst>
              </a:rPr>
              <a:t>Missions: combat assault, resupply, medical evacuation, close air support, command and control, rescue and night illumination</a:t>
            </a:r>
          </a:p>
          <a:p>
            <a:pPr marL="285750" indent="-285750">
              <a:buFont typeface="Arial" panose="020B0604020202020204" pitchFamily="34" charset="0"/>
              <a:buChar char="•"/>
            </a:pPr>
            <a:endParaRPr lang="en-US" dirty="0">
              <a:solidFill>
                <a:schemeClr val="accent2"/>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800" dirty="0">
                <a:solidFill>
                  <a:schemeClr val="accent2"/>
                </a:solidFill>
                <a:effectLst>
                  <a:outerShdw blurRad="38100" dist="38100" dir="2700000" algn="tl">
                    <a:srgbClr val="000000">
                      <a:alpha val="43137"/>
                    </a:srgbClr>
                  </a:outerShdw>
                </a:effectLst>
              </a:rPr>
              <a:t>Flight hours: </a:t>
            </a:r>
            <a:r>
              <a:rPr lang="en-US" sz="3600" dirty="0">
                <a:solidFill>
                  <a:schemeClr val="accent2"/>
                </a:solidFill>
                <a:effectLst>
                  <a:outerShdw blurRad="38100" dist="38100" dir="2700000" algn="tl">
                    <a:srgbClr val="000000">
                      <a:alpha val="43137"/>
                    </a:srgbClr>
                  </a:outerShdw>
                </a:effectLst>
              </a:rPr>
              <a:t>7,531,955</a:t>
            </a:r>
          </a:p>
          <a:p>
            <a:pPr marL="285750" indent="-285750">
              <a:buFont typeface="Arial" panose="020B0604020202020204" pitchFamily="34" charset="0"/>
              <a:buChar char="•"/>
            </a:pPr>
            <a:endParaRPr lang="en-US" dirty="0">
              <a:solidFill>
                <a:schemeClr val="accent2"/>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800" dirty="0">
                <a:solidFill>
                  <a:schemeClr val="accent2"/>
                </a:solidFill>
                <a:effectLst>
                  <a:outerShdw blurRad="38100" dist="38100" dir="2700000" algn="tl">
                    <a:srgbClr val="000000">
                      <a:alpha val="43137"/>
                    </a:srgbClr>
                  </a:outerShdw>
                </a:effectLst>
              </a:rPr>
              <a:t>Destroyed: </a:t>
            </a:r>
            <a:r>
              <a:rPr lang="en-US" sz="3600" dirty="0">
                <a:solidFill>
                  <a:schemeClr val="accent2"/>
                </a:solidFill>
                <a:effectLst>
                  <a:outerShdw blurRad="38100" dist="38100" dir="2700000" algn="tl">
                    <a:srgbClr val="000000">
                      <a:alpha val="43137"/>
                    </a:srgbClr>
                  </a:outerShdw>
                </a:effectLst>
              </a:rPr>
              <a:t>3,305</a:t>
            </a: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4811" b="5457"/>
          <a:stretch/>
        </p:blipFill>
        <p:spPr>
          <a:xfrm>
            <a:off x="4800600" y="4419600"/>
            <a:ext cx="4178755" cy="2299308"/>
          </a:xfrm>
          <a:prstGeom prst="rect">
            <a:avLst/>
          </a:prstGeom>
        </p:spPr>
      </p:pic>
    </p:spTree>
    <p:extLst>
      <p:ext uri="{BB962C8B-B14F-4D97-AF65-F5344CB8AC3E}">
        <p14:creationId xmlns:p14="http://schemas.microsoft.com/office/powerpoint/2010/main" val="1979514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1600"/>
            <a:ext cx="8229600" cy="1143000"/>
          </a:xfrm>
        </p:spPr>
        <p:txBody>
          <a:bodyPr/>
          <a:lstStyle/>
          <a:p>
            <a:r>
              <a:rPr lang="en-US" b="1" dirty="0">
                <a:solidFill>
                  <a:schemeClr val="accent2"/>
                </a:solidFill>
                <a:effectLst>
                  <a:outerShdw blurRad="38100" dist="38100" dir="2700000" algn="tl">
                    <a:srgbClr val="000000">
                      <a:alpha val="43137"/>
                    </a:srgbClr>
                  </a:outerShdw>
                </a:effectLst>
              </a:rPr>
              <a:t>ICONIC SYMBOL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228" y="1066800"/>
            <a:ext cx="5389544" cy="4495800"/>
          </a:xfrm>
          <a:prstGeom prst="rect">
            <a:avLst/>
          </a:prstGeom>
          <a:ln w="12700">
            <a:solidFill>
              <a:schemeClr val="bg1"/>
            </a:solidFill>
          </a:ln>
        </p:spPr>
      </p:pic>
      <p:sp>
        <p:nvSpPr>
          <p:cNvPr id="5" name="TextBox 4"/>
          <p:cNvSpPr txBox="1"/>
          <p:nvPr/>
        </p:nvSpPr>
        <p:spPr>
          <a:xfrm>
            <a:off x="457200" y="5885189"/>
            <a:ext cx="8229600" cy="707886"/>
          </a:xfrm>
          <a:prstGeom prst="rect">
            <a:avLst/>
          </a:prstGeom>
          <a:noFill/>
        </p:spPr>
        <p:txBody>
          <a:bodyPr wrap="square" rtlCol="0">
            <a:spAutoFit/>
          </a:bodyPr>
          <a:lstStyle/>
          <a:p>
            <a:pPr algn="ctr"/>
            <a:r>
              <a:rPr lang="en-US" sz="4000" i="1" dirty="0">
                <a:solidFill>
                  <a:schemeClr val="accent2"/>
                </a:solidFill>
                <a:effectLst>
                  <a:outerShdw blurRad="38100" dist="38100" dir="2700000" algn="tl">
                    <a:srgbClr val="000000">
                      <a:alpha val="43137"/>
                    </a:srgbClr>
                  </a:outerShdw>
                </a:effectLst>
              </a:rPr>
              <a:t>The iconic symbol of the “Helicopter War”</a:t>
            </a:r>
          </a:p>
        </p:txBody>
      </p:sp>
    </p:spTree>
    <p:extLst>
      <p:ext uri="{BB962C8B-B14F-4D97-AF65-F5344CB8AC3E}">
        <p14:creationId xmlns:p14="http://schemas.microsoft.com/office/powerpoint/2010/main" val="1757751829"/>
      </p:ext>
    </p:extLst>
  </p:cSld>
  <p:clrMapOvr>
    <a:masterClrMapping/>
  </p:clrMapOvr>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2738</TotalTime>
  <Words>813</Words>
  <Application>Microsoft Office PowerPoint</Application>
  <PresentationFormat>On-screen Show (4:3)</PresentationFormat>
  <Paragraphs>204</Paragraphs>
  <Slides>29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Garamond</vt:lpstr>
      <vt:lpstr>Office Theme</vt:lpstr>
      <vt:lpstr>Vietnam Helicopter Pilot and Crewmember  Memorial</vt:lpstr>
      <vt:lpstr>OVERVIEW</vt:lpstr>
      <vt:lpstr>PowerPoint Presentation</vt:lpstr>
      <vt:lpstr>DESIGN</vt:lpstr>
      <vt:lpstr>MONUMENT PANEL</vt:lpstr>
      <vt:lpstr>HELICOPTER FACTS</vt:lpstr>
      <vt:lpstr>UH-1 WORKHORSE</vt:lpstr>
      <vt:lpstr>UH-1 “HUEY”</vt:lpstr>
      <vt:lpstr>ICONIC SYMBOL</vt:lpstr>
      <vt:lpstr>KILLED IN ACTION</vt:lpstr>
      <vt:lpstr> KIA WITHIN ANC</vt:lpstr>
      <vt:lpstr>WHY THIS MEMORIAL?</vt:lpstr>
      <vt:lpstr>WHY THIS MEMORIAL?</vt:lpstr>
      <vt:lpstr>WHY  ARLINGTON NATIONAL CEMETERY?</vt:lpstr>
      <vt:lpstr>UNIQUE REMEMBRANCES</vt:lpstr>
      <vt:lpstr>HONOR ALL BRANCHES</vt:lpstr>
      <vt:lpstr>MEDAL OF HONOR RECIPIENTS</vt:lpstr>
      <vt:lpstr>TO HONOR THE LAST</vt:lpstr>
      <vt:lpstr>HONOR THE RECOVERED</vt:lpstr>
      <vt:lpstr>HONOR FUTURE MIA INTERMENTS </vt:lpstr>
      <vt:lpstr>TO HONOR THOSE FOREVER LOST</vt:lpstr>
      <vt:lpstr>FOR ALL THE RIGHT REASONS</vt:lpstr>
      <vt:lpstr>PowerPoint Presentation</vt:lpstr>
      <vt:lpstr>PowerPoint Presentation</vt:lpstr>
      <vt:lpstr>PowerPoint Presentation</vt:lpstr>
      <vt:lpstr>PowerPoint Presentation</vt:lpstr>
      <vt:lpstr>2015 THE LAST GREAT GATHERING</vt:lpstr>
      <vt:lpstr>ARLINGTON NATIONAL CEMETERY</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Robert Hesselbein</cp:lastModifiedBy>
  <cp:revision>92</cp:revision>
  <dcterms:created xsi:type="dcterms:W3CDTF">2015-03-02T01:46:29Z</dcterms:created>
  <dcterms:modified xsi:type="dcterms:W3CDTF">2016-09-14T14:07:33Z</dcterms:modified>
</cp:coreProperties>
</file>