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notesSlides/notesSlide24.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26.xml" ContentType="application/vnd.openxmlformats-officedocument.presentationml.notesSlide+xml"/>
  <Override PartName="/ppt/charts/chart22.xml" ContentType="application/vnd.openxmlformats-officedocument.drawingml.chart+xml"/>
  <Override PartName="/ppt/theme/themeOverride16.xml" ContentType="application/vnd.openxmlformats-officedocument.themeOverr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theme/themeOverride1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theme/themeOverride18.xml" ContentType="application/vnd.openxmlformats-officedocument.themeOverride+xml"/>
  <Override PartName="/ppt/notesSlides/notesSlide32.xml" ContentType="application/vnd.openxmlformats-officedocument.presentationml.notesSlide+xml"/>
  <Override PartName="/ppt/charts/chart27.xml" ContentType="application/vnd.openxmlformats-officedocument.drawingml.chart+xml"/>
  <Override PartName="/ppt/theme/themeOverride19.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1.xml" ContentType="application/vnd.openxmlformats-officedocument.drawingml.chartshapes+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theme/themeOverride20.xml" ContentType="application/vnd.openxmlformats-officedocument.themeOverride+xml"/>
  <Override PartName="/ppt/notesSlides/notesSlide36.xml" ContentType="application/vnd.openxmlformats-officedocument.presentationml.notesSlide+xml"/>
  <Override PartName="/ppt/charts/chart33.xml" ContentType="application/vnd.openxmlformats-officedocument.drawingml.chart+xml"/>
  <Override PartName="/ppt/theme/themeOverride2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4.xml" ContentType="application/vnd.openxmlformats-officedocument.drawingml.chart+xml"/>
  <Override PartName="/ppt/theme/themeOverride22.xml" ContentType="application/vnd.openxmlformats-officedocument.themeOverride+xml"/>
  <Override PartName="/ppt/charts/chart35.xml" ContentType="application/vnd.openxmlformats-officedocument.drawingml.chart+xml"/>
  <Override PartName="/ppt/theme/themeOverride23.xml" ContentType="application/vnd.openxmlformats-officedocument.themeOverride+xml"/>
  <Override PartName="/ppt/charts/chart36.xml" ContentType="application/vnd.openxmlformats-officedocument.drawingml.chart+xml"/>
  <Override PartName="/ppt/theme/themeOverride24.xml" ContentType="application/vnd.openxmlformats-officedocument.themeOverride+xml"/>
  <Override PartName="/ppt/charts/chart37.xml" ContentType="application/vnd.openxmlformats-officedocument.drawingml.chart+xml"/>
  <Override PartName="/ppt/theme/themeOverride25.xml" ContentType="application/vnd.openxmlformats-officedocument.themeOverride+xml"/>
  <Override PartName="/ppt/notesSlides/notesSlide40.xml" ContentType="application/vnd.openxmlformats-officedocument.presentationml.notesSlide+xml"/>
  <Override PartName="/ppt/charts/chart38.xml" ContentType="application/vnd.openxmlformats-officedocument.drawingml.chart+xml"/>
  <Override PartName="/ppt/theme/themeOverride26.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4265" r:id="rId2"/>
  </p:sldMasterIdLst>
  <p:notesMasterIdLst>
    <p:notesMasterId r:id="rId50"/>
  </p:notesMasterIdLst>
  <p:handoutMasterIdLst>
    <p:handoutMasterId r:id="rId51"/>
  </p:handoutMasterIdLst>
  <p:sldIdLst>
    <p:sldId id="1458" r:id="rId3"/>
    <p:sldId id="1824" r:id="rId4"/>
    <p:sldId id="1833" r:id="rId5"/>
    <p:sldId id="1823" r:id="rId6"/>
    <p:sldId id="1828" r:id="rId7"/>
    <p:sldId id="1898" r:id="rId8"/>
    <p:sldId id="1915" r:id="rId9"/>
    <p:sldId id="1889" r:id="rId10"/>
    <p:sldId id="1919" r:id="rId11"/>
    <p:sldId id="1841" r:id="rId12"/>
    <p:sldId id="1871" r:id="rId13"/>
    <p:sldId id="1912" r:id="rId14"/>
    <p:sldId id="1844" r:id="rId15"/>
    <p:sldId id="1874" r:id="rId16"/>
    <p:sldId id="1925" r:id="rId17"/>
    <p:sldId id="1910" r:id="rId18"/>
    <p:sldId id="1842" r:id="rId19"/>
    <p:sldId id="1876" r:id="rId20"/>
    <p:sldId id="1885" r:id="rId21"/>
    <p:sldId id="1840" r:id="rId22"/>
    <p:sldId id="1918" r:id="rId23"/>
    <p:sldId id="1853" r:id="rId24"/>
    <p:sldId id="1887" r:id="rId25"/>
    <p:sldId id="1854" r:id="rId26"/>
    <p:sldId id="1899" r:id="rId27"/>
    <p:sldId id="1900" r:id="rId28"/>
    <p:sldId id="1901" r:id="rId29"/>
    <p:sldId id="1902" r:id="rId30"/>
    <p:sldId id="1903" r:id="rId31"/>
    <p:sldId id="1897" r:id="rId32"/>
    <p:sldId id="1904" r:id="rId33"/>
    <p:sldId id="1926" r:id="rId34"/>
    <p:sldId id="1914" r:id="rId35"/>
    <p:sldId id="1909" r:id="rId36"/>
    <p:sldId id="1908" r:id="rId37"/>
    <p:sldId id="1913" r:id="rId38"/>
    <p:sldId id="1921" r:id="rId39"/>
    <p:sldId id="1920" r:id="rId40"/>
    <p:sldId id="1867" r:id="rId41"/>
    <p:sldId id="1923" r:id="rId42"/>
    <p:sldId id="1927" r:id="rId43"/>
    <p:sldId id="1924" r:id="rId44"/>
    <p:sldId id="1891" r:id="rId45"/>
    <p:sldId id="1890" r:id="rId46"/>
    <p:sldId id="1916" r:id="rId47"/>
    <p:sldId id="1917" r:id="rId48"/>
    <p:sldId id="1888" r:id="rId49"/>
  </p:sldIdLst>
  <p:sldSz cx="10058400" cy="7772400"/>
  <p:notesSz cx="7023100" cy="9309100"/>
  <p:defaultTextStyle>
    <a:defPPr>
      <a:defRPr lang="en-US"/>
    </a:defPPr>
    <a:lvl1pPr algn="l" rtl="0" fontAlgn="base">
      <a:spcBef>
        <a:spcPct val="10000"/>
      </a:spcBef>
      <a:spcAft>
        <a:spcPct val="0"/>
      </a:spcAft>
      <a:buClr>
        <a:srgbClr val="AB0101"/>
      </a:buClr>
      <a:buFont typeface="Wingdings" pitchFamily="2" charset="2"/>
      <a:buChar char="§"/>
      <a:defRPr sz="1600" kern="1200">
        <a:solidFill>
          <a:schemeClr val="tx1"/>
        </a:solidFill>
        <a:latin typeface="Arial" charset="0"/>
        <a:ea typeface="+mn-ea"/>
        <a:cs typeface="Arial" charset="0"/>
      </a:defRPr>
    </a:lvl1pPr>
    <a:lvl2pPr marL="456986" algn="l" rtl="0" fontAlgn="base">
      <a:spcBef>
        <a:spcPct val="10000"/>
      </a:spcBef>
      <a:spcAft>
        <a:spcPct val="0"/>
      </a:spcAft>
      <a:buClr>
        <a:srgbClr val="AB0101"/>
      </a:buClr>
      <a:buFont typeface="Wingdings" pitchFamily="2" charset="2"/>
      <a:buChar char="§"/>
      <a:defRPr sz="1600" kern="1200">
        <a:solidFill>
          <a:schemeClr val="tx1"/>
        </a:solidFill>
        <a:latin typeface="Arial" charset="0"/>
        <a:ea typeface="+mn-ea"/>
        <a:cs typeface="Arial" charset="0"/>
      </a:defRPr>
    </a:lvl2pPr>
    <a:lvl3pPr marL="913973" algn="l" rtl="0" fontAlgn="base">
      <a:spcBef>
        <a:spcPct val="10000"/>
      </a:spcBef>
      <a:spcAft>
        <a:spcPct val="0"/>
      </a:spcAft>
      <a:buClr>
        <a:srgbClr val="AB0101"/>
      </a:buClr>
      <a:buFont typeface="Wingdings" pitchFamily="2" charset="2"/>
      <a:buChar char="§"/>
      <a:defRPr sz="1600" kern="1200">
        <a:solidFill>
          <a:schemeClr val="tx1"/>
        </a:solidFill>
        <a:latin typeface="Arial" charset="0"/>
        <a:ea typeface="+mn-ea"/>
        <a:cs typeface="Arial" charset="0"/>
      </a:defRPr>
    </a:lvl3pPr>
    <a:lvl4pPr marL="1370958" algn="l" rtl="0" fontAlgn="base">
      <a:spcBef>
        <a:spcPct val="10000"/>
      </a:spcBef>
      <a:spcAft>
        <a:spcPct val="0"/>
      </a:spcAft>
      <a:buClr>
        <a:srgbClr val="AB0101"/>
      </a:buClr>
      <a:buFont typeface="Wingdings" pitchFamily="2" charset="2"/>
      <a:buChar char="§"/>
      <a:defRPr sz="1600" kern="1200">
        <a:solidFill>
          <a:schemeClr val="tx1"/>
        </a:solidFill>
        <a:latin typeface="Arial" charset="0"/>
        <a:ea typeface="+mn-ea"/>
        <a:cs typeface="Arial" charset="0"/>
      </a:defRPr>
    </a:lvl4pPr>
    <a:lvl5pPr marL="1827944" algn="l" rtl="0" fontAlgn="base">
      <a:spcBef>
        <a:spcPct val="10000"/>
      </a:spcBef>
      <a:spcAft>
        <a:spcPct val="0"/>
      </a:spcAft>
      <a:buClr>
        <a:srgbClr val="AB0101"/>
      </a:buClr>
      <a:buFont typeface="Wingdings" pitchFamily="2" charset="2"/>
      <a:buChar char="§"/>
      <a:defRPr sz="1600" kern="1200">
        <a:solidFill>
          <a:schemeClr val="tx1"/>
        </a:solidFill>
        <a:latin typeface="Arial" charset="0"/>
        <a:ea typeface="+mn-ea"/>
        <a:cs typeface="Arial" charset="0"/>
      </a:defRPr>
    </a:lvl5pPr>
    <a:lvl6pPr marL="2284930" algn="l" defTabSz="913973" rtl="0" eaLnBrk="1" latinLnBrk="0" hangingPunct="1">
      <a:defRPr sz="1600" kern="1200">
        <a:solidFill>
          <a:schemeClr val="tx1"/>
        </a:solidFill>
        <a:latin typeface="Arial" charset="0"/>
        <a:ea typeface="+mn-ea"/>
        <a:cs typeface="Arial" charset="0"/>
      </a:defRPr>
    </a:lvl6pPr>
    <a:lvl7pPr marL="2741918" algn="l" defTabSz="913973" rtl="0" eaLnBrk="1" latinLnBrk="0" hangingPunct="1">
      <a:defRPr sz="1600" kern="1200">
        <a:solidFill>
          <a:schemeClr val="tx1"/>
        </a:solidFill>
        <a:latin typeface="Arial" charset="0"/>
        <a:ea typeface="+mn-ea"/>
        <a:cs typeface="Arial" charset="0"/>
      </a:defRPr>
    </a:lvl7pPr>
    <a:lvl8pPr marL="3198903" algn="l" defTabSz="913973" rtl="0" eaLnBrk="1" latinLnBrk="0" hangingPunct="1">
      <a:defRPr sz="1600" kern="1200">
        <a:solidFill>
          <a:schemeClr val="tx1"/>
        </a:solidFill>
        <a:latin typeface="Arial" charset="0"/>
        <a:ea typeface="+mn-ea"/>
        <a:cs typeface="Arial" charset="0"/>
      </a:defRPr>
    </a:lvl8pPr>
    <a:lvl9pPr marL="3655889" algn="l" defTabSz="913973" rtl="0" eaLnBrk="1" latinLnBrk="0" hangingPunct="1">
      <a:defRPr sz="1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Jake Sauser" initials="JS" lastIdx="3" clrIdx="0"/>
  <p:cmAuthor id="7" name="Samuel Evans" initials="SE" lastIdx="4" clrIdx="7"/>
  <p:cmAuthor id="1" name="Ricardo Carvalho" initials="RC" lastIdx="76" clrIdx="1"/>
  <p:cmAuthor id="2" name="Jake Sauser" initials="JS" lastIdx="31" clrIdx="2"/>
  <p:cmAuthor id="3" name="Andrew Hale" initials="AH" lastIdx="19" clrIdx="3"/>
  <p:cmAuthor id="4" name="Hellankr" initials="H" lastIdx="42" clrIdx="4"/>
  <p:cmAuthor id="5" name="polingtl" initials="p" lastIdx="17" clrIdx="5"/>
  <p:cmAuthor id="6" name="Lindsey Brewer" initials="LB"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003300"/>
    <a:srgbClr val="006600"/>
    <a:srgbClr val="0033CC"/>
    <a:srgbClr val="0000CC"/>
    <a:srgbClr val="003366"/>
    <a:srgbClr val="000066"/>
    <a:srgbClr val="0033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3" autoAdjust="0"/>
    <p:restoredTop sz="88836" autoAdjust="0"/>
  </p:normalViewPr>
  <p:slideViewPr>
    <p:cSldViewPr snapToGrid="0">
      <p:cViewPr>
        <p:scale>
          <a:sx n="70" d="100"/>
          <a:sy n="70" d="100"/>
        </p:scale>
        <p:origin x="-960" y="-72"/>
      </p:cViewPr>
      <p:guideLst>
        <p:guide orient="horz" pos="4405"/>
        <p:guide orient="horz" pos="1689"/>
        <p:guide orient="horz" pos="448"/>
        <p:guide orient="horz" pos="4286"/>
        <p:guide pos="3136"/>
        <p:guide pos="301"/>
        <p:guide pos="6023"/>
      </p:guideLst>
    </p:cSldViewPr>
  </p:slideViewPr>
  <p:outlineViewPr>
    <p:cViewPr>
      <p:scale>
        <a:sx n="33" d="100"/>
        <a:sy n="33" d="100"/>
      </p:scale>
      <p:origin x="0" y="4422"/>
    </p:cViewPr>
  </p:outlineViewPr>
  <p:notesTextViewPr>
    <p:cViewPr>
      <p:scale>
        <a:sx n="100" d="100"/>
        <a:sy n="100" d="100"/>
      </p:scale>
      <p:origin x="0" y="0"/>
    </p:cViewPr>
  </p:notesTextViewPr>
  <p:sorterViewPr>
    <p:cViewPr>
      <p:scale>
        <a:sx n="100" d="100"/>
        <a:sy n="100" d="100"/>
      </p:scale>
      <p:origin x="0" y="8850"/>
    </p:cViewPr>
  </p:sorterViewPr>
  <p:notesViewPr>
    <p:cSldViewPr snapToGrid="0">
      <p:cViewPr>
        <p:scale>
          <a:sx n="75" d="100"/>
          <a:sy n="75" d="100"/>
        </p:scale>
        <p:origin x="-2304" y="-228"/>
      </p:cViewPr>
      <p:guideLst>
        <p:guide orient="horz" pos="2931"/>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862582724091329E-2"/>
          <c:y val="2.8746533999339328E-2"/>
          <c:w val="0.76965149874241157"/>
          <c:h val="0.86948303420903184"/>
        </c:manualLayout>
      </c:layout>
      <c:barChart>
        <c:barDir val="bar"/>
        <c:grouping val="percentStacked"/>
        <c:varyColors val="0"/>
        <c:ser>
          <c:idx val="0"/>
          <c:order val="0"/>
          <c:tx>
            <c:strRef>
              <c:f>Sheet1!$A$2</c:f>
              <c:strCache>
                <c:ptCount val="1"/>
                <c:pt idx="0">
                  <c:v>Past few weeks/months</c:v>
                </c:pt>
              </c:strCache>
            </c:strRef>
          </c:tx>
          <c:spPr>
            <a:solidFill>
              <a:srgbClr val="FFCC66"/>
            </a:solidFill>
          </c:spPr>
          <c:invertIfNegative val="0"/>
          <c:dLbls>
            <c:dLbl>
              <c:idx val="0"/>
              <c:layout>
                <c:manualLayout>
                  <c:x val="1.297054410023003E-2"/>
                  <c:y val="0"/>
                </c:manualLayout>
              </c:layout>
              <c:showLegendKey val="0"/>
              <c:showVal val="1"/>
              <c:showCatName val="0"/>
              <c:showSerName val="0"/>
              <c:showPercent val="0"/>
              <c:showBubbleSize val="0"/>
            </c:dLbl>
            <c:dLbl>
              <c:idx val="1"/>
              <c:layout>
                <c:manualLayout>
                  <c:x val="8.0452214931829736E-3"/>
                  <c:y val="4.3394265259917983E-3"/>
                </c:manualLayout>
              </c:layout>
              <c:showLegendKey val="0"/>
              <c:showVal val="1"/>
              <c:showCatName val="0"/>
              <c:showSerName val="0"/>
              <c:showPercent val="0"/>
              <c:showBubbleSize val="0"/>
            </c:dLbl>
            <c:dLbl>
              <c:idx val="2"/>
              <c:layout>
                <c:manualLayout>
                  <c:x val="8.0450947967815063E-3"/>
                  <c:y val="0"/>
                </c:manualLayout>
              </c:layout>
              <c:showLegendKey val="0"/>
              <c:showVal val="1"/>
              <c:showCatName val="0"/>
              <c:showSerName val="0"/>
              <c:showPercent val="0"/>
              <c:showBubbleSize val="0"/>
            </c:dLbl>
            <c:dLbl>
              <c:idx val="3"/>
              <c:layout>
                <c:manualLayout>
                  <c:x val="9.8505185176926465E-3"/>
                  <c:y val="0"/>
                </c:manualLayout>
              </c:layout>
              <c:showLegendKey val="0"/>
              <c:showVal val="1"/>
              <c:showCatName val="0"/>
              <c:showSerName val="0"/>
              <c:showPercent val="0"/>
              <c:showBubbleSize val="0"/>
            </c:dLbl>
            <c:txPr>
              <a:bodyPr/>
              <a:lstStyle/>
              <a:p>
                <a:pPr>
                  <a:defRPr sz="14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Air Force</c:v>
                </c:pt>
                <c:pt idx="1">
                  <c:v>Marine Corps</c:v>
                </c:pt>
                <c:pt idx="2">
                  <c:v>Navy</c:v>
                </c:pt>
                <c:pt idx="3">
                  <c:v>Army</c:v>
                </c:pt>
              </c:strCache>
            </c:strRef>
          </c:cat>
          <c:val>
            <c:numRef>
              <c:f>Sheet1!$B$2:$E$2</c:f>
              <c:numCache>
                <c:formatCode>0%</c:formatCode>
                <c:ptCount val="4"/>
                <c:pt idx="0">
                  <c:v>0.14000000000000001</c:v>
                </c:pt>
                <c:pt idx="1">
                  <c:v>0.13</c:v>
                </c:pt>
                <c:pt idx="2">
                  <c:v>0.18</c:v>
                </c:pt>
                <c:pt idx="3">
                  <c:v>0.14000000000000001</c:v>
                </c:pt>
              </c:numCache>
            </c:numRef>
          </c:val>
        </c:ser>
        <c:ser>
          <c:idx val="1"/>
          <c:order val="1"/>
          <c:tx>
            <c:strRef>
              <c:f>Sheet1!$A$3</c:f>
              <c:strCache>
                <c:ptCount val="1"/>
                <c:pt idx="0">
                  <c:v>Past year</c:v>
                </c:pt>
              </c:strCache>
            </c:strRef>
          </c:tx>
          <c:spPr>
            <a:solidFill>
              <a:srgbClr val="CC9900"/>
            </a:solidFill>
          </c:spPr>
          <c:invertIfNegative val="0"/>
          <c:dLbls>
            <c:dLbl>
              <c:idx val="0"/>
              <c:layout>
                <c:manualLayout>
                  <c:x val="1.4481398687729352E-2"/>
                  <c:y val="8.6788530519835965E-3"/>
                </c:manualLayout>
              </c:layout>
              <c:showLegendKey val="0"/>
              <c:showVal val="1"/>
              <c:showCatName val="0"/>
              <c:showSerName val="0"/>
              <c:showPercent val="0"/>
              <c:showBubbleSize val="0"/>
            </c:dLbl>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4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Air Force</c:v>
                </c:pt>
                <c:pt idx="1">
                  <c:v>Marine Corps</c:v>
                </c:pt>
                <c:pt idx="2">
                  <c:v>Navy</c:v>
                </c:pt>
                <c:pt idx="3">
                  <c:v>Army</c:v>
                </c:pt>
              </c:strCache>
            </c:strRef>
          </c:cat>
          <c:val>
            <c:numRef>
              <c:f>Sheet1!$B$3:$E$3</c:f>
              <c:numCache>
                <c:formatCode>0%</c:formatCode>
                <c:ptCount val="4"/>
                <c:pt idx="0">
                  <c:v>0.32323649999999998</c:v>
                </c:pt>
                <c:pt idx="1">
                  <c:v>0.20643420000000001</c:v>
                </c:pt>
                <c:pt idx="2">
                  <c:v>0.30363849999999998</c:v>
                </c:pt>
                <c:pt idx="3">
                  <c:v>0.24975410000000001</c:v>
                </c:pt>
              </c:numCache>
            </c:numRef>
          </c:val>
        </c:ser>
        <c:ser>
          <c:idx val="2"/>
          <c:order val="2"/>
          <c:tx>
            <c:strRef>
              <c:f>Sheet1!$A$4</c:f>
              <c:strCache>
                <c:ptCount val="1"/>
                <c:pt idx="0">
                  <c:v>Past five years</c:v>
                </c:pt>
              </c:strCache>
            </c:strRef>
          </c:tx>
          <c:spPr>
            <a:solidFill>
              <a:srgbClr val="666633"/>
            </a:solidFill>
          </c:spPr>
          <c:invertIfNegative val="0"/>
          <c:dLbls>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Air Force</c:v>
                </c:pt>
                <c:pt idx="1">
                  <c:v>Marine Corps</c:v>
                </c:pt>
                <c:pt idx="2">
                  <c:v>Navy</c:v>
                </c:pt>
                <c:pt idx="3">
                  <c:v>Army</c:v>
                </c:pt>
              </c:strCache>
            </c:strRef>
          </c:cat>
          <c:val>
            <c:numRef>
              <c:f>Sheet1!$B$4:$E$4</c:f>
              <c:numCache>
                <c:formatCode>0%</c:formatCode>
                <c:ptCount val="4"/>
                <c:pt idx="0">
                  <c:v>0.28362039999999999</c:v>
                </c:pt>
                <c:pt idx="1">
                  <c:v>0.25650869999999998</c:v>
                </c:pt>
                <c:pt idx="2">
                  <c:v>0.25652629999999998</c:v>
                </c:pt>
                <c:pt idx="3">
                  <c:v>0.23657739999999999</c:v>
                </c:pt>
              </c:numCache>
            </c:numRef>
          </c:val>
        </c:ser>
        <c:ser>
          <c:idx val="3"/>
          <c:order val="3"/>
          <c:tx>
            <c:strRef>
              <c:f>Sheet1!$A$5</c:f>
              <c:strCache>
                <c:ptCount val="1"/>
                <c:pt idx="0">
                  <c:v>Always</c:v>
                </c:pt>
              </c:strCache>
            </c:strRef>
          </c:tx>
          <c:spPr>
            <a:solidFill>
              <a:srgbClr val="003300"/>
            </a:solidFill>
          </c:spPr>
          <c:invertIfNegative val="0"/>
          <c:dLbls>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Air Force</c:v>
                </c:pt>
                <c:pt idx="1">
                  <c:v>Marine Corps</c:v>
                </c:pt>
                <c:pt idx="2">
                  <c:v>Navy</c:v>
                </c:pt>
                <c:pt idx="3">
                  <c:v>Army</c:v>
                </c:pt>
              </c:strCache>
            </c:strRef>
          </c:cat>
          <c:val>
            <c:numRef>
              <c:f>Sheet1!$B$5:$E$5</c:f>
              <c:numCache>
                <c:formatCode>0%</c:formatCode>
                <c:ptCount val="4"/>
                <c:pt idx="0">
                  <c:v>0.25498700000000002</c:v>
                </c:pt>
                <c:pt idx="1">
                  <c:v>0.40536280000000002</c:v>
                </c:pt>
                <c:pt idx="2">
                  <c:v>0.25698729999999997</c:v>
                </c:pt>
                <c:pt idx="3">
                  <c:v>0.36811569999999999</c:v>
                </c:pt>
              </c:numCache>
            </c:numRef>
          </c:val>
        </c:ser>
        <c:dLbls>
          <c:showLegendKey val="0"/>
          <c:showVal val="1"/>
          <c:showCatName val="0"/>
          <c:showSerName val="0"/>
          <c:showPercent val="0"/>
          <c:showBubbleSize val="0"/>
        </c:dLbls>
        <c:gapWidth val="75"/>
        <c:overlap val="100"/>
        <c:axId val="80381440"/>
        <c:axId val="80382976"/>
      </c:barChart>
      <c:catAx>
        <c:axId val="80381440"/>
        <c:scaling>
          <c:orientation val="minMax"/>
        </c:scaling>
        <c:delete val="0"/>
        <c:axPos val="l"/>
        <c:majorTickMark val="none"/>
        <c:minorTickMark val="none"/>
        <c:tickLblPos val="none"/>
        <c:txPr>
          <a:bodyPr/>
          <a:lstStyle/>
          <a:p>
            <a:pPr>
              <a:defRPr sz="1100" b="1">
                <a:latin typeface="Arial" pitchFamily="34" charset="0"/>
                <a:cs typeface="Arial" pitchFamily="34" charset="0"/>
              </a:defRPr>
            </a:pPr>
            <a:endParaRPr lang="en-US"/>
          </a:p>
        </c:txPr>
        <c:crossAx val="80382976"/>
        <c:crosses val="autoZero"/>
        <c:auto val="1"/>
        <c:lblAlgn val="ctr"/>
        <c:lblOffset val="100"/>
        <c:noMultiLvlLbl val="0"/>
      </c:catAx>
      <c:valAx>
        <c:axId val="80382976"/>
        <c:scaling>
          <c:orientation val="minMax"/>
          <c:max val="1"/>
        </c:scaling>
        <c:delete val="0"/>
        <c:axPos val="b"/>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80381440"/>
        <c:crosses val="autoZero"/>
        <c:crossBetween val="between"/>
        <c:majorUnit val="0.2"/>
      </c:valAx>
    </c:plotArea>
    <c:legend>
      <c:legendPos val="r"/>
      <c:layout>
        <c:manualLayout>
          <c:xMode val="edge"/>
          <c:yMode val="edge"/>
          <c:x val="0.84806681562784925"/>
          <c:y val="0.20843495677999518"/>
          <c:w val="0.14549700717760453"/>
          <c:h val="0.63086377822591932"/>
        </c:manualLayout>
      </c:layout>
      <c:overlay val="0"/>
      <c:spPr>
        <a:ln>
          <a:solidFill>
            <a:schemeClr val="tx1"/>
          </a:solidFill>
        </a:ln>
      </c:spPr>
      <c:txPr>
        <a:bodyPr/>
        <a:lstStyle/>
        <a:p>
          <a:pPr>
            <a:defRPr sz="1100" b="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Core</c:v>
                </c:pt>
              </c:strCache>
            </c:strRef>
          </c:tx>
          <c:spPr>
            <a:solidFill>
              <a:schemeClr val="tx2">
                <a:lumMod val="75000"/>
              </a:schemeClr>
            </a:solidFill>
            <a:scene3d>
              <a:camera prst="orthographicFront"/>
              <a:lightRig rig="threePt" dir="t"/>
            </a:scene3d>
            <a:sp3d>
              <a:bevelT w="63500" h="25400"/>
            </a:sp3d>
          </c:spPr>
          <c:invertIfNegative val="0"/>
          <c:dPt>
            <c:idx val="0"/>
            <c:invertIfNegative val="0"/>
            <c:bubble3D val="0"/>
            <c:spPr>
              <a:solidFill>
                <a:srgbClr val="CC6600"/>
              </a:solidFill>
              <a:scene3d>
                <a:camera prst="orthographicFront"/>
                <a:lightRig rig="threePt" dir="t"/>
              </a:scene3d>
              <a:sp3d>
                <a:bevelT w="63500" h="25400"/>
              </a:sp3d>
            </c:spPr>
          </c:dPt>
          <c:dPt>
            <c:idx val="1"/>
            <c:invertIfNegative val="0"/>
            <c:bubble3D val="0"/>
            <c:spPr>
              <a:solidFill>
                <a:srgbClr val="7F7F7F"/>
              </a:solidFill>
              <a:scene3d>
                <a:camera prst="orthographicFront"/>
                <a:lightRig rig="threePt" dir="t"/>
              </a:scene3d>
              <a:sp3d>
                <a:bevelT w="63500" h="25400"/>
              </a:sp3d>
            </c:spPr>
          </c:dPt>
          <c:dPt>
            <c:idx val="2"/>
            <c:invertIfNegative val="0"/>
            <c:bubble3D val="0"/>
            <c:spPr>
              <a:solidFill>
                <a:srgbClr val="002060"/>
              </a:solidFill>
              <a:scene3d>
                <a:camera prst="orthographicFront"/>
                <a:lightRig rig="threePt" dir="t"/>
              </a:scene3d>
              <a:sp3d>
                <a:bevelT w="63500" h="25400"/>
              </a:sp3d>
            </c:spPr>
          </c:dPt>
          <c:dPt>
            <c:idx val="3"/>
            <c:invertIfNegative val="0"/>
            <c:bubble3D val="0"/>
            <c:spPr>
              <a:solidFill>
                <a:srgbClr val="336600"/>
              </a:solidFill>
              <a:scene3d>
                <a:camera prst="orthographicFront"/>
                <a:lightRig rig="threePt" dir="t"/>
              </a:scene3d>
              <a:sp3d>
                <a:bevelT w="63500" h="25400"/>
              </a:sp3d>
            </c:spPr>
          </c:dPt>
          <c:dLbls>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Cat IIIB</c:v>
                </c:pt>
                <c:pt idx="1">
                  <c:v>Cat IIIA</c:v>
                </c:pt>
                <c:pt idx="2">
                  <c:v>Cat II</c:v>
                </c:pt>
                <c:pt idx="3">
                  <c:v>Cat I</c:v>
                </c:pt>
              </c:strCache>
            </c:strRef>
          </c:cat>
          <c:val>
            <c:numRef>
              <c:f>Sheet1!$B$2:$B$5</c:f>
              <c:numCache>
                <c:formatCode>0%</c:formatCode>
                <c:ptCount val="4"/>
                <c:pt idx="0">
                  <c:v>0.36</c:v>
                </c:pt>
                <c:pt idx="1">
                  <c:v>0.40358339999999998</c:v>
                </c:pt>
                <c:pt idx="2">
                  <c:v>0.44382339999999998</c:v>
                </c:pt>
                <c:pt idx="3">
                  <c:v>0.51328260000000003</c:v>
                </c:pt>
              </c:numCache>
            </c:numRef>
          </c:val>
        </c:ser>
        <c:dLbls>
          <c:showLegendKey val="0"/>
          <c:showVal val="0"/>
          <c:showCatName val="0"/>
          <c:showSerName val="0"/>
          <c:showPercent val="0"/>
          <c:showBubbleSize val="0"/>
        </c:dLbls>
        <c:gapWidth val="39"/>
        <c:axId val="96525312"/>
        <c:axId val="96531200"/>
      </c:barChart>
      <c:catAx>
        <c:axId val="96525312"/>
        <c:scaling>
          <c:orientation val="minMax"/>
        </c:scaling>
        <c:delete val="0"/>
        <c:axPos val="l"/>
        <c:majorTickMark val="out"/>
        <c:minorTickMark val="none"/>
        <c:tickLblPos val="nextTo"/>
        <c:txPr>
          <a:bodyPr/>
          <a:lstStyle/>
          <a:p>
            <a:pPr>
              <a:defRPr sz="1200">
                <a:latin typeface="+mj-lt"/>
              </a:defRPr>
            </a:pPr>
            <a:endParaRPr lang="en-US"/>
          </a:p>
        </c:txPr>
        <c:crossAx val="96531200"/>
        <c:crosses val="autoZero"/>
        <c:auto val="1"/>
        <c:lblAlgn val="ctr"/>
        <c:lblOffset val="100"/>
        <c:noMultiLvlLbl val="0"/>
      </c:catAx>
      <c:valAx>
        <c:axId val="96531200"/>
        <c:scaling>
          <c:orientation val="minMax"/>
          <c:max val="0.8"/>
          <c:min val="0"/>
        </c:scaling>
        <c:delete val="1"/>
        <c:axPos val="b"/>
        <c:numFmt formatCode="0%" sourceLinked="1"/>
        <c:majorTickMark val="out"/>
        <c:minorTickMark val="none"/>
        <c:tickLblPos val="nextTo"/>
        <c:crossAx val="965253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78892209849682E-2"/>
          <c:y val="9.4475686784270624E-2"/>
          <c:w val="0.84118363272265806"/>
          <c:h val="0.68374894111501305"/>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The U.S. Military</c:v>
                </c:pt>
                <c:pt idx="1">
                  <c:v>Their branch of Service</c:v>
                </c:pt>
              </c:strCache>
            </c:strRef>
          </c:cat>
          <c:val>
            <c:numRef>
              <c:f>Sheet1!$B$2:$C$2</c:f>
              <c:numCache>
                <c:formatCode>0%</c:formatCode>
                <c:ptCount val="2"/>
                <c:pt idx="0">
                  <c:v>0.28999999999999998</c:v>
                </c:pt>
                <c:pt idx="1">
                  <c:v>0.18</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The U.S. Military</c:v>
                </c:pt>
                <c:pt idx="1">
                  <c:v>Their branch of Service</c:v>
                </c:pt>
              </c:strCache>
            </c:strRef>
          </c:cat>
          <c:val>
            <c:numRef>
              <c:f>Sheet1!$B$3:$C$3</c:f>
              <c:numCache>
                <c:formatCode>0%</c:formatCode>
                <c:ptCount val="2"/>
                <c:pt idx="0">
                  <c:v>0.28999999999999998</c:v>
                </c:pt>
                <c:pt idx="1">
                  <c:v>0.13</c:v>
                </c:pt>
              </c:numCache>
            </c:numRef>
          </c:val>
        </c:ser>
        <c:ser>
          <c:idx val="2"/>
          <c:order val="2"/>
          <c:tx>
            <c:strRef>
              <c:f>Sheet1!$A$4</c:f>
              <c:strCache>
                <c:ptCount val="1"/>
                <c:pt idx="0">
                  <c:v>Marine Corps</c:v>
                </c:pt>
              </c:strCache>
            </c:strRef>
          </c:tx>
          <c:spPr>
            <a:solidFill>
              <a:srgbClr val="C00000"/>
            </a:solidFill>
          </c:spPr>
          <c:invertIfNegative val="0"/>
          <c:dLbls>
            <c:dLbl>
              <c:idx val="0"/>
              <c:layout>
                <c:manualLayout>
                  <c:x val="1.3024804766381154E-3"/>
                  <c:y val="0"/>
                </c:manualLayout>
              </c:layout>
              <c:showLegendKey val="0"/>
              <c:showVal val="1"/>
              <c:showCatName val="0"/>
              <c:showSerName val="0"/>
              <c:showPercent val="0"/>
              <c:showBubbleSize val="0"/>
            </c:dLbl>
            <c:dLbl>
              <c:idx val="1"/>
              <c:layout>
                <c:manualLayout>
                  <c:x val="3.9074414299143457E-3"/>
                  <c:y val="0"/>
                </c:manualLayout>
              </c:layout>
              <c:showLegendKey val="0"/>
              <c:showVal val="1"/>
              <c:showCatName val="0"/>
              <c:showSerName val="0"/>
              <c:showPercent val="0"/>
              <c:showBubbleSize val="0"/>
            </c:dLbl>
            <c:dLbl>
              <c:idx val="2"/>
              <c:layout>
                <c:manualLayout>
                  <c:x val="0"/>
                  <c:y val="0"/>
                </c:manualLayout>
              </c:layout>
              <c:showLegendKey val="0"/>
              <c:showVal val="1"/>
              <c:showCatName val="0"/>
              <c:showSerName val="0"/>
              <c:showPercent val="0"/>
              <c:showBubbleSize val="0"/>
            </c:dLbl>
            <c:dLbl>
              <c:idx val="3"/>
              <c:layout>
                <c:manualLayout>
                  <c:x val="-4.1523804250945492E-5"/>
                  <c:y val="1.2711075425864079E-3"/>
                </c:manualLayout>
              </c:layout>
              <c:showLegendKey val="0"/>
              <c:showVal val="1"/>
              <c:showCatName val="0"/>
              <c:showSerName val="0"/>
              <c:showPercent val="0"/>
              <c:showBubbleSize val="0"/>
            </c:dLbl>
            <c:dLbl>
              <c:idx val="4"/>
              <c:layout>
                <c:manualLayout>
                  <c:x val="1.1036189074769642E-3"/>
                  <c:y val="4.5563267826269774E-3"/>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The U.S. Military</c:v>
                </c:pt>
                <c:pt idx="1">
                  <c:v>Their branch of Service</c:v>
                </c:pt>
              </c:strCache>
            </c:strRef>
          </c:cat>
          <c:val>
            <c:numRef>
              <c:f>Sheet1!$B$4:$C$4</c:f>
              <c:numCache>
                <c:formatCode>0%</c:formatCode>
                <c:ptCount val="2"/>
                <c:pt idx="0">
                  <c:v>0.22</c:v>
                </c:pt>
                <c:pt idx="1">
                  <c:v>7.0000000000000007E-2</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4"/>
              <c:layout>
                <c:manualLayout>
                  <c:x val="4.9493232537070886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The U.S. Military</c:v>
                </c:pt>
                <c:pt idx="1">
                  <c:v>Their branch of Service</c:v>
                </c:pt>
              </c:strCache>
            </c:strRef>
          </c:cat>
          <c:val>
            <c:numRef>
              <c:f>Sheet1!$B$5:$C$5</c:f>
              <c:numCache>
                <c:formatCode>0%</c:formatCode>
                <c:ptCount val="2"/>
                <c:pt idx="0">
                  <c:v>0.35</c:v>
                </c:pt>
                <c:pt idx="1">
                  <c:v>0.12</c:v>
                </c:pt>
              </c:numCache>
            </c:numRef>
          </c:val>
        </c:ser>
        <c:dLbls>
          <c:showLegendKey val="0"/>
          <c:showVal val="1"/>
          <c:showCatName val="0"/>
          <c:showSerName val="0"/>
          <c:showPercent val="0"/>
          <c:showBubbleSize val="0"/>
        </c:dLbls>
        <c:gapWidth val="75"/>
        <c:axId val="98721152"/>
        <c:axId val="98743424"/>
      </c:barChart>
      <c:catAx>
        <c:axId val="98721152"/>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98743424"/>
        <c:crosses val="autoZero"/>
        <c:auto val="1"/>
        <c:lblAlgn val="ctr"/>
        <c:lblOffset val="100"/>
        <c:noMultiLvlLbl val="0"/>
      </c:catAx>
      <c:valAx>
        <c:axId val="98743424"/>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98721152"/>
        <c:crosses val="autoZero"/>
        <c:crossBetween val="between"/>
        <c:majorUnit val="0.2"/>
      </c:valAx>
    </c:plotArea>
    <c:legend>
      <c:legendPos val="b"/>
      <c:layout>
        <c:manualLayout>
          <c:xMode val="edge"/>
          <c:yMode val="edge"/>
          <c:x val="0.2254967465025014"/>
          <c:y val="0.90145642803857096"/>
          <c:w val="0.56663859325544841"/>
          <c:h val="8.2957450985493744E-2"/>
        </c:manualLayout>
      </c:layout>
      <c:overlay val="0"/>
      <c:spPr>
        <a:ln>
          <a:solidFill>
            <a:schemeClr val="tx1"/>
          </a:solidFill>
        </a:ln>
      </c:spPr>
      <c:txPr>
        <a:bodyPr/>
        <a:lstStyle/>
        <a:p>
          <a:pPr>
            <a:defRPr sz="11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00286486442614E-2"/>
          <c:y val="7.2124579085074692E-2"/>
          <c:w val="0.81449414967922962"/>
          <c:h val="0.70189954359329354"/>
        </c:manualLayout>
      </c:layout>
      <c:barChart>
        <c:barDir val="col"/>
        <c:grouping val="clustered"/>
        <c:varyColors val="0"/>
        <c:ser>
          <c:idx val="0"/>
          <c:order val="0"/>
          <c:tx>
            <c:strRef>
              <c:f>Sheet1!$A$2</c:f>
              <c:strCache>
                <c:ptCount val="1"/>
                <c:pt idx="0">
                  <c:v>Cat I </c:v>
                </c:pt>
              </c:strCache>
            </c:strRef>
          </c:tx>
          <c:spPr>
            <a:solidFill>
              <a:srgbClr val="33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Your mom</c:v>
                </c:pt>
                <c:pt idx="1">
                  <c:v>Your dad</c:v>
                </c:pt>
                <c:pt idx="2">
                  <c:v>Your grandparents</c:v>
                </c:pt>
                <c:pt idx="3">
                  <c:v>Your brother/sister</c:v>
                </c:pt>
              </c:strCache>
            </c:strRef>
          </c:cat>
          <c:val>
            <c:numRef>
              <c:f>Sheet1!$B$2:$E$2</c:f>
              <c:numCache>
                <c:formatCode>0%</c:formatCode>
                <c:ptCount val="4"/>
                <c:pt idx="0">
                  <c:v>0.15</c:v>
                </c:pt>
                <c:pt idx="1">
                  <c:v>0.22</c:v>
                </c:pt>
                <c:pt idx="2">
                  <c:v>0.11</c:v>
                </c:pt>
                <c:pt idx="3">
                  <c:v>0.11</c:v>
                </c:pt>
              </c:numCache>
            </c:numRef>
          </c:val>
        </c:ser>
        <c:ser>
          <c:idx val="1"/>
          <c:order val="1"/>
          <c:tx>
            <c:strRef>
              <c:f>Sheet1!$A$3</c:f>
              <c:strCache>
                <c:ptCount val="1"/>
                <c:pt idx="0">
                  <c:v>Cat II</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Your mom</c:v>
                </c:pt>
                <c:pt idx="1">
                  <c:v>Your dad</c:v>
                </c:pt>
                <c:pt idx="2">
                  <c:v>Your grandparents</c:v>
                </c:pt>
                <c:pt idx="3">
                  <c:v>Your brother/sister</c:v>
                </c:pt>
              </c:strCache>
            </c:strRef>
          </c:cat>
          <c:val>
            <c:numRef>
              <c:f>Sheet1!$B$3:$E$3</c:f>
              <c:numCache>
                <c:formatCode>0%</c:formatCode>
                <c:ptCount val="4"/>
                <c:pt idx="0">
                  <c:v>0.22</c:v>
                </c:pt>
                <c:pt idx="1">
                  <c:v>0.27</c:v>
                </c:pt>
                <c:pt idx="2">
                  <c:v>0.15</c:v>
                </c:pt>
                <c:pt idx="3">
                  <c:v>0.16</c:v>
                </c:pt>
              </c:numCache>
            </c:numRef>
          </c:val>
        </c:ser>
        <c:ser>
          <c:idx val="2"/>
          <c:order val="2"/>
          <c:tx>
            <c:strRef>
              <c:f>Sheet1!$A$4</c:f>
              <c:strCache>
                <c:ptCount val="1"/>
                <c:pt idx="0">
                  <c:v>Cat IIIA</c:v>
                </c:pt>
              </c:strCache>
            </c:strRef>
          </c:tx>
          <c:spPr>
            <a:solidFill>
              <a:srgbClr val="FFFFFF">
                <a:lumMod val="50000"/>
              </a:srgbClr>
            </a:solidFill>
          </c:spPr>
          <c:invertIfNegative val="0"/>
          <c:dLbls>
            <c:dLbl>
              <c:idx val="2"/>
              <c:layout>
                <c:manualLayout>
                  <c:x val="2.6428254675980234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Your mom</c:v>
                </c:pt>
                <c:pt idx="1">
                  <c:v>Your dad</c:v>
                </c:pt>
                <c:pt idx="2">
                  <c:v>Your grandparents</c:v>
                </c:pt>
                <c:pt idx="3">
                  <c:v>Your brother/sister</c:v>
                </c:pt>
              </c:strCache>
            </c:strRef>
          </c:cat>
          <c:val>
            <c:numRef>
              <c:f>Sheet1!$B$4:$E$4</c:f>
              <c:numCache>
                <c:formatCode>0%</c:formatCode>
                <c:ptCount val="4"/>
                <c:pt idx="0">
                  <c:v>0.28999999999999998</c:v>
                </c:pt>
                <c:pt idx="1">
                  <c:v>0.32</c:v>
                </c:pt>
                <c:pt idx="2">
                  <c:v>0.2</c:v>
                </c:pt>
                <c:pt idx="3">
                  <c:v>0.22</c:v>
                </c:pt>
              </c:numCache>
            </c:numRef>
          </c:val>
        </c:ser>
        <c:ser>
          <c:idx val="3"/>
          <c:order val="3"/>
          <c:tx>
            <c:strRef>
              <c:f>Sheet1!$A$5</c:f>
              <c:strCache>
                <c:ptCount val="1"/>
                <c:pt idx="0">
                  <c:v>Cat IIIB</c:v>
                </c:pt>
              </c:strCache>
            </c:strRef>
          </c:tx>
          <c:spPr>
            <a:solidFill>
              <a:srgbClr val="CC6600"/>
            </a:solidFill>
          </c:spPr>
          <c:invertIfNegative val="0"/>
          <c:dLbls>
            <c:dLbl>
              <c:idx val="2"/>
              <c:layout>
                <c:manualLayout>
                  <c:x val="6.607063668995058E-3"/>
                  <c:y val="0"/>
                </c:manualLayout>
              </c:layout>
              <c:showLegendKey val="0"/>
              <c:showVal val="1"/>
              <c:showCatName val="0"/>
              <c:showSerName val="0"/>
              <c:showPercent val="0"/>
              <c:showBubbleSize val="0"/>
            </c:dLbl>
            <c:dLbl>
              <c:idx val="3"/>
              <c:layout>
                <c:manualLayout>
                  <c:x val="3.9642382013970346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Your mom</c:v>
                </c:pt>
                <c:pt idx="1">
                  <c:v>Your dad</c:v>
                </c:pt>
                <c:pt idx="2">
                  <c:v>Your grandparents</c:v>
                </c:pt>
                <c:pt idx="3">
                  <c:v>Your brother/sister</c:v>
                </c:pt>
              </c:strCache>
            </c:strRef>
          </c:cat>
          <c:val>
            <c:numRef>
              <c:f>Sheet1!$B$5:$E$5</c:f>
              <c:numCache>
                <c:formatCode>0%</c:formatCode>
                <c:ptCount val="4"/>
                <c:pt idx="0">
                  <c:v>0.34</c:v>
                </c:pt>
                <c:pt idx="1">
                  <c:v>0.34</c:v>
                </c:pt>
                <c:pt idx="2">
                  <c:v>0.25</c:v>
                </c:pt>
                <c:pt idx="3">
                  <c:v>0.28999999999999998</c:v>
                </c:pt>
              </c:numCache>
            </c:numRef>
          </c:val>
        </c:ser>
        <c:dLbls>
          <c:showLegendKey val="0"/>
          <c:showVal val="1"/>
          <c:showCatName val="0"/>
          <c:showSerName val="0"/>
          <c:showPercent val="0"/>
          <c:showBubbleSize val="0"/>
        </c:dLbls>
        <c:gapWidth val="75"/>
        <c:axId val="100955648"/>
        <c:axId val="100957184"/>
      </c:barChart>
      <c:catAx>
        <c:axId val="100955648"/>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100957184"/>
        <c:crosses val="autoZero"/>
        <c:auto val="1"/>
        <c:lblAlgn val="ctr"/>
        <c:lblOffset val="100"/>
        <c:noMultiLvlLbl val="0"/>
      </c:catAx>
      <c:valAx>
        <c:axId val="100957184"/>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00955648"/>
        <c:crosses val="autoZero"/>
        <c:crossBetween val="between"/>
        <c:majorUnit val="0.2"/>
      </c:valAx>
    </c:plotArea>
    <c:legend>
      <c:legendPos val="b"/>
      <c:layout>
        <c:manualLayout>
          <c:xMode val="edge"/>
          <c:yMode val="edge"/>
          <c:x val="0.32625690802322271"/>
          <c:y val="0.89404090061127994"/>
          <c:w val="0.30070692459810844"/>
          <c:h val="7.1806033016156082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89883157594757"/>
          <c:y val="7.7519299000988515E-2"/>
          <c:w val="0.60204388714733548"/>
          <c:h val="0.89191907773433476"/>
        </c:manualLayout>
      </c:layout>
      <c:barChart>
        <c:barDir val="bar"/>
        <c:grouping val="stacked"/>
        <c:varyColors val="0"/>
        <c:ser>
          <c:idx val="0"/>
          <c:order val="0"/>
          <c:tx>
            <c:strRef>
              <c:f>Sheet1!$A$2</c:f>
              <c:strCache>
                <c:ptCount val="1"/>
                <c:pt idx="0">
                  <c:v>Past few weeks</c:v>
                </c:pt>
              </c:strCache>
            </c:strRef>
          </c:tx>
          <c:spPr>
            <a:solidFill>
              <a:srgbClr val="C000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Sheet1!$B$1:$K$1</c:f>
              <c:strCache>
                <c:ptCount val="10"/>
                <c:pt idx="0">
                  <c:v>Possibility of sexual harassment/assault</c:v>
                </c:pt>
                <c:pt idx="1">
                  <c:v>Ship date</c:v>
                </c:pt>
                <c:pt idx="2">
                  <c:v>Meeting enlistment standards</c:v>
                </c:pt>
                <c:pt idx="3">
                  <c:v>Deployment</c:v>
                </c:pt>
                <c:pt idx="4">
                  <c:v>Duty location</c:v>
                </c:pt>
                <c:pt idx="5">
                  <c:v>Job/MOS*</c:v>
                </c:pt>
                <c:pt idx="6">
                  <c:v>Going into combat</c:v>
                </c:pt>
                <c:pt idx="7">
                  <c:v>Physical injury/death</c:v>
                </c:pt>
                <c:pt idx="8">
                  <c:v>Boot camp/basic training</c:v>
                </c:pt>
                <c:pt idx="9">
                  <c:v>Leaving family/friends</c:v>
                </c:pt>
              </c:strCache>
            </c:strRef>
          </c:cat>
          <c:val>
            <c:numRef>
              <c:f>Sheet1!$B$2:$K$2</c:f>
              <c:numCache>
                <c:formatCode>0%</c:formatCode>
                <c:ptCount val="10"/>
                <c:pt idx="0">
                  <c:v>0.1150822</c:v>
                </c:pt>
                <c:pt idx="1">
                  <c:v>0.15307270000000001</c:v>
                </c:pt>
                <c:pt idx="2">
                  <c:v>0.15524750000000001</c:v>
                </c:pt>
                <c:pt idx="3">
                  <c:v>0.1782492</c:v>
                </c:pt>
                <c:pt idx="4">
                  <c:v>0.2078053</c:v>
                </c:pt>
                <c:pt idx="5">
                  <c:v>0.23086979999999999</c:v>
                </c:pt>
                <c:pt idx="6">
                  <c:v>0.23151820000000001</c:v>
                </c:pt>
                <c:pt idx="7">
                  <c:v>0.23888309999999999</c:v>
                </c:pt>
                <c:pt idx="8">
                  <c:v>0.29189690000000001</c:v>
                </c:pt>
                <c:pt idx="9">
                  <c:v>0.42596659999999997</c:v>
                </c:pt>
              </c:numCache>
            </c:numRef>
          </c:val>
        </c:ser>
        <c:dLbls>
          <c:showLegendKey val="0"/>
          <c:showVal val="1"/>
          <c:showCatName val="0"/>
          <c:showSerName val="0"/>
          <c:showPercent val="0"/>
          <c:showBubbleSize val="0"/>
        </c:dLbls>
        <c:gapWidth val="75"/>
        <c:overlap val="100"/>
        <c:axId val="111618304"/>
        <c:axId val="111645824"/>
      </c:barChart>
      <c:catAx>
        <c:axId val="111618304"/>
        <c:scaling>
          <c:orientation val="minMax"/>
        </c:scaling>
        <c:delete val="0"/>
        <c:axPos val="l"/>
        <c:majorTickMark val="out"/>
        <c:minorTickMark val="none"/>
        <c:tickLblPos val="nextTo"/>
        <c:txPr>
          <a:bodyPr/>
          <a:lstStyle/>
          <a:p>
            <a:pPr>
              <a:defRPr sz="1000" b="1">
                <a:latin typeface="Arial" pitchFamily="34" charset="0"/>
                <a:cs typeface="Arial" pitchFamily="34" charset="0"/>
              </a:defRPr>
            </a:pPr>
            <a:endParaRPr lang="en-US"/>
          </a:p>
        </c:txPr>
        <c:crossAx val="111645824"/>
        <c:crosses val="autoZero"/>
        <c:auto val="1"/>
        <c:lblAlgn val="ctr"/>
        <c:lblOffset val="100"/>
        <c:noMultiLvlLbl val="0"/>
      </c:catAx>
      <c:valAx>
        <c:axId val="111645824"/>
        <c:scaling>
          <c:orientation val="minMax"/>
          <c:max val="0.4"/>
          <c:min val="0"/>
        </c:scaling>
        <c:delete val="1"/>
        <c:axPos val="b"/>
        <c:numFmt formatCode="0%" sourceLinked="1"/>
        <c:majorTickMark val="none"/>
        <c:minorTickMark val="none"/>
        <c:tickLblPos val="nextTo"/>
        <c:crossAx val="11161830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456499602248"/>
          <c:y val="6.3328620221087817E-2"/>
          <c:w val="0.6527135656242381"/>
          <c:h val="0.86942856402939139"/>
        </c:manualLayout>
      </c:layout>
      <c:barChart>
        <c:barDir val="bar"/>
        <c:grouping val="stacked"/>
        <c:varyColors val="0"/>
        <c:ser>
          <c:idx val="0"/>
          <c:order val="0"/>
          <c:tx>
            <c:strRef>
              <c:f>Sheet1!$A$2</c:f>
              <c:strCache>
                <c:ptCount val="1"/>
                <c:pt idx="0">
                  <c:v>Past few weeks</c:v>
                </c:pt>
              </c:strCache>
            </c:strRef>
          </c:tx>
          <c:spPr>
            <a:solidFill>
              <a:srgbClr val="00206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Sheet1!$B$1:$K$1</c:f>
              <c:strCache>
                <c:ptCount val="10"/>
                <c:pt idx="0">
                  <c:v>Deployment</c:v>
                </c:pt>
                <c:pt idx="1">
                  <c:v>Rank/promotion path</c:v>
                </c:pt>
                <c:pt idx="2">
                  <c:v>Meeting enlistment standards</c:v>
                </c:pt>
                <c:pt idx="3">
                  <c:v>Ship date</c:v>
                </c:pt>
                <c:pt idx="4">
                  <c:v>Boot camp/
basic training</c:v>
                </c:pt>
                <c:pt idx="5">
                  <c:v>Going into combat</c:v>
                </c:pt>
                <c:pt idx="6">
                  <c:v>Duty location</c:v>
                </c:pt>
                <c:pt idx="7">
                  <c:v>Physical injury/death</c:v>
                </c:pt>
                <c:pt idx="8">
                  <c:v>Job/MOS*</c:v>
                </c:pt>
                <c:pt idx="9">
                  <c:v>Leaving family/friends</c:v>
                </c:pt>
              </c:strCache>
            </c:strRef>
          </c:cat>
          <c:val>
            <c:numRef>
              <c:f>Sheet1!$B$2:$K$2</c:f>
              <c:numCache>
                <c:formatCode>0%</c:formatCode>
                <c:ptCount val="10"/>
                <c:pt idx="0">
                  <c:v>9.1400099999999998E-2</c:v>
                </c:pt>
                <c:pt idx="1">
                  <c:v>9.3342700000000001E-2</c:v>
                </c:pt>
                <c:pt idx="2">
                  <c:v>9.6862500000000004E-2</c:v>
                </c:pt>
                <c:pt idx="3">
                  <c:v>0.1016557</c:v>
                </c:pt>
                <c:pt idx="4">
                  <c:v>0.12100519999999999</c:v>
                </c:pt>
                <c:pt idx="5">
                  <c:v>0.13235240000000001</c:v>
                </c:pt>
                <c:pt idx="6">
                  <c:v>0.16663220000000001</c:v>
                </c:pt>
                <c:pt idx="7">
                  <c:v>0.22415940000000001</c:v>
                </c:pt>
                <c:pt idx="8">
                  <c:v>0.228794</c:v>
                </c:pt>
                <c:pt idx="9">
                  <c:v>0.35443550000000001</c:v>
                </c:pt>
              </c:numCache>
            </c:numRef>
          </c:val>
        </c:ser>
        <c:dLbls>
          <c:showLegendKey val="0"/>
          <c:showVal val="1"/>
          <c:showCatName val="0"/>
          <c:showSerName val="0"/>
          <c:showPercent val="0"/>
          <c:showBubbleSize val="0"/>
        </c:dLbls>
        <c:gapWidth val="75"/>
        <c:overlap val="100"/>
        <c:axId val="112921984"/>
        <c:axId val="112969984"/>
      </c:barChart>
      <c:catAx>
        <c:axId val="112921984"/>
        <c:scaling>
          <c:orientation val="minMax"/>
        </c:scaling>
        <c:delete val="0"/>
        <c:axPos val="l"/>
        <c:majorTickMark val="out"/>
        <c:minorTickMark val="none"/>
        <c:tickLblPos val="nextTo"/>
        <c:txPr>
          <a:bodyPr/>
          <a:lstStyle/>
          <a:p>
            <a:pPr>
              <a:defRPr sz="1000" b="1">
                <a:latin typeface="Arial" pitchFamily="34" charset="0"/>
                <a:cs typeface="Arial" pitchFamily="34" charset="0"/>
              </a:defRPr>
            </a:pPr>
            <a:endParaRPr lang="en-US"/>
          </a:p>
        </c:txPr>
        <c:crossAx val="112969984"/>
        <c:crosses val="autoZero"/>
        <c:auto val="1"/>
        <c:lblAlgn val="ctr"/>
        <c:lblOffset val="100"/>
        <c:noMultiLvlLbl val="0"/>
      </c:catAx>
      <c:valAx>
        <c:axId val="112969984"/>
        <c:scaling>
          <c:orientation val="minMax"/>
          <c:max val="0.4"/>
          <c:min val="0"/>
        </c:scaling>
        <c:delete val="1"/>
        <c:axPos val="b"/>
        <c:numFmt formatCode="0%" sourceLinked="1"/>
        <c:majorTickMark val="none"/>
        <c:minorTickMark val="none"/>
        <c:tickLblPos val="nextTo"/>
        <c:crossAx val="11292198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41819220324431E-2"/>
          <c:y val="0.12470028774480664"/>
          <c:w val="0.9083533027777656"/>
          <c:h val="0.63877398559115883"/>
        </c:manualLayout>
      </c:layout>
      <c:barChart>
        <c:barDir val="col"/>
        <c:grouping val="clustered"/>
        <c:varyColors val="0"/>
        <c:ser>
          <c:idx val="0"/>
          <c:order val="0"/>
          <c:tx>
            <c:strRef>
              <c:f>Sheet1!$A$2</c:f>
              <c:strCache>
                <c:ptCount val="1"/>
                <c:pt idx="0">
                  <c:v>White</c:v>
                </c:pt>
              </c:strCache>
            </c:strRef>
          </c:tx>
          <c:spPr>
            <a:solidFill>
              <a:srgbClr val="002060"/>
            </a:solidFill>
          </c:spPr>
          <c:invertIfNegative val="0"/>
          <c:dLbls>
            <c:dLbl>
              <c:idx val="0"/>
              <c:layout>
                <c:manualLayout>
                  <c:x val="-1.5108910259735361E-3"/>
                  <c:y val="0"/>
                </c:manualLayout>
              </c:layout>
              <c:showLegendKey val="0"/>
              <c:showVal val="1"/>
              <c:showCatName val="0"/>
              <c:showSerName val="0"/>
              <c:showPercent val="0"/>
              <c:showBubbleSize val="0"/>
            </c:dLbl>
            <c:dLbl>
              <c:idx val="1"/>
              <c:layout>
                <c:manualLayout>
                  <c:x val="-6.0168975477554306E-3"/>
                  <c:y val="-4.8890315046370572E-3"/>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Leaving family/friends</c:v>
                </c:pt>
                <c:pt idx="1">
                  <c:v>Job/MOS*</c:v>
                </c:pt>
                <c:pt idx="2">
                  <c:v>Possibility of physical injury/death</c:v>
                </c:pt>
                <c:pt idx="3">
                  <c:v>Duty location</c:v>
                </c:pt>
                <c:pt idx="4">
                  <c:v>Boot camp/
basic training</c:v>
                </c:pt>
                <c:pt idx="5">
                  <c:v>Going into combat</c:v>
                </c:pt>
              </c:strCache>
            </c:strRef>
          </c:cat>
          <c:val>
            <c:numRef>
              <c:f>Sheet1!$B$2:$G$2</c:f>
              <c:numCache>
                <c:formatCode>0%</c:formatCode>
                <c:ptCount val="6"/>
                <c:pt idx="0">
                  <c:v>0.38301299999999999</c:v>
                </c:pt>
                <c:pt idx="1">
                  <c:v>0.23044339999999999</c:v>
                </c:pt>
                <c:pt idx="2">
                  <c:v>0.2031742</c:v>
                </c:pt>
                <c:pt idx="3">
                  <c:v>0.1626136</c:v>
                </c:pt>
                <c:pt idx="4">
                  <c:v>0.14646999999999999</c:v>
                </c:pt>
                <c:pt idx="5">
                  <c:v>0.1141427</c:v>
                </c:pt>
              </c:numCache>
            </c:numRef>
          </c:val>
        </c:ser>
        <c:ser>
          <c:idx val="1"/>
          <c:order val="1"/>
          <c:tx>
            <c:strRef>
              <c:f>Sheet1!$A$3</c:f>
              <c:strCache>
                <c:ptCount val="1"/>
                <c:pt idx="0">
                  <c:v>Black</c:v>
                </c:pt>
              </c:strCache>
            </c:strRef>
          </c:tx>
          <c:spPr>
            <a:solidFill>
              <a:srgbClr val="C00000"/>
            </a:solidFill>
          </c:spPr>
          <c:invertIfNegative val="0"/>
          <c:dLbls>
            <c:dLbl>
              <c:idx val="0"/>
              <c:layout>
                <c:manualLayout>
                  <c:x val="1.6693279055551588E-3"/>
                  <c:y val="-6.6807295146213289E-3"/>
                </c:manualLayout>
              </c:layout>
              <c:showLegendKey val="0"/>
              <c:showVal val="1"/>
              <c:showCatName val="0"/>
              <c:showSerName val="0"/>
              <c:showPercent val="0"/>
              <c:showBubbleSize val="0"/>
            </c:dLbl>
            <c:dLbl>
              <c:idx val="1"/>
              <c:layout>
                <c:manualLayout>
                  <c:x val="-3.8304248941509657E-5"/>
                  <c:y val="-3.0846597135329073E-3"/>
                </c:manualLayout>
              </c:layout>
              <c:showLegendKey val="0"/>
              <c:showVal val="1"/>
              <c:showCatName val="0"/>
              <c:showSerName val="0"/>
              <c:showPercent val="0"/>
              <c:showBubbleSize val="0"/>
            </c:dLbl>
            <c:dLbl>
              <c:idx val="2"/>
              <c:layout>
                <c:manualLayout>
                  <c:x val="-1.6261007592048525E-3"/>
                  <c:y val="7.5580356101996567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Leaving family/friends</c:v>
                </c:pt>
                <c:pt idx="1">
                  <c:v>Job/MOS*</c:v>
                </c:pt>
                <c:pt idx="2">
                  <c:v>Possibility of physical injury/death</c:v>
                </c:pt>
                <c:pt idx="3">
                  <c:v>Duty location</c:v>
                </c:pt>
                <c:pt idx="4">
                  <c:v>Boot camp/
basic training</c:v>
                </c:pt>
                <c:pt idx="5">
                  <c:v>Going into combat</c:v>
                </c:pt>
              </c:strCache>
            </c:strRef>
          </c:cat>
          <c:val>
            <c:numRef>
              <c:f>Sheet1!$B$3:$G$3</c:f>
              <c:numCache>
                <c:formatCode>0%</c:formatCode>
                <c:ptCount val="6"/>
                <c:pt idx="0">
                  <c:v>0.30666300000000002</c:v>
                </c:pt>
                <c:pt idx="1">
                  <c:v>0.22052379999999999</c:v>
                </c:pt>
                <c:pt idx="2">
                  <c:v>0.28476879999999999</c:v>
                </c:pt>
                <c:pt idx="3">
                  <c:v>0.20593259999999999</c:v>
                </c:pt>
                <c:pt idx="4">
                  <c:v>0.17516599999999999</c:v>
                </c:pt>
                <c:pt idx="5">
                  <c:v>0.24915470000000001</c:v>
                </c:pt>
              </c:numCache>
            </c:numRef>
          </c:val>
        </c:ser>
        <c:ser>
          <c:idx val="2"/>
          <c:order val="2"/>
          <c:tx>
            <c:strRef>
              <c:f>Sheet1!$A$4</c:f>
              <c:strCache>
                <c:ptCount val="1"/>
                <c:pt idx="0">
                  <c:v>Hispanic</c:v>
                </c:pt>
              </c:strCache>
            </c:strRef>
          </c:tx>
          <c:spPr>
            <a:solidFill>
              <a:srgbClr val="E46C0A"/>
            </a:solidFill>
          </c:spPr>
          <c:invertIfNegative val="0"/>
          <c:dLbls>
            <c:dLbl>
              <c:idx val="0"/>
              <c:layout>
                <c:manualLayout>
                  <c:x val="-4.6477448556417767E-3"/>
                  <c:y val="0"/>
                </c:manualLayout>
              </c:layout>
              <c:showLegendKey val="0"/>
              <c:showVal val="1"/>
              <c:showCatName val="0"/>
              <c:showSerName val="0"/>
              <c:showPercent val="0"/>
              <c:showBubbleSize val="0"/>
            </c:dLbl>
            <c:dLbl>
              <c:idx val="1"/>
              <c:layout>
                <c:manualLayout>
                  <c:x val="3.0984965704278513E-3"/>
                  <c:y val="3.0844168460647699E-3"/>
                </c:manualLayout>
              </c:layout>
              <c:showLegendKey val="0"/>
              <c:showVal val="1"/>
              <c:showCatName val="0"/>
              <c:showSerName val="0"/>
              <c:showPercent val="0"/>
              <c:showBubbleSize val="0"/>
            </c:dLbl>
            <c:dLbl>
              <c:idx val="2"/>
              <c:layout>
                <c:manualLayout>
                  <c:x val="3.0984965704278513E-3"/>
                  <c:y val="3.0844168460648263E-3"/>
                </c:manualLayout>
              </c:layout>
              <c:showLegendKey val="0"/>
              <c:showVal val="1"/>
              <c:showCatName val="0"/>
              <c:showSerName val="0"/>
              <c:showPercent val="0"/>
              <c:showBubbleSize val="0"/>
            </c:dLbl>
            <c:dLbl>
              <c:idx val="3"/>
              <c:layout>
                <c:manualLayout>
                  <c:x val="4.0121870945422061E-3"/>
                  <c:y val="2.6955860294860536E-3"/>
                </c:manualLayout>
              </c:layout>
              <c:showLegendKey val="0"/>
              <c:showVal val="1"/>
              <c:showCatName val="0"/>
              <c:showSerName val="0"/>
              <c:showPercent val="0"/>
              <c:showBubbleSize val="0"/>
            </c:dLbl>
            <c:dLbl>
              <c:idx val="4"/>
              <c:layout>
                <c:manualLayout>
                  <c:x val="5.3064803469925793E-3"/>
                  <c:y val="0"/>
                </c:manualLayout>
              </c:layout>
              <c:showLegendKey val="0"/>
              <c:showVal val="1"/>
              <c:showCatName val="0"/>
              <c:showSerName val="0"/>
              <c:showPercent val="0"/>
              <c:showBubbleSize val="0"/>
            </c:dLbl>
            <c:dLbl>
              <c:idx val="5"/>
              <c:layout>
                <c:manualLayout>
                  <c:x val="3.0984965704278513E-3"/>
                  <c:y val="0"/>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Leaving family/friends</c:v>
                </c:pt>
                <c:pt idx="1">
                  <c:v>Job/MOS*</c:v>
                </c:pt>
                <c:pt idx="2">
                  <c:v>Possibility of physical injury/death</c:v>
                </c:pt>
                <c:pt idx="3">
                  <c:v>Duty location</c:v>
                </c:pt>
                <c:pt idx="4">
                  <c:v>Boot camp/
basic training</c:v>
                </c:pt>
                <c:pt idx="5">
                  <c:v>Going into combat</c:v>
                </c:pt>
              </c:strCache>
            </c:strRef>
          </c:cat>
          <c:val>
            <c:numRef>
              <c:f>Sheet1!$B$4:$G$4</c:f>
              <c:numCache>
                <c:formatCode>0%</c:formatCode>
                <c:ptCount val="6"/>
                <c:pt idx="0">
                  <c:v>0.368979</c:v>
                </c:pt>
                <c:pt idx="1">
                  <c:v>0.21383559999999999</c:v>
                </c:pt>
                <c:pt idx="2">
                  <c:v>0.25299640000000001</c:v>
                </c:pt>
                <c:pt idx="3">
                  <c:v>0.16215180000000001</c:v>
                </c:pt>
                <c:pt idx="4">
                  <c:v>0.1367729</c:v>
                </c:pt>
                <c:pt idx="5">
                  <c:v>0.1656147</c:v>
                </c:pt>
              </c:numCache>
            </c:numRef>
          </c:val>
        </c:ser>
        <c:ser>
          <c:idx val="3"/>
          <c:order val="3"/>
          <c:tx>
            <c:strRef>
              <c:f>Sheet1!$A$5</c:f>
              <c:strCache>
                <c:ptCount val="1"/>
                <c:pt idx="0">
                  <c:v>Asian</c:v>
                </c:pt>
              </c:strCache>
            </c:strRef>
          </c:tx>
          <c:spPr>
            <a:solidFill>
              <a:srgbClr val="5F5F5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3.1368008193693609E-3"/>
                  <c:y val="0"/>
                </c:manualLayout>
              </c:layout>
              <c:showLegendKey val="0"/>
              <c:showVal val="1"/>
              <c:showCatName val="0"/>
              <c:showSerName val="0"/>
              <c:showPercent val="0"/>
              <c:showBubbleSize val="0"/>
            </c:dLbl>
            <c:dLbl>
              <c:idx val="2"/>
              <c:layout>
                <c:manualLayout>
                  <c:x val="6.1969931408557026E-3"/>
                  <c:y val="-9.2532505381943096E-3"/>
                </c:manualLayout>
              </c:layout>
              <c:showLegendKey val="0"/>
              <c:showVal val="1"/>
              <c:showCatName val="0"/>
              <c:showSerName val="0"/>
              <c:showPercent val="0"/>
              <c:showBubbleSize val="0"/>
            </c:dLbl>
            <c:dLbl>
              <c:idx val="3"/>
              <c:layout>
                <c:manualLayout>
                  <c:x val="2.0353706802200273E-3"/>
                  <c:y val="0"/>
                </c:manualLayout>
              </c:layout>
              <c:showLegendKey val="0"/>
              <c:showVal val="1"/>
              <c:showCatName val="0"/>
              <c:showSerName val="0"/>
              <c:showPercent val="0"/>
              <c:showBubbleSize val="0"/>
            </c:dLbl>
            <c:dLbl>
              <c:idx val="4"/>
              <c:layout>
                <c:manualLayout>
                  <c:x val="2.9067313496123951E-3"/>
                  <c:y val="3.0844168460647699E-3"/>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Leaving family/friends</c:v>
                </c:pt>
                <c:pt idx="1">
                  <c:v>Job/MOS*</c:v>
                </c:pt>
                <c:pt idx="2">
                  <c:v>Possibility of physical injury/death</c:v>
                </c:pt>
                <c:pt idx="3">
                  <c:v>Duty location</c:v>
                </c:pt>
                <c:pt idx="4">
                  <c:v>Boot camp/
basic training</c:v>
                </c:pt>
                <c:pt idx="5">
                  <c:v>Going into combat</c:v>
                </c:pt>
              </c:strCache>
            </c:strRef>
          </c:cat>
          <c:val>
            <c:numRef>
              <c:f>Sheet1!$B$5:$G$5</c:f>
              <c:numCache>
                <c:formatCode>0%</c:formatCode>
                <c:ptCount val="6"/>
                <c:pt idx="0">
                  <c:v>0.37398599999999999</c:v>
                </c:pt>
                <c:pt idx="1">
                  <c:v>0.29290899999999997</c:v>
                </c:pt>
                <c:pt idx="2">
                  <c:v>0.28582459999999998</c:v>
                </c:pt>
                <c:pt idx="3">
                  <c:v>0.21083260000000001</c:v>
                </c:pt>
                <c:pt idx="4">
                  <c:v>0.1732737</c:v>
                </c:pt>
                <c:pt idx="5">
                  <c:v>0.1910229</c:v>
                </c:pt>
              </c:numCache>
            </c:numRef>
          </c:val>
        </c:ser>
        <c:dLbls>
          <c:showLegendKey val="0"/>
          <c:showVal val="1"/>
          <c:showCatName val="0"/>
          <c:showSerName val="0"/>
          <c:showPercent val="0"/>
          <c:showBubbleSize val="0"/>
        </c:dLbls>
        <c:gapWidth val="75"/>
        <c:axId val="114600576"/>
        <c:axId val="114618752"/>
      </c:barChart>
      <c:catAx>
        <c:axId val="114600576"/>
        <c:scaling>
          <c:orientation val="minMax"/>
        </c:scaling>
        <c:delete val="0"/>
        <c:axPos val="b"/>
        <c:majorTickMark val="out"/>
        <c:minorTickMark val="none"/>
        <c:tickLblPos val="nextTo"/>
        <c:txPr>
          <a:bodyPr/>
          <a:lstStyle/>
          <a:p>
            <a:pPr>
              <a:defRPr sz="1000" b="1">
                <a:latin typeface="Arial" pitchFamily="34" charset="0"/>
                <a:cs typeface="Arial" pitchFamily="34" charset="0"/>
              </a:defRPr>
            </a:pPr>
            <a:endParaRPr lang="en-US"/>
          </a:p>
        </c:txPr>
        <c:crossAx val="114618752"/>
        <c:crosses val="autoZero"/>
        <c:auto val="1"/>
        <c:lblAlgn val="ctr"/>
        <c:lblOffset val="100"/>
        <c:noMultiLvlLbl val="0"/>
      </c:catAx>
      <c:valAx>
        <c:axId val="114618752"/>
        <c:scaling>
          <c:orientation val="minMax"/>
          <c:max val="0.60000000000000009"/>
          <c:min val="0"/>
        </c:scaling>
        <c:delete val="0"/>
        <c:axPos val="l"/>
        <c:numFmt formatCode="0%" sourceLinked="1"/>
        <c:majorTickMark val="out"/>
        <c:minorTickMark val="none"/>
        <c:tickLblPos val="nextTo"/>
        <c:txPr>
          <a:bodyPr/>
          <a:lstStyle/>
          <a:p>
            <a:pPr>
              <a:defRPr sz="1200" b="1">
                <a:latin typeface="Arial" pitchFamily="34" charset="0"/>
                <a:cs typeface="Arial" pitchFamily="34" charset="0"/>
              </a:defRPr>
            </a:pPr>
            <a:endParaRPr lang="en-US"/>
          </a:p>
        </c:txPr>
        <c:crossAx val="114600576"/>
        <c:crosses val="autoZero"/>
        <c:crossBetween val="between"/>
        <c:majorUnit val="0.2"/>
      </c:valAx>
    </c:plotArea>
    <c:legend>
      <c:legendPos val="b"/>
      <c:layout>
        <c:manualLayout>
          <c:xMode val="edge"/>
          <c:yMode val="edge"/>
          <c:x val="0.28435152837429439"/>
          <c:y val="0.89332821319417777"/>
          <c:w val="0.50523084775354121"/>
          <c:h val="5.945492768378266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3472421261901"/>
          <c:y val="0.35573878537795839"/>
          <c:w val="0.88538957859437406"/>
          <c:h val="0.48634442705829423"/>
        </c:manualLayout>
      </c:layout>
      <c:barChart>
        <c:barDir val="col"/>
        <c:grouping val="stacked"/>
        <c:varyColors val="0"/>
        <c:ser>
          <c:idx val="0"/>
          <c:order val="0"/>
          <c:tx>
            <c:strRef>
              <c:f>Sheet1!$B$1</c:f>
              <c:strCache>
                <c:ptCount val="1"/>
                <c:pt idx="0">
                  <c:v>Always</c:v>
                </c:pt>
              </c:strCache>
            </c:strRef>
          </c:tx>
          <c:spPr>
            <a:solidFill>
              <a:srgbClr val="003300"/>
            </a:solidFill>
            <a:scene3d>
              <a:camera prst="orthographicFront"/>
              <a:lightRig rig="threePt" dir="t"/>
            </a:scene3d>
            <a:sp3d>
              <a:bevelT w="63500" h="25400"/>
            </a:sp3d>
          </c:spPr>
          <c:invertIfNegative val="0"/>
          <c:dLbls>
            <c:txPr>
              <a:bodyPr/>
              <a:lstStyle/>
              <a:p>
                <a:pPr>
                  <a:defRPr sz="12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Military</c:v>
                </c:pt>
                <c:pt idx="1">
                  <c:v>Army</c:v>
                </c:pt>
                <c:pt idx="2">
                  <c:v>Military</c:v>
                </c:pt>
                <c:pt idx="3">
                  <c:v>Navy</c:v>
                </c:pt>
                <c:pt idx="4">
                  <c:v>Military</c:v>
                </c:pt>
                <c:pt idx="5">
                  <c:v>Marine Corps</c:v>
                </c:pt>
                <c:pt idx="6">
                  <c:v>Military</c:v>
                </c:pt>
                <c:pt idx="7">
                  <c:v>Air Force</c:v>
                </c:pt>
              </c:strCache>
            </c:strRef>
          </c:cat>
          <c:val>
            <c:numRef>
              <c:f>Sheet1!$B$2:$B$9</c:f>
              <c:numCache>
                <c:formatCode>0%</c:formatCode>
                <c:ptCount val="8"/>
                <c:pt idx="0">
                  <c:v>0.36811569999999999</c:v>
                </c:pt>
                <c:pt idx="1">
                  <c:v>0.16570029999999999</c:v>
                </c:pt>
                <c:pt idx="2">
                  <c:v>0.25698729999999997</c:v>
                </c:pt>
                <c:pt idx="3">
                  <c:v>9.1428099999999998E-2</c:v>
                </c:pt>
                <c:pt idx="4">
                  <c:v>0.40536280000000002</c:v>
                </c:pt>
                <c:pt idx="5">
                  <c:v>0.21265429999999999</c:v>
                </c:pt>
                <c:pt idx="6">
                  <c:v>0.25498700000000002</c:v>
                </c:pt>
                <c:pt idx="7">
                  <c:v>0.1059683</c:v>
                </c:pt>
              </c:numCache>
            </c:numRef>
          </c:val>
        </c:ser>
        <c:ser>
          <c:idx val="1"/>
          <c:order val="1"/>
          <c:tx>
            <c:strRef>
              <c:f>Sheet1!$C$1</c:f>
              <c:strCache>
                <c:ptCount val="1"/>
                <c:pt idx="0">
                  <c:v>Past five years</c:v>
                </c:pt>
              </c:strCache>
            </c:strRef>
          </c:tx>
          <c:spPr>
            <a:solidFill>
              <a:srgbClr val="666633"/>
            </a:solidFill>
            <a:scene3d>
              <a:camera prst="orthographicFront"/>
              <a:lightRig rig="threePt" dir="t"/>
            </a:scene3d>
            <a:sp3d>
              <a:bevelT w="63500" h="25400"/>
            </a:sp3d>
          </c:spPr>
          <c:invertIfNegative val="0"/>
          <c:dLbls>
            <c:txPr>
              <a:bodyPr/>
              <a:lstStyle/>
              <a:p>
                <a:pPr>
                  <a:defRPr sz="12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Military</c:v>
                </c:pt>
                <c:pt idx="1">
                  <c:v>Army</c:v>
                </c:pt>
                <c:pt idx="2">
                  <c:v>Military</c:v>
                </c:pt>
                <c:pt idx="3">
                  <c:v>Navy</c:v>
                </c:pt>
                <c:pt idx="4">
                  <c:v>Military</c:v>
                </c:pt>
                <c:pt idx="5">
                  <c:v>Marine Corps</c:v>
                </c:pt>
                <c:pt idx="6">
                  <c:v>Military</c:v>
                </c:pt>
                <c:pt idx="7">
                  <c:v>Air Force</c:v>
                </c:pt>
              </c:strCache>
            </c:strRef>
          </c:cat>
          <c:val>
            <c:numRef>
              <c:f>Sheet1!$C$2:$C$9</c:f>
              <c:numCache>
                <c:formatCode>0%</c:formatCode>
                <c:ptCount val="8"/>
                <c:pt idx="0">
                  <c:v>0.23657739999999999</c:v>
                </c:pt>
                <c:pt idx="1">
                  <c:v>0.1869391</c:v>
                </c:pt>
                <c:pt idx="2">
                  <c:v>0.25652629999999998</c:v>
                </c:pt>
                <c:pt idx="3">
                  <c:v>0.1827249</c:v>
                </c:pt>
                <c:pt idx="4">
                  <c:v>0.25650869999999998</c:v>
                </c:pt>
                <c:pt idx="5">
                  <c:v>0.26512799999999997</c:v>
                </c:pt>
                <c:pt idx="6">
                  <c:v>0.28362039999999999</c:v>
                </c:pt>
                <c:pt idx="7">
                  <c:v>0.2534979</c:v>
                </c:pt>
              </c:numCache>
            </c:numRef>
          </c:val>
        </c:ser>
        <c:ser>
          <c:idx val="2"/>
          <c:order val="2"/>
          <c:tx>
            <c:strRef>
              <c:f>Sheet1!$D$1</c:f>
              <c:strCache>
                <c:ptCount val="1"/>
                <c:pt idx="0">
                  <c:v>Past year</c:v>
                </c:pt>
              </c:strCache>
            </c:strRef>
          </c:tx>
          <c:spPr>
            <a:solidFill>
              <a:srgbClr val="CC9900"/>
            </a:solidFill>
            <a:scene3d>
              <a:camera prst="orthographicFront"/>
              <a:lightRig rig="threePt" dir="t"/>
            </a:scene3d>
            <a:sp3d>
              <a:bevelT w="63500" h="25400"/>
            </a:sp3d>
          </c:spPr>
          <c:invertIfNegative val="0"/>
          <c:dLbls>
            <c:txPr>
              <a:bodyPr/>
              <a:lstStyle/>
              <a:p>
                <a:pPr>
                  <a:defRPr sz="12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Sheet1!$A$2:$A$9</c:f>
              <c:strCache>
                <c:ptCount val="8"/>
                <c:pt idx="0">
                  <c:v>Military</c:v>
                </c:pt>
                <c:pt idx="1">
                  <c:v>Army</c:v>
                </c:pt>
                <c:pt idx="2">
                  <c:v>Military</c:v>
                </c:pt>
                <c:pt idx="3">
                  <c:v>Navy</c:v>
                </c:pt>
                <c:pt idx="4">
                  <c:v>Military</c:v>
                </c:pt>
                <c:pt idx="5">
                  <c:v>Marine Corps</c:v>
                </c:pt>
                <c:pt idx="6">
                  <c:v>Military</c:v>
                </c:pt>
                <c:pt idx="7">
                  <c:v>Air Force</c:v>
                </c:pt>
              </c:strCache>
            </c:strRef>
          </c:cat>
          <c:val>
            <c:numRef>
              <c:f>Sheet1!$D$2:$D$9</c:f>
              <c:numCache>
                <c:formatCode>0%</c:formatCode>
                <c:ptCount val="8"/>
                <c:pt idx="0">
                  <c:v>0.39386520000000003</c:v>
                </c:pt>
                <c:pt idx="1">
                  <c:v>0.6466691</c:v>
                </c:pt>
                <c:pt idx="2">
                  <c:v>0.48515299999999995</c:v>
                </c:pt>
                <c:pt idx="3">
                  <c:v>0.72524350000000004</c:v>
                </c:pt>
                <c:pt idx="4">
                  <c:v>0.33609640000000002</c:v>
                </c:pt>
                <c:pt idx="5">
                  <c:v>0.52122210000000002</c:v>
                </c:pt>
                <c:pt idx="6">
                  <c:v>0.46053339999999998</c:v>
                </c:pt>
                <c:pt idx="7">
                  <c:v>0.6393913</c:v>
                </c:pt>
              </c:numCache>
            </c:numRef>
          </c:val>
        </c:ser>
        <c:dLbls>
          <c:showLegendKey val="0"/>
          <c:showVal val="0"/>
          <c:showCatName val="0"/>
          <c:showSerName val="0"/>
          <c:showPercent val="0"/>
          <c:showBubbleSize val="0"/>
        </c:dLbls>
        <c:gapWidth val="150"/>
        <c:overlap val="100"/>
        <c:axId val="114730112"/>
        <c:axId val="114731648"/>
      </c:barChart>
      <c:catAx>
        <c:axId val="114730112"/>
        <c:scaling>
          <c:orientation val="minMax"/>
        </c:scaling>
        <c:delete val="0"/>
        <c:axPos val="b"/>
        <c:majorTickMark val="out"/>
        <c:minorTickMark val="none"/>
        <c:tickLblPos val="nextTo"/>
        <c:txPr>
          <a:bodyPr/>
          <a:lstStyle/>
          <a:p>
            <a:pPr>
              <a:defRPr sz="1100" b="1">
                <a:latin typeface="Arial" pitchFamily="34" charset="0"/>
                <a:cs typeface="Arial" pitchFamily="34" charset="0"/>
              </a:defRPr>
            </a:pPr>
            <a:endParaRPr lang="en-US"/>
          </a:p>
        </c:txPr>
        <c:crossAx val="114731648"/>
        <c:crosses val="autoZero"/>
        <c:auto val="1"/>
        <c:lblAlgn val="ctr"/>
        <c:lblOffset val="100"/>
        <c:noMultiLvlLbl val="0"/>
      </c:catAx>
      <c:valAx>
        <c:axId val="114731648"/>
        <c:scaling>
          <c:orientation val="minMax"/>
          <c:max val="1"/>
        </c:scaling>
        <c:delete val="0"/>
        <c:axPos val="l"/>
        <c:numFmt formatCode="0%" sourceLinked="1"/>
        <c:majorTickMark val="out"/>
        <c:minorTickMark val="none"/>
        <c:tickLblPos val="nextTo"/>
        <c:txPr>
          <a:bodyPr/>
          <a:lstStyle/>
          <a:p>
            <a:pPr>
              <a:defRPr sz="1200" b="1">
                <a:latin typeface="Arial" pitchFamily="34" charset="0"/>
                <a:cs typeface="Arial" pitchFamily="34" charset="0"/>
              </a:defRPr>
            </a:pPr>
            <a:endParaRPr lang="en-US"/>
          </a:p>
        </c:txPr>
        <c:crossAx val="114730112"/>
        <c:crosses val="autoZero"/>
        <c:crossBetween val="between"/>
        <c:majorUnit val="0.2"/>
      </c:valAx>
    </c:plotArea>
    <c:legend>
      <c:legendPos val="r"/>
      <c:layout>
        <c:manualLayout>
          <c:xMode val="edge"/>
          <c:yMode val="edge"/>
          <c:x val="0.27361627506997904"/>
          <c:y val="0.91251551618153692"/>
          <c:w val="0.48150975056436207"/>
          <c:h val="6.5474868548052928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95378654598413"/>
          <c:y val="0.2190220131506011"/>
          <c:w val="0.71587202366595926"/>
          <c:h val="0.6056560805436515"/>
        </c:manualLayout>
      </c:layout>
      <c:barChart>
        <c:barDir val="bar"/>
        <c:grouping val="clustered"/>
        <c:varyColors val="0"/>
        <c:ser>
          <c:idx val="0"/>
          <c:order val="0"/>
          <c:tx>
            <c:strRef>
              <c:f>Sheet1!$B$1</c:f>
              <c:strCache>
                <c:ptCount val="1"/>
                <c:pt idx="0">
                  <c:v>Series 1</c:v>
                </c:pt>
              </c:strCache>
            </c:strRef>
          </c:tx>
          <c:spPr>
            <a:solidFill>
              <a:srgbClr val="C00000"/>
            </a:solidFill>
            <a:scene3d>
              <a:camera prst="orthographicFront"/>
              <a:lightRig rig="threePt" dir="t"/>
            </a:scene3d>
            <a:sp3d>
              <a:bevelT/>
            </a:sp3d>
          </c:spPr>
          <c:invertIfNegative val="0"/>
          <c:dLbls>
            <c:dLbl>
              <c:idx val="6"/>
              <c:layout>
                <c:manualLayout>
                  <c:x val="0"/>
                  <c:y val="0.10833990028338907"/>
                </c:manualLayout>
              </c:layout>
              <c:dLblPos val="outEnd"/>
              <c:showLegendKey val="0"/>
              <c:showVal val="1"/>
              <c:showCatName val="0"/>
              <c:showSerName val="0"/>
              <c:showPercent val="0"/>
              <c:showBubbleSize val="0"/>
            </c:dLbl>
            <c:txPr>
              <a:bodyPr/>
              <a:lstStyle/>
              <a:p>
                <a:pPr>
                  <a:defRPr sz="12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Sheet1!$B$2:$B$5</c:f>
              <c:numCache>
                <c:formatCode>0%</c:formatCode>
                <c:ptCount val="4"/>
                <c:pt idx="0">
                  <c:v>0.63500820000000002</c:v>
                </c:pt>
                <c:pt idx="1">
                  <c:v>0.60515600000000003</c:v>
                </c:pt>
                <c:pt idx="2">
                  <c:v>0.72349669999999999</c:v>
                </c:pt>
                <c:pt idx="3">
                  <c:v>0.69168870000000005</c:v>
                </c:pt>
              </c:numCache>
            </c:numRef>
          </c:val>
        </c:ser>
        <c:dLbls>
          <c:showLegendKey val="0"/>
          <c:showVal val="0"/>
          <c:showCatName val="0"/>
          <c:showSerName val="0"/>
          <c:showPercent val="0"/>
          <c:showBubbleSize val="0"/>
        </c:dLbls>
        <c:gapWidth val="84"/>
        <c:axId val="114678400"/>
        <c:axId val="97980800"/>
      </c:barChart>
      <c:catAx>
        <c:axId val="114678400"/>
        <c:scaling>
          <c:orientation val="minMax"/>
        </c:scaling>
        <c:delete val="0"/>
        <c:axPos val="l"/>
        <c:majorTickMark val="out"/>
        <c:minorTickMark val="none"/>
        <c:tickLblPos val="nextTo"/>
        <c:txPr>
          <a:bodyPr/>
          <a:lstStyle/>
          <a:p>
            <a:pPr>
              <a:defRPr sz="1200" b="1">
                <a:latin typeface="Arial" pitchFamily="34" charset="0"/>
                <a:cs typeface="Arial" pitchFamily="34" charset="0"/>
              </a:defRPr>
            </a:pPr>
            <a:endParaRPr lang="en-US"/>
          </a:p>
        </c:txPr>
        <c:crossAx val="97980800"/>
        <c:crosses val="autoZero"/>
        <c:auto val="1"/>
        <c:lblAlgn val="ctr"/>
        <c:lblOffset val="100"/>
        <c:noMultiLvlLbl val="0"/>
      </c:catAx>
      <c:valAx>
        <c:axId val="97980800"/>
        <c:scaling>
          <c:orientation val="minMax"/>
          <c:max val="1"/>
          <c:min val="0"/>
        </c:scaling>
        <c:delete val="1"/>
        <c:axPos val="b"/>
        <c:numFmt formatCode="0%" sourceLinked="1"/>
        <c:majorTickMark val="out"/>
        <c:minorTickMark val="none"/>
        <c:tickLblPos val="nextTo"/>
        <c:crossAx val="114678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36048285045581E-2"/>
          <c:y val="0.11310145369642501"/>
          <c:w val="0.81449414967922962"/>
          <c:h val="0.70189954359329354"/>
        </c:manualLayout>
      </c:layout>
      <c:barChart>
        <c:barDir val="col"/>
        <c:grouping val="clustered"/>
        <c:varyColors val="0"/>
        <c:ser>
          <c:idx val="0"/>
          <c:order val="0"/>
          <c:tx>
            <c:strRef>
              <c:f>Sheet1!$A$2</c:f>
              <c:strCache>
                <c:ptCount val="1"/>
                <c:pt idx="0">
                  <c:v>Cat I </c:v>
                </c:pt>
              </c:strCache>
            </c:strRef>
          </c:tx>
          <c:spPr>
            <a:solidFill>
              <a:srgbClr val="33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Sheet1!$B$2:$F$2</c:f>
              <c:numCache>
                <c:formatCode>0%</c:formatCode>
                <c:ptCount val="5"/>
                <c:pt idx="0">
                  <c:v>0.48196460000000002</c:v>
                </c:pt>
                <c:pt idx="1">
                  <c:v>0.53558170000000005</c:v>
                </c:pt>
                <c:pt idx="2">
                  <c:v>0.37499949999999999</c:v>
                </c:pt>
                <c:pt idx="3">
                  <c:v>0.58434759999999997</c:v>
                </c:pt>
                <c:pt idx="4">
                  <c:v>0.1032206</c:v>
                </c:pt>
              </c:numCache>
            </c:numRef>
          </c:val>
        </c:ser>
        <c:ser>
          <c:idx val="1"/>
          <c:order val="1"/>
          <c:tx>
            <c:strRef>
              <c:f>Sheet1!$A$3</c:f>
              <c:strCache>
                <c:ptCount val="1"/>
                <c:pt idx="0">
                  <c:v>Cat II</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Sheet1!$B$3:$F$3</c:f>
              <c:numCache>
                <c:formatCode>0%</c:formatCode>
                <c:ptCount val="5"/>
                <c:pt idx="0">
                  <c:v>0.45322800000000002</c:v>
                </c:pt>
                <c:pt idx="1">
                  <c:v>0.45599640000000002</c:v>
                </c:pt>
                <c:pt idx="2">
                  <c:v>0.41541040000000001</c:v>
                </c:pt>
                <c:pt idx="3">
                  <c:v>0.51813319999999996</c:v>
                </c:pt>
                <c:pt idx="4">
                  <c:v>9.5763899999999999E-2</c:v>
                </c:pt>
              </c:numCache>
            </c:numRef>
          </c:val>
        </c:ser>
        <c:ser>
          <c:idx val="2"/>
          <c:order val="2"/>
          <c:tx>
            <c:strRef>
              <c:f>Sheet1!$A$4</c:f>
              <c:strCache>
                <c:ptCount val="1"/>
                <c:pt idx="0">
                  <c:v>Cat IIIA</c:v>
                </c:pt>
              </c:strCache>
            </c:strRef>
          </c:tx>
          <c:spPr>
            <a:solidFill>
              <a:srgbClr val="FFFFFF">
                <a:lumMod val="50000"/>
              </a:srgbClr>
            </a:solidFill>
          </c:spPr>
          <c:invertIfNegative val="0"/>
          <c:dLbls>
            <c:dLbl>
              <c:idx val="2"/>
              <c:layout>
                <c:manualLayout>
                  <c:x val="2.6428254675980234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Sheet1!$B$4:$F$4</c:f>
              <c:numCache>
                <c:formatCode>0%</c:formatCode>
                <c:ptCount val="5"/>
                <c:pt idx="0">
                  <c:v>0.45569880000000001</c:v>
                </c:pt>
                <c:pt idx="1">
                  <c:v>0.41257290000000002</c:v>
                </c:pt>
                <c:pt idx="2">
                  <c:v>0.40907789999999999</c:v>
                </c:pt>
                <c:pt idx="3">
                  <c:v>0.44097209999999998</c:v>
                </c:pt>
                <c:pt idx="4">
                  <c:v>7.9169000000000003E-2</c:v>
                </c:pt>
              </c:numCache>
            </c:numRef>
          </c:val>
        </c:ser>
        <c:ser>
          <c:idx val="3"/>
          <c:order val="3"/>
          <c:tx>
            <c:strRef>
              <c:f>Sheet1!$A$5</c:f>
              <c:strCache>
                <c:ptCount val="1"/>
                <c:pt idx="0">
                  <c:v>Cat IIIB</c:v>
                </c:pt>
              </c:strCache>
            </c:strRef>
          </c:tx>
          <c:spPr>
            <a:solidFill>
              <a:srgbClr val="CC6600"/>
            </a:solidFill>
          </c:spPr>
          <c:invertIfNegative val="0"/>
          <c:dLbls>
            <c:dLbl>
              <c:idx val="2"/>
              <c:layout>
                <c:manualLayout>
                  <c:x val="6.607063668995058E-3"/>
                  <c:y val="0"/>
                </c:manualLayout>
              </c:layout>
              <c:showLegendKey val="0"/>
              <c:showVal val="1"/>
              <c:showCatName val="0"/>
              <c:showSerName val="0"/>
              <c:showPercent val="0"/>
              <c:showBubbleSize val="0"/>
            </c:dLbl>
            <c:dLbl>
              <c:idx val="3"/>
              <c:layout>
                <c:manualLayout>
                  <c:x val="3.9642382013970346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Sheet1!$B$5:$F$5</c:f>
              <c:numCache>
                <c:formatCode>0%</c:formatCode>
                <c:ptCount val="5"/>
                <c:pt idx="0">
                  <c:v>0.62000480000000002</c:v>
                </c:pt>
                <c:pt idx="1">
                  <c:v>0.31781340000000002</c:v>
                </c:pt>
                <c:pt idx="2">
                  <c:v>0.43286289999999999</c:v>
                </c:pt>
                <c:pt idx="3">
                  <c:v>0.29387180000000002</c:v>
                </c:pt>
                <c:pt idx="4">
                  <c:v>6.1844799999999998E-2</c:v>
                </c:pt>
              </c:numCache>
            </c:numRef>
          </c:val>
        </c:ser>
        <c:dLbls>
          <c:showLegendKey val="0"/>
          <c:showVal val="1"/>
          <c:showCatName val="0"/>
          <c:showSerName val="0"/>
          <c:showPercent val="0"/>
          <c:showBubbleSize val="0"/>
        </c:dLbls>
        <c:gapWidth val="75"/>
        <c:axId val="117077504"/>
        <c:axId val="117079040"/>
      </c:barChart>
      <c:catAx>
        <c:axId val="117077504"/>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117079040"/>
        <c:crosses val="autoZero"/>
        <c:auto val="1"/>
        <c:lblAlgn val="ctr"/>
        <c:lblOffset val="100"/>
        <c:noMultiLvlLbl val="0"/>
      </c:catAx>
      <c:valAx>
        <c:axId val="117079040"/>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17077504"/>
        <c:crosses val="autoZero"/>
        <c:crossBetween val="between"/>
        <c:majorUnit val="0.2"/>
      </c:valAx>
    </c:plotArea>
    <c:legend>
      <c:legendPos val="b"/>
      <c:layout>
        <c:manualLayout>
          <c:xMode val="edge"/>
          <c:yMode val="edge"/>
          <c:x val="0.31172136795143363"/>
          <c:y val="0.9089415822881346"/>
          <c:w val="0.30070692459810844"/>
          <c:h val="7.1806033016156082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14635551246566E-2"/>
          <c:y val="0.15035315788856168"/>
          <c:w val="0.81845838788062675"/>
          <c:h val="0.64602198730508853"/>
        </c:manualLayout>
      </c:layout>
      <c:barChart>
        <c:barDir val="col"/>
        <c:grouping val="clustered"/>
        <c:varyColors val="0"/>
        <c:ser>
          <c:idx val="0"/>
          <c:order val="0"/>
          <c:tx>
            <c:strRef>
              <c:f>Sheet1!$A$2</c:f>
              <c:strCache>
                <c:ptCount val="1"/>
                <c:pt idx="0">
                  <c:v>White</c:v>
                </c:pt>
              </c:strCache>
            </c:strRef>
          </c:tx>
          <c:spPr>
            <a:solidFill>
              <a:srgbClr val="002060"/>
            </a:solidFill>
          </c:spPr>
          <c:invertIfNegative val="0"/>
          <c:dLbls>
            <c:dLbl>
              <c:idx val="0"/>
              <c:layout>
                <c:manualLayout>
                  <c:x val="-1.5108845911413738E-3"/>
                  <c:y val="3.7251704192136663E-3"/>
                </c:manualLayout>
              </c:layout>
              <c:showLegendKey val="0"/>
              <c:showVal val="1"/>
              <c:showCatName val="0"/>
              <c:showSerName val="0"/>
              <c:showPercent val="0"/>
              <c:showBubbleSize val="0"/>
            </c:dLbl>
            <c:dLbl>
              <c:idx val="1"/>
              <c:layout>
                <c:manualLayout>
                  <c:x val="-2.6428254675980234E-3"/>
                  <c:y val="1.1175511257641E-2"/>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Sheet1!$B$2:$F$2</c:f>
              <c:numCache>
                <c:formatCode>0%</c:formatCode>
                <c:ptCount val="5"/>
                <c:pt idx="0">
                  <c:v>0.52</c:v>
                </c:pt>
                <c:pt idx="1">
                  <c:v>0.41</c:v>
                </c:pt>
                <c:pt idx="2">
                  <c:v>0.45</c:v>
                </c:pt>
                <c:pt idx="3">
                  <c:v>0.44</c:v>
                </c:pt>
                <c:pt idx="4">
                  <c:v>0.1</c:v>
                </c:pt>
              </c:numCache>
            </c:numRef>
          </c:val>
        </c:ser>
        <c:ser>
          <c:idx val="1"/>
          <c:order val="1"/>
          <c:tx>
            <c:strRef>
              <c:f>Sheet1!$A$3</c:f>
              <c:strCache>
                <c:ptCount val="1"/>
                <c:pt idx="0">
                  <c:v>Black</c:v>
                </c:pt>
              </c:strCache>
            </c:strRef>
          </c:tx>
          <c:spPr>
            <a:solidFill>
              <a:srgbClr val="C00000"/>
            </a:solidFill>
          </c:spPr>
          <c:invertIfNegative val="0"/>
          <c:dLbls>
            <c:dLbl>
              <c:idx val="0"/>
              <c:layout>
                <c:manualLayout>
                  <c:x val="0"/>
                  <c:y val="-1.1175511257641E-2"/>
                </c:manualLayout>
              </c:layout>
              <c:showLegendKey val="0"/>
              <c:showVal val="1"/>
              <c:showCatName val="0"/>
              <c:showSerName val="0"/>
              <c:showPercent val="0"/>
              <c:showBubbleSize val="0"/>
            </c:dLbl>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Sheet1!$B$3:$F$3</c:f>
              <c:numCache>
                <c:formatCode>0%</c:formatCode>
                <c:ptCount val="5"/>
                <c:pt idx="0">
                  <c:v>0.53</c:v>
                </c:pt>
                <c:pt idx="1">
                  <c:v>0.42</c:v>
                </c:pt>
                <c:pt idx="2">
                  <c:v>0.27</c:v>
                </c:pt>
                <c:pt idx="3">
                  <c:v>0.5</c:v>
                </c:pt>
                <c:pt idx="4">
                  <c:v>0.05</c:v>
                </c:pt>
              </c:numCache>
            </c:numRef>
          </c:val>
        </c:ser>
        <c:ser>
          <c:idx val="2"/>
          <c:order val="2"/>
          <c:tx>
            <c:strRef>
              <c:f>Sheet1!$A$4</c:f>
              <c:strCache>
                <c:ptCount val="1"/>
                <c:pt idx="0">
                  <c:v>Hispanic</c:v>
                </c:pt>
              </c:strCache>
            </c:strRef>
          </c:tx>
          <c:spPr>
            <a:solidFill>
              <a:srgbClr val="E46C0A"/>
            </a:solidFill>
          </c:spPr>
          <c:invertIfNegative val="0"/>
          <c:dLbls>
            <c:dLbl>
              <c:idx val="1"/>
              <c:layout>
                <c:manualLayout>
                  <c:x val="2.6428254675980234E-3"/>
                  <c:y val="-7.4503408384273325E-3"/>
                </c:manualLayout>
              </c:layout>
              <c:showLegendKey val="0"/>
              <c:showVal val="1"/>
              <c:showCatName val="0"/>
              <c:showSerName val="0"/>
              <c:showPercent val="0"/>
              <c:showBubbleSize val="0"/>
            </c:dLbl>
            <c:dLbl>
              <c:idx val="4"/>
              <c:layout>
                <c:manualLayout>
                  <c:x val="3.964238201396938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Sheet1!$B$4:$F$4</c:f>
              <c:numCache>
                <c:formatCode>0%</c:formatCode>
                <c:ptCount val="5"/>
                <c:pt idx="0">
                  <c:v>0.44</c:v>
                </c:pt>
                <c:pt idx="1">
                  <c:v>0.34</c:v>
                </c:pt>
                <c:pt idx="2">
                  <c:v>0.5</c:v>
                </c:pt>
                <c:pt idx="3">
                  <c:v>0.42</c:v>
                </c:pt>
                <c:pt idx="4">
                  <c:v>0.06</c:v>
                </c:pt>
              </c:numCache>
            </c:numRef>
          </c:val>
        </c:ser>
        <c:ser>
          <c:idx val="3"/>
          <c:order val="3"/>
          <c:tx>
            <c:strRef>
              <c:f>Sheet1!$A$5</c:f>
              <c:strCache>
                <c:ptCount val="1"/>
                <c:pt idx="0">
                  <c:v>Asian</c:v>
                </c:pt>
              </c:strCache>
            </c:strRef>
          </c:tx>
          <c:spPr>
            <a:solidFill>
              <a:srgbClr val="FFFFFF">
                <a:lumMod val="50000"/>
              </a:srgbClr>
            </a:solidFill>
          </c:spPr>
          <c:invertIfNegative val="0"/>
          <c:dLbls>
            <c:dLbl>
              <c:idx val="1"/>
              <c:layout>
                <c:manualLayout>
                  <c:x val="3.9642382013970346E-3"/>
                  <c:y val="1.117551125764093E-2"/>
                </c:manualLayout>
              </c:layout>
              <c:showLegendKey val="0"/>
              <c:showVal val="1"/>
              <c:showCatName val="0"/>
              <c:showSerName val="0"/>
              <c:showPercent val="0"/>
              <c:showBubbleSize val="0"/>
            </c:dLbl>
            <c:dLbl>
              <c:idx val="2"/>
              <c:layout>
                <c:manualLayout>
                  <c:x val="2.6428254675980234E-3"/>
                  <c:y val="0"/>
                </c:manualLayout>
              </c:layout>
              <c:showLegendKey val="0"/>
              <c:showVal val="1"/>
              <c:showCatName val="0"/>
              <c:showSerName val="0"/>
              <c:showPercent val="0"/>
              <c:showBubbleSize val="0"/>
            </c:dLbl>
            <c:dLbl>
              <c:idx val="3"/>
              <c:layout>
                <c:manualLayout>
                  <c:x val="3.9642382013970346E-3"/>
                  <c:y val="1.1175511257641E-2"/>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Army</c:v>
                </c:pt>
                <c:pt idx="1">
                  <c:v>Navy</c:v>
                </c:pt>
                <c:pt idx="2">
                  <c:v>Marine Corps</c:v>
                </c:pt>
                <c:pt idx="3">
                  <c:v>Air Force</c:v>
                </c:pt>
                <c:pt idx="4">
                  <c:v>Coast Guard</c:v>
                </c:pt>
              </c:strCache>
            </c:strRef>
          </c:cat>
          <c:val>
            <c:numRef>
              <c:f>Sheet1!$B$5:$F$5</c:f>
              <c:numCache>
                <c:formatCode>0%</c:formatCode>
                <c:ptCount val="5"/>
                <c:pt idx="0">
                  <c:v>0.56999999999999995</c:v>
                </c:pt>
                <c:pt idx="1">
                  <c:v>0.37</c:v>
                </c:pt>
                <c:pt idx="2">
                  <c:v>0.32</c:v>
                </c:pt>
                <c:pt idx="3">
                  <c:v>0.44</c:v>
                </c:pt>
                <c:pt idx="4">
                  <c:v>0.05</c:v>
                </c:pt>
              </c:numCache>
            </c:numRef>
          </c:val>
        </c:ser>
        <c:dLbls>
          <c:showLegendKey val="0"/>
          <c:showVal val="1"/>
          <c:showCatName val="0"/>
          <c:showSerName val="0"/>
          <c:showPercent val="0"/>
          <c:showBubbleSize val="0"/>
        </c:dLbls>
        <c:gapWidth val="75"/>
        <c:axId val="117763456"/>
        <c:axId val="97924224"/>
      </c:barChart>
      <c:catAx>
        <c:axId val="117763456"/>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97924224"/>
        <c:crosses val="autoZero"/>
        <c:auto val="1"/>
        <c:lblAlgn val="ctr"/>
        <c:lblOffset val="100"/>
        <c:noMultiLvlLbl val="0"/>
      </c:catAx>
      <c:valAx>
        <c:axId val="97924224"/>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17763456"/>
        <c:crosses val="autoZero"/>
        <c:crossBetween val="between"/>
        <c:majorUnit val="0.2"/>
      </c:valAx>
    </c:plotArea>
    <c:legend>
      <c:legendPos val="b"/>
      <c:layout>
        <c:manualLayout>
          <c:xMode val="edge"/>
          <c:yMode val="edge"/>
          <c:x val="0.83103657233444517"/>
          <c:y val="3.7251704192136664E-2"/>
          <c:w val="0.11983007672725812"/>
          <c:h val="0.33629313278032641"/>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98747444523051E-2"/>
          <c:y val="9.0184393817699798E-2"/>
          <c:w val="0.85941835939559164"/>
          <c:h val="0.67087506221530058"/>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14 years old or younger</c:v>
                </c:pt>
                <c:pt idx="1">
                  <c:v>15-17 years old</c:v>
                </c:pt>
                <c:pt idx="2">
                  <c:v>18-19 years old</c:v>
                </c:pt>
                <c:pt idx="3">
                  <c:v>20-24 years old</c:v>
                </c:pt>
                <c:pt idx="4">
                  <c:v>More than 24 years old</c:v>
                </c:pt>
                <c:pt idx="5">
                  <c:v>Never talked with parents/guardians</c:v>
                </c:pt>
              </c:strCache>
            </c:strRef>
          </c:cat>
          <c:val>
            <c:numRef>
              <c:f>Sheet1!$B$2:$G$2</c:f>
              <c:numCache>
                <c:formatCode>0%</c:formatCode>
                <c:ptCount val="6"/>
                <c:pt idx="0">
                  <c:v>0.16</c:v>
                </c:pt>
                <c:pt idx="1">
                  <c:v>0.36</c:v>
                </c:pt>
                <c:pt idx="2">
                  <c:v>0.24</c:v>
                </c:pt>
                <c:pt idx="3">
                  <c:v>0.15</c:v>
                </c:pt>
                <c:pt idx="4">
                  <c:v>0.04</c:v>
                </c:pt>
                <c:pt idx="5">
                  <c:v>0.05</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14 years old or younger</c:v>
                </c:pt>
                <c:pt idx="1">
                  <c:v>15-17 years old</c:v>
                </c:pt>
                <c:pt idx="2">
                  <c:v>18-19 years old</c:v>
                </c:pt>
                <c:pt idx="3">
                  <c:v>20-24 years old</c:v>
                </c:pt>
                <c:pt idx="4">
                  <c:v>More than 24 years old</c:v>
                </c:pt>
                <c:pt idx="5">
                  <c:v>Never talked with parents/guardians</c:v>
                </c:pt>
              </c:strCache>
            </c:strRef>
          </c:cat>
          <c:val>
            <c:numRef>
              <c:f>Sheet1!$B$3:$G$3</c:f>
              <c:numCache>
                <c:formatCode>0%</c:formatCode>
                <c:ptCount val="6"/>
                <c:pt idx="0">
                  <c:v>0.1</c:v>
                </c:pt>
                <c:pt idx="1">
                  <c:v>0.34</c:v>
                </c:pt>
                <c:pt idx="2">
                  <c:v>0.28999999999999998</c:v>
                </c:pt>
                <c:pt idx="3">
                  <c:v>0.2</c:v>
                </c:pt>
                <c:pt idx="4">
                  <c:v>0.04</c:v>
                </c:pt>
                <c:pt idx="5">
                  <c:v>0.04</c:v>
                </c:pt>
              </c:numCache>
            </c:numRef>
          </c:val>
        </c:ser>
        <c:ser>
          <c:idx val="2"/>
          <c:order val="2"/>
          <c:tx>
            <c:strRef>
              <c:f>Sheet1!$A$4</c:f>
              <c:strCache>
                <c:ptCount val="1"/>
                <c:pt idx="0">
                  <c:v>Marine Corps</c:v>
                </c:pt>
              </c:strCache>
            </c:strRef>
          </c:tx>
          <c:spPr>
            <a:solidFill>
              <a:srgbClr val="C00000"/>
            </a:solidFill>
          </c:spPr>
          <c:invertIfNegative val="0"/>
          <c:dLbls>
            <c:dLbl>
              <c:idx val="0"/>
              <c:layout>
                <c:manualLayout>
                  <c:x val="0"/>
                  <c:y val="8.5825859331416562E-3"/>
                </c:manualLayout>
              </c:layout>
              <c:showLegendKey val="0"/>
              <c:showVal val="1"/>
              <c:showCatName val="0"/>
              <c:showSerName val="0"/>
              <c:showPercent val="0"/>
              <c:showBubbleSize val="0"/>
            </c:dLbl>
            <c:dLbl>
              <c:idx val="2"/>
              <c:layout>
                <c:manualLayout>
                  <c:x val="0"/>
                  <c:y val="8.5825859331416562E-3"/>
                </c:manualLayout>
              </c:layout>
              <c:showLegendKey val="0"/>
              <c:showVal val="1"/>
              <c:showCatName val="0"/>
              <c:showSerName val="0"/>
              <c:showPercent val="0"/>
              <c:showBubbleSize val="0"/>
            </c:dLbl>
            <c:dLbl>
              <c:idx val="3"/>
              <c:layout>
                <c:manualLayout>
                  <c:x val="-4.1523804250945492E-5"/>
                  <c:y val="1.2711075425864079E-3"/>
                </c:manualLayout>
              </c:layout>
              <c:showLegendKey val="0"/>
              <c:showVal val="1"/>
              <c:showCatName val="0"/>
              <c:showSerName val="0"/>
              <c:showPercent val="0"/>
              <c:showBubbleSize val="0"/>
            </c:dLbl>
            <c:dLbl>
              <c:idx val="4"/>
              <c:layout>
                <c:manualLayout>
                  <c:x val="1.1036189074769642E-3"/>
                  <c:y val="4.5563267826269774E-3"/>
                </c:manualLayout>
              </c:layout>
              <c:showLegendKey val="0"/>
              <c:showVal val="1"/>
              <c:showCatName val="0"/>
              <c:showSerName val="0"/>
              <c:showPercent val="0"/>
              <c:showBubbleSize val="0"/>
            </c:dLbl>
            <c:txPr>
              <a:bodyPr/>
              <a:lstStyle/>
              <a:p>
                <a:pPr algn="ctr">
                  <a:defRPr lang="en-US" sz="11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14 years old or younger</c:v>
                </c:pt>
                <c:pt idx="1">
                  <c:v>15-17 years old</c:v>
                </c:pt>
                <c:pt idx="2">
                  <c:v>18-19 years old</c:v>
                </c:pt>
                <c:pt idx="3">
                  <c:v>20-24 years old</c:v>
                </c:pt>
                <c:pt idx="4">
                  <c:v>More than 24 years old</c:v>
                </c:pt>
                <c:pt idx="5">
                  <c:v>Never talked with parents/guardians</c:v>
                </c:pt>
              </c:strCache>
            </c:strRef>
          </c:cat>
          <c:val>
            <c:numRef>
              <c:f>Sheet1!$B$4:$G$4</c:f>
              <c:numCache>
                <c:formatCode>0%</c:formatCode>
                <c:ptCount val="6"/>
                <c:pt idx="0">
                  <c:v>0.17</c:v>
                </c:pt>
                <c:pt idx="1">
                  <c:v>0.47</c:v>
                </c:pt>
                <c:pt idx="2">
                  <c:v>0.23</c:v>
                </c:pt>
                <c:pt idx="3">
                  <c:v>0.08</c:v>
                </c:pt>
                <c:pt idx="4">
                  <c:v>0.01</c:v>
                </c:pt>
                <c:pt idx="5">
                  <c:v>0.03</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2.3965640770141324E-3"/>
                  <c:y val="1.2873878899712483E-2"/>
                </c:manualLayout>
              </c:layout>
              <c:showLegendKey val="0"/>
              <c:showVal val="1"/>
              <c:showCatName val="0"/>
              <c:showSerName val="0"/>
              <c:showPercent val="0"/>
              <c:showBubbleSize val="0"/>
            </c:dLbl>
            <c:dLbl>
              <c:idx val="4"/>
              <c:layout>
                <c:manualLayout>
                  <c:x val="4.9493232537070886E-3"/>
                  <c:y val="0"/>
                </c:manualLayout>
              </c:layout>
              <c:showLegendKey val="0"/>
              <c:showVal val="1"/>
              <c:showCatName val="0"/>
              <c:showSerName val="0"/>
              <c:showPercent val="0"/>
              <c:showBubbleSize val="0"/>
            </c:dLbl>
            <c:txPr>
              <a:bodyPr/>
              <a:lstStyle/>
              <a:p>
                <a:pPr algn="ctr">
                  <a:defRPr lang="en-US" sz="11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Sheet1!$B$1:$G$1</c:f>
              <c:strCache>
                <c:ptCount val="6"/>
                <c:pt idx="0">
                  <c:v>14 years old or younger</c:v>
                </c:pt>
                <c:pt idx="1">
                  <c:v>15-17 years old</c:v>
                </c:pt>
                <c:pt idx="2">
                  <c:v>18-19 years old</c:v>
                </c:pt>
                <c:pt idx="3">
                  <c:v>20-24 years old</c:v>
                </c:pt>
                <c:pt idx="4">
                  <c:v>More than 24 years old</c:v>
                </c:pt>
                <c:pt idx="5">
                  <c:v>Never talked with parents/guardians</c:v>
                </c:pt>
              </c:strCache>
            </c:strRef>
          </c:cat>
          <c:val>
            <c:numRef>
              <c:f>Sheet1!$B$5:$G$5</c:f>
              <c:numCache>
                <c:formatCode>0%</c:formatCode>
                <c:ptCount val="6"/>
                <c:pt idx="0">
                  <c:v>0.11</c:v>
                </c:pt>
                <c:pt idx="1">
                  <c:v>0.35</c:v>
                </c:pt>
                <c:pt idx="2">
                  <c:v>0.28999999999999998</c:v>
                </c:pt>
                <c:pt idx="3">
                  <c:v>0.2</c:v>
                </c:pt>
                <c:pt idx="4">
                  <c:v>0.02</c:v>
                </c:pt>
                <c:pt idx="5">
                  <c:v>0.02</c:v>
                </c:pt>
              </c:numCache>
            </c:numRef>
          </c:val>
        </c:ser>
        <c:dLbls>
          <c:showLegendKey val="0"/>
          <c:showVal val="1"/>
          <c:showCatName val="0"/>
          <c:showSerName val="0"/>
          <c:showPercent val="0"/>
          <c:showBubbleSize val="0"/>
        </c:dLbls>
        <c:gapWidth val="75"/>
        <c:axId val="49867392"/>
        <c:axId val="49885568"/>
      </c:barChart>
      <c:catAx>
        <c:axId val="49867392"/>
        <c:scaling>
          <c:orientation val="minMax"/>
        </c:scaling>
        <c:delete val="0"/>
        <c:axPos val="b"/>
        <c:majorTickMark val="none"/>
        <c:minorTickMark val="none"/>
        <c:tickLblPos val="nextTo"/>
        <c:txPr>
          <a:bodyPr/>
          <a:lstStyle/>
          <a:p>
            <a:pPr>
              <a:defRPr sz="1100" b="1">
                <a:latin typeface="Arial" pitchFamily="34" charset="0"/>
                <a:cs typeface="Arial" pitchFamily="34" charset="0"/>
              </a:defRPr>
            </a:pPr>
            <a:endParaRPr lang="en-US"/>
          </a:p>
        </c:txPr>
        <c:crossAx val="49885568"/>
        <c:crosses val="autoZero"/>
        <c:auto val="1"/>
        <c:lblAlgn val="ctr"/>
        <c:lblOffset val="100"/>
        <c:noMultiLvlLbl val="0"/>
      </c:catAx>
      <c:valAx>
        <c:axId val="49885568"/>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49867392"/>
        <c:crosses val="autoZero"/>
        <c:crossBetween val="between"/>
        <c:majorUnit val="0.2"/>
      </c:valAx>
    </c:plotArea>
    <c:legend>
      <c:legendPos val="b"/>
      <c:layout>
        <c:manualLayout>
          <c:xMode val="edge"/>
          <c:yMode val="edge"/>
          <c:x val="0.26066367431178267"/>
          <c:y val="0.88400635111359049"/>
          <c:w val="0.45071783083465616"/>
          <c:h val="0.10441391581834789"/>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44281192574774E-2"/>
          <c:y val="0.13936718077101817"/>
          <c:w val="0.85877733849492888"/>
          <c:h val="0.65728058609054096"/>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I did</c:v>
                </c:pt>
                <c:pt idx="1">
                  <c:v>Recruiter</c:v>
                </c:pt>
                <c:pt idx="2">
                  <c:v>I was with a relative/friend who was meeting with the recruiter</c:v>
                </c:pt>
                <c:pt idx="3">
                  <c:v>A relative/friend contacted a recruiter on my behalf</c:v>
                </c:pt>
              </c:strCache>
            </c:strRef>
          </c:cat>
          <c:val>
            <c:numRef>
              <c:f>Sheet1!$B$2:$E$2</c:f>
              <c:numCache>
                <c:formatCode>0%</c:formatCode>
                <c:ptCount val="4"/>
                <c:pt idx="0">
                  <c:v>0.71414639999999996</c:v>
                </c:pt>
                <c:pt idx="1">
                  <c:v>0.14232839999999999</c:v>
                </c:pt>
                <c:pt idx="2">
                  <c:v>7.0000000000000007E-2</c:v>
                </c:pt>
                <c:pt idx="3">
                  <c:v>0.06</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I did</c:v>
                </c:pt>
                <c:pt idx="1">
                  <c:v>Recruiter</c:v>
                </c:pt>
                <c:pt idx="2">
                  <c:v>I was with a relative/friend who was meeting with the recruiter</c:v>
                </c:pt>
                <c:pt idx="3">
                  <c:v>A relative/friend contacted a recruiter on my behalf</c:v>
                </c:pt>
              </c:strCache>
            </c:strRef>
          </c:cat>
          <c:val>
            <c:numRef>
              <c:f>Sheet1!$B$3:$E$3</c:f>
              <c:numCache>
                <c:formatCode>0%</c:formatCode>
                <c:ptCount val="4"/>
                <c:pt idx="0">
                  <c:v>0.71986830000000002</c:v>
                </c:pt>
                <c:pt idx="1">
                  <c:v>0.1121902</c:v>
                </c:pt>
                <c:pt idx="2">
                  <c:v>0.08</c:v>
                </c:pt>
                <c:pt idx="3">
                  <c:v>0.08</c:v>
                </c:pt>
              </c:numCache>
            </c:numRef>
          </c:val>
        </c:ser>
        <c:ser>
          <c:idx val="2"/>
          <c:order val="2"/>
          <c:tx>
            <c:strRef>
              <c:f>Sheet1!$A$4</c:f>
              <c:strCache>
                <c:ptCount val="1"/>
                <c:pt idx="0">
                  <c:v>Marine Corps</c:v>
                </c:pt>
              </c:strCache>
            </c:strRef>
          </c:tx>
          <c:spPr>
            <a:solidFill>
              <a:srgbClr val="C00000"/>
            </a:solidFill>
          </c:spPr>
          <c:invertIfNegative val="0"/>
          <c:dLbls>
            <c:dLbl>
              <c:idx val="3"/>
              <c:layout>
                <c:manualLayout>
                  <c:x val="4.0121659497173159E-3"/>
                  <c:y val="2.6956513548897533E-3"/>
                </c:manualLayout>
              </c:layout>
              <c:showLegendKey val="0"/>
              <c:showVal val="1"/>
              <c:showCatName val="0"/>
              <c:showSerName val="0"/>
              <c:showPercent val="0"/>
              <c:showBubbleSize val="0"/>
            </c:dLbl>
            <c:dLbl>
              <c:idx val="4"/>
              <c:layout>
                <c:manualLayout>
                  <c:x val="2.2079436928576562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I did</c:v>
                </c:pt>
                <c:pt idx="1">
                  <c:v>Recruiter</c:v>
                </c:pt>
                <c:pt idx="2">
                  <c:v>I was with a relative/friend who was meeting with the recruiter</c:v>
                </c:pt>
                <c:pt idx="3">
                  <c:v>A relative/friend contacted a recruiter on my behalf</c:v>
                </c:pt>
              </c:strCache>
            </c:strRef>
          </c:cat>
          <c:val>
            <c:numRef>
              <c:f>Sheet1!$B$4:$E$4</c:f>
              <c:numCache>
                <c:formatCode>0%</c:formatCode>
                <c:ptCount val="4"/>
                <c:pt idx="0">
                  <c:v>0.54552750000000005</c:v>
                </c:pt>
                <c:pt idx="1">
                  <c:v>0.21553659999999999</c:v>
                </c:pt>
                <c:pt idx="2">
                  <c:v>0.12</c:v>
                </c:pt>
                <c:pt idx="3">
                  <c:v>0.11</c:v>
                </c:pt>
              </c:numCache>
            </c:numRef>
          </c:val>
        </c:ser>
        <c:ser>
          <c:idx val="3"/>
          <c:order val="3"/>
          <c:tx>
            <c:strRef>
              <c:f>Sheet1!$A$5</c:f>
              <c:strCache>
                <c:ptCount val="1"/>
                <c:pt idx="0">
                  <c:v>Air Force</c:v>
                </c:pt>
              </c:strCache>
            </c:strRef>
          </c:tx>
          <c:spPr>
            <a:solidFill>
              <a:srgbClr val="00B0F0"/>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3"/>
              <c:layout>
                <c:manualLayout>
                  <c:x val="6.6830842507489005E-3"/>
                  <c:y val="0"/>
                </c:manualLayout>
              </c:layout>
              <c:showLegendKey val="0"/>
              <c:showVal val="1"/>
              <c:showCatName val="0"/>
              <c:showSerName val="0"/>
              <c:showPercent val="0"/>
              <c:showBubbleSize val="0"/>
            </c:dLbl>
            <c:dLbl>
              <c:idx val="4"/>
              <c:layout>
                <c:manualLayout>
                  <c:x val="7.5544551298676304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I did</c:v>
                </c:pt>
                <c:pt idx="1">
                  <c:v>Recruiter</c:v>
                </c:pt>
                <c:pt idx="2">
                  <c:v>I was with a relative/friend who was meeting with the recruiter</c:v>
                </c:pt>
                <c:pt idx="3">
                  <c:v>A relative/friend contacted a recruiter on my behalf</c:v>
                </c:pt>
              </c:strCache>
            </c:strRef>
          </c:cat>
          <c:val>
            <c:numRef>
              <c:f>Sheet1!$B$5:$E$5</c:f>
              <c:numCache>
                <c:formatCode>0%</c:formatCode>
                <c:ptCount val="4"/>
                <c:pt idx="0">
                  <c:v>0.79791570000000001</c:v>
                </c:pt>
                <c:pt idx="1">
                  <c:v>5.4477900000000003E-2</c:v>
                </c:pt>
                <c:pt idx="2">
                  <c:v>0.06</c:v>
                </c:pt>
                <c:pt idx="3">
                  <c:v>0.08</c:v>
                </c:pt>
              </c:numCache>
            </c:numRef>
          </c:val>
        </c:ser>
        <c:dLbls>
          <c:showLegendKey val="0"/>
          <c:showVal val="1"/>
          <c:showCatName val="0"/>
          <c:showSerName val="0"/>
          <c:showPercent val="0"/>
          <c:showBubbleSize val="0"/>
        </c:dLbls>
        <c:gapWidth val="75"/>
        <c:axId val="117778304"/>
        <c:axId val="117779840"/>
      </c:barChart>
      <c:catAx>
        <c:axId val="117778304"/>
        <c:scaling>
          <c:orientation val="minMax"/>
        </c:scaling>
        <c:delete val="0"/>
        <c:axPos val="b"/>
        <c:majorTickMark val="out"/>
        <c:minorTickMark val="none"/>
        <c:tickLblPos val="nextTo"/>
        <c:txPr>
          <a:bodyPr/>
          <a:lstStyle/>
          <a:p>
            <a:pPr>
              <a:defRPr sz="1000" b="1">
                <a:latin typeface="Arial" pitchFamily="34" charset="0"/>
                <a:cs typeface="Arial" pitchFamily="34" charset="0"/>
              </a:defRPr>
            </a:pPr>
            <a:endParaRPr lang="en-US"/>
          </a:p>
        </c:txPr>
        <c:crossAx val="117779840"/>
        <c:crosses val="autoZero"/>
        <c:auto val="1"/>
        <c:lblAlgn val="ctr"/>
        <c:lblOffset val="100"/>
        <c:noMultiLvlLbl val="0"/>
      </c:catAx>
      <c:valAx>
        <c:axId val="117779840"/>
        <c:scaling>
          <c:orientation val="minMax"/>
          <c:max val="1"/>
          <c:min val="0"/>
        </c:scaling>
        <c:delete val="0"/>
        <c:axPos val="l"/>
        <c:numFmt formatCode="0%" sourceLinked="1"/>
        <c:majorTickMark val="out"/>
        <c:minorTickMark val="none"/>
        <c:tickLblPos val="nextTo"/>
        <c:txPr>
          <a:bodyPr/>
          <a:lstStyle/>
          <a:p>
            <a:pPr>
              <a:defRPr sz="1400" b="1">
                <a:latin typeface="Arial" pitchFamily="34" charset="0"/>
                <a:cs typeface="Arial" pitchFamily="34" charset="0"/>
              </a:defRPr>
            </a:pPr>
            <a:endParaRPr lang="en-US"/>
          </a:p>
        </c:txPr>
        <c:crossAx val="117778304"/>
        <c:crosses val="autoZero"/>
        <c:crossBetween val="between"/>
        <c:majorUnit val="0.2"/>
      </c:valAx>
    </c:plotArea>
    <c:legend>
      <c:legendPos val="b"/>
      <c:layout>
        <c:manualLayout>
          <c:xMode val="edge"/>
          <c:yMode val="edge"/>
          <c:x val="0.18259665103042499"/>
          <c:y val="0.9168413453236931"/>
          <c:w val="0.62843231688007262"/>
          <c:h val="7.6025309489931484E-2"/>
        </c:manualLayout>
      </c:layout>
      <c:overlay val="0"/>
      <c:spPr>
        <a:ln>
          <a:solidFill>
            <a:schemeClr val="tx1"/>
          </a:solidFill>
        </a:ln>
      </c:spPr>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59183089918371E-2"/>
          <c:y val="0.13163683930333953"/>
          <c:w val="0.85877733849492888"/>
          <c:h val="0.65728058609054096"/>
        </c:manualLayout>
      </c:layout>
      <c:barChart>
        <c:barDir val="col"/>
        <c:grouping val="clustered"/>
        <c:varyColors val="0"/>
        <c:ser>
          <c:idx val="1"/>
          <c:order val="0"/>
          <c:tx>
            <c:strRef>
              <c:f>Sheet1!$A$3</c:f>
              <c:strCache>
                <c:ptCount val="1"/>
                <c:pt idx="0">
                  <c:v>Army</c:v>
                </c:pt>
              </c:strCache>
            </c:strRef>
          </c:tx>
          <c:spPr>
            <a:solidFill>
              <a:srgbClr val="00660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Recruiting office</c:v>
                </c:pt>
                <c:pt idx="1">
                  <c:v>High school/event</c:v>
                </c:pt>
                <c:pt idx="2">
                  <c:v>Phone</c:v>
                </c:pt>
                <c:pt idx="3">
                  <c:v>Your home</c:v>
                </c:pt>
              </c:strCache>
            </c:strRef>
          </c:cat>
          <c:val>
            <c:numRef>
              <c:f>Sheet1!$B$3:$E$3</c:f>
              <c:numCache>
                <c:formatCode>0%</c:formatCode>
                <c:ptCount val="4"/>
                <c:pt idx="0">
                  <c:v>0.50420620000000005</c:v>
                </c:pt>
                <c:pt idx="1">
                  <c:v>0.30797249999999998</c:v>
                </c:pt>
                <c:pt idx="2">
                  <c:v>8.4775799999999998E-2</c:v>
                </c:pt>
                <c:pt idx="3">
                  <c:v>2.7045300000000001E-2</c:v>
                </c:pt>
              </c:numCache>
            </c:numRef>
          </c:val>
        </c:ser>
        <c:ser>
          <c:idx val="2"/>
          <c:order val="1"/>
          <c:tx>
            <c:strRef>
              <c:f>Sheet1!$A$4</c:f>
              <c:strCache>
                <c:ptCount val="1"/>
                <c:pt idx="0">
                  <c:v>Navy</c:v>
                </c:pt>
              </c:strCache>
            </c:strRef>
          </c:tx>
          <c:spPr>
            <a:solidFill>
              <a:srgbClr val="002060"/>
            </a:solidFill>
          </c:spPr>
          <c:invertIfNegative val="0"/>
          <c:dLbls>
            <c:dLbl>
              <c:idx val="3"/>
              <c:layout>
                <c:manualLayout>
                  <c:x val="4.0121659497173159E-3"/>
                  <c:y val="2.6956513548897533E-3"/>
                </c:manualLayout>
              </c:layout>
              <c:showLegendKey val="0"/>
              <c:showVal val="1"/>
              <c:showCatName val="0"/>
              <c:showSerName val="0"/>
              <c:showPercent val="0"/>
              <c:showBubbleSize val="0"/>
            </c:dLbl>
            <c:dLbl>
              <c:idx val="4"/>
              <c:layout>
                <c:manualLayout>
                  <c:x val="2.2079436928576562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Recruiting office</c:v>
                </c:pt>
                <c:pt idx="1">
                  <c:v>High school/event</c:v>
                </c:pt>
                <c:pt idx="2">
                  <c:v>Phone</c:v>
                </c:pt>
                <c:pt idx="3">
                  <c:v>Your home</c:v>
                </c:pt>
              </c:strCache>
            </c:strRef>
          </c:cat>
          <c:val>
            <c:numRef>
              <c:f>Sheet1!$B$4:$E$4</c:f>
              <c:numCache>
                <c:formatCode>0%</c:formatCode>
                <c:ptCount val="4"/>
                <c:pt idx="0">
                  <c:v>0.59913950000000005</c:v>
                </c:pt>
                <c:pt idx="1">
                  <c:v>0.19815930000000001</c:v>
                </c:pt>
                <c:pt idx="2">
                  <c:v>0.1170418</c:v>
                </c:pt>
                <c:pt idx="3">
                  <c:v>2.7774799999999999E-2</c:v>
                </c:pt>
              </c:numCache>
            </c:numRef>
          </c:val>
        </c:ser>
        <c:ser>
          <c:idx val="3"/>
          <c:order val="2"/>
          <c:tx>
            <c:strRef>
              <c:f>Sheet1!$A$5</c:f>
              <c:strCache>
                <c:ptCount val="1"/>
                <c:pt idx="0">
                  <c:v>Marine Corps</c:v>
                </c:pt>
              </c:strCache>
            </c:strRef>
          </c:tx>
          <c:spPr>
            <a:solidFill>
              <a:srgbClr val="C00000"/>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3"/>
              <c:layout>
                <c:manualLayout>
                  <c:x val="6.6830842507489005E-3"/>
                  <c:y val="0"/>
                </c:manualLayout>
              </c:layout>
              <c:showLegendKey val="0"/>
              <c:showVal val="1"/>
              <c:showCatName val="0"/>
              <c:showSerName val="0"/>
              <c:showPercent val="0"/>
              <c:showBubbleSize val="0"/>
            </c:dLbl>
            <c:dLbl>
              <c:idx val="4"/>
              <c:layout>
                <c:manualLayout>
                  <c:x val="7.5544551298676304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Recruiting office</c:v>
                </c:pt>
                <c:pt idx="1">
                  <c:v>High school/event</c:v>
                </c:pt>
                <c:pt idx="2">
                  <c:v>Phone</c:v>
                </c:pt>
                <c:pt idx="3">
                  <c:v>Your home</c:v>
                </c:pt>
              </c:strCache>
            </c:strRef>
          </c:cat>
          <c:val>
            <c:numRef>
              <c:f>Sheet1!$B$5:$E$5</c:f>
              <c:numCache>
                <c:formatCode>0%</c:formatCode>
                <c:ptCount val="4"/>
                <c:pt idx="0">
                  <c:v>0.33198939999999999</c:v>
                </c:pt>
                <c:pt idx="1">
                  <c:v>0.40845680000000001</c:v>
                </c:pt>
                <c:pt idx="2">
                  <c:v>0.14266809999999999</c:v>
                </c:pt>
                <c:pt idx="3">
                  <c:v>3.2367699999999999E-2</c:v>
                </c:pt>
              </c:numCache>
            </c:numRef>
          </c:val>
        </c:ser>
        <c:ser>
          <c:idx val="4"/>
          <c:order val="3"/>
          <c:tx>
            <c:strRef>
              <c:f>Sheet1!$A$6</c:f>
              <c:strCache>
                <c:ptCount val="1"/>
                <c:pt idx="0">
                  <c:v>Air Force</c:v>
                </c:pt>
              </c:strCache>
            </c:strRef>
          </c:tx>
          <c:spPr>
            <a:solidFill>
              <a:srgbClr val="00B0F0"/>
            </a:solidFill>
          </c:spPr>
          <c:invertIfNegative val="0"/>
          <c:dLbls>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Recruiting office</c:v>
                </c:pt>
                <c:pt idx="1">
                  <c:v>High school/event</c:v>
                </c:pt>
                <c:pt idx="2">
                  <c:v>Phone</c:v>
                </c:pt>
                <c:pt idx="3">
                  <c:v>Your home</c:v>
                </c:pt>
              </c:strCache>
            </c:strRef>
          </c:cat>
          <c:val>
            <c:numRef>
              <c:f>Sheet1!$B$6:$E$6</c:f>
              <c:numCache>
                <c:formatCode>0%</c:formatCode>
                <c:ptCount val="4"/>
                <c:pt idx="0">
                  <c:v>0.64143669999999997</c:v>
                </c:pt>
                <c:pt idx="1">
                  <c:v>0.1416789</c:v>
                </c:pt>
                <c:pt idx="2">
                  <c:v>0.1411569</c:v>
                </c:pt>
                <c:pt idx="3">
                  <c:v>8.9636000000000004E-3</c:v>
                </c:pt>
              </c:numCache>
            </c:numRef>
          </c:val>
        </c:ser>
        <c:dLbls>
          <c:showLegendKey val="0"/>
          <c:showVal val="1"/>
          <c:showCatName val="0"/>
          <c:showSerName val="0"/>
          <c:showPercent val="0"/>
          <c:showBubbleSize val="0"/>
        </c:dLbls>
        <c:gapWidth val="75"/>
        <c:axId val="121233408"/>
        <c:axId val="121234944"/>
      </c:barChart>
      <c:catAx>
        <c:axId val="121233408"/>
        <c:scaling>
          <c:orientation val="minMax"/>
        </c:scaling>
        <c:delete val="0"/>
        <c:axPos val="b"/>
        <c:majorTickMark val="out"/>
        <c:minorTickMark val="none"/>
        <c:tickLblPos val="nextTo"/>
        <c:txPr>
          <a:bodyPr/>
          <a:lstStyle/>
          <a:p>
            <a:pPr>
              <a:defRPr sz="1200" b="1">
                <a:latin typeface="Arial" pitchFamily="34" charset="0"/>
                <a:cs typeface="Arial" pitchFamily="34" charset="0"/>
              </a:defRPr>
            </a:pPr>
            <a:endParaRPr lang="en-US"/>
          </a:p>
        </c:txPr>
        <c:crossAx val="121234944"/>
        <c:crosses val="autoZero"/>
        <c:auto val="1"/>
        <c:lblAlgn val="ctr"/>
        <c:lblOffset val="100"/>
        <c:noMultiLvlLbl val="0"/>
      </c:catAx>
      <c:valAx>
        <c:axId val="121234944"/>
        <c:scaling>
          <c:orientation val="minMax"/>
          <c:max val="1"/>
          <c:min val="0"/>
        </c:scaling>
        <c:delete val="0"/>
        <c:axPos val="l"/>
        <c:numFmt formatCode="0%" sourceLinked="1"/>
        <c:majorTickMark val="out"/>
        <c:minorTickMark val="none"/>
        <c:tickLblPos val="nextTo"/>
        <c:txPr>
          <a:bodyPr/>
          <a:lstStyle/>
          <a:p>
            <a:pPr>
              <a:defRPr sz="1400" b="1">
                <a:latin typeface="Arial" pitchFamily="34" charset="0"/>
                <a:cs typeface="Arial" pitchFamily="34" charset="0"/>
              </a:defRPr>
            </a:pPr>
            <a:endParaRPr lang="en-US"/>
          </a:p>
        </c:txPr>
        <c:crossAx val="121233408"/>
        <c:crosses val="autoZero"/>
        <c:crossBetween val="between"/>
        <c:majorUnit val="0.2"/>
      </c:valAx>
    </c:plotArea>
    <c:legend>
      <c:legendPos val="b"/>
      <c:layout>
        <c:manualLayout>
          <c:xMode val="edge"/>
          <c:yMode val="edge"/>
          <c:x val="0.20081344074137505"/>
          <c:y val="0.90074249442376297"/>
          <c:w val="0.62843231688007262"/>
          <c:h val="6.6264445757008184E-2"/>
        </c:manualLayout>
      </c:layout>
      <c:overlay val="0"/>
      <c:spPr>
        <a:ln>
          <a:solidFill>
            <a:schemeClr val="tx1"/>
          </a:solidFill>
        </a:ln>
      </c:spPr>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77230971128609"/>
          <c:y val="0.33506015759993835"/>
          <c:w val="0.5889390185119362"/>
          <c:h val="0.49087012764805316"/>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f>
              <c:strCache>
                <c:ptCount val="1"/>
                <c:pt idx="0">
                  <c:v>Dec-12</c:v>
                </c:pt>
              </c:strCache>
            </c:strRef>
          </c:cat>
          <c:val>
            <c:numRef>
              <c:f>Sheet1!$B$2</c:f>
              <c:numCache>
                <c:formatCode>0%</c:formatCode>
                <c:ptCount val="1"/>
                <c:pt idx="0">
                  <c:v>0.87623700000000004</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f>
              <c:strCache>
                <c:ptCount val="1"/>
                <c:pt idx="0">
                  <c:v>Dec-12</c:v>
                </c:pt>
              </c:strCache>
            </c:strRef>
          </c:cat>
          <c:val>
            <c:numRef>
              <c:f>Sheet1!$B$3</c:f>
              <c:numCache>
                <c:formatCode>0%</c:formatCode>
                <c:ptCount val="1"/>
                <c:pt idx="0">
                  <c:v>0.89676199999999995</c:v>
                </c:pt>
              </c:numCache>
            </c:numRef>
          </c:val>
        </c:ser>
        <c:ser>
          <c:idx val="2"/>
          <c:order val="2"/>
          <c:tx>
            <c:strRef>
              <c:f>Sheet1!$A$4</c:f>
              <c:strCache>
                <c:ptCount val="1"/>
                <c:pt idx="0">
                  <c:v>Marine Corps</c:v>
                </c:pt>
              </c:strCache>
            </c:strRef>
          </c:tx>
          <c:spPr>
            <a:solidFill>
              <a:srgbClr val="C00000"/>
            </a:solidFill>
          </c:spPr>
          <c:invertIfNegative val="0"/>
          <c:dLbls>
            <c:dLbl>
              <c:idx val="3"/>
              <c:layout>
                <c:manualLayout>
                  <c:x val="4.0121659497173159E-3"/>
                  <c:y val="2.6956513548897533E-3"/>
                </c:manualLayout>
              </c:layout>
              <c:showLegendKey val="0"/>
              <c:showVal val="1"/>
              <c:showCatName val="0"/>
              <c:showSerName val="0"/>
              <c:showPercent val="0"/>
              <c:showBubbleSize val="0"/>
            </c:dLbl>
            <c:dLbl>
              <c:idx val="4"/>
              <c:layout>
                <c:manualLayout>
                  <c:x val="2.2079436928576562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f>
              <c:strCache>
                <c:ptCount val="1"/>
                <c:pt idx="0">
                  <c:v>Dec-12</c:v>
                </c:pt>
              </c:strCache>
            </c:strRef>
          </c:cat>
          <c:val>
            <c:numRef>
              <c:f>Sheet1!$B$4</c:f>
              <c:numCache>
                <c:formatCode>0%</c:formatCode>
                <c:ptCount val="1"/>
                <c:pt idx="0">
                  <c:v>0.90691929999999998</c:v>
                </c:pt>
              </c:numCache>
            </c:numRef>
          </c:val>
        </c:ser>
        <c:ser>
          <c:idx val="3"/>
          <c:order val="3"/>
          <c:tx>
            <c:strRef>
              <c:f>Sheet1!$A$5</c:f>
              <c:strCache>
                <c:ptCount val="1"/>
                <c:pt idx="0">
                  <c:v>Air Force</c:v>
                </c:pt>
              </c:strCache>
            </c:strRef>
          </c:tx>
          <c:spPr>
            <a:solidFill>
              <a:srgbClr val="00B0F0"/>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3"/>
              <c:layout>
                <c:manualLayout>
                  <c:x val="6.6830842507489005E-3"/>
                  <c:y val="0"/>
                </c:manualLayout>
              </c:layout>
              <c:showLegendKey val="0"/>
              <c:showVal val="1"/>
              <c:showCatName val="0"/>
              <c:showSerName val="0"/>
              <c:showPercent val="0"/>
              <c:showBubbleSize val="0"/>
            </c:dLbl>
            <c:dLbl>
              <c:idx val="4"/>
              <c:layout>
                <c:manualLayout>
                  <c:x val="7.5544551298676304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f>
              <c:strCache>
                <c:ptCount val="1"/>
                <c:pt idx="0">
                  <c:v>Dec-12</c:v>
                </c:pt>
              </c:strCache>
            </c:strRef>
          </c:cat>
          <c:val>
            <c:numRef>
              <c:f>Sheet1!$B$5</c:f>
              <c:numCache>
                <c:formatCode>0%</c:formatCode>
                <c:ptCount val="1"/>
                <c:pt idx="0">
                  <c:v>0.89840699999999996</c:v>
                </c:pt>
              </c:numCache>
            </c:numRef>
          </c:val>
        </c:ser>
        <c:dLbls>
          <c:showLegendKey val="0"/>
          <c:showVal val="1"/>
          <c:showCatName val="0"/>
          <c:showSerName val="0"/>
          <c:showPercent val="0"/>
          <c:showBubbleSize val="0"/>
        </c:dLbls>
        <c:gapWidth val="75"/>
        <c:axId val="121242752"/>
        <c:axId val="121244288"/>
      </c:barChart>
      <c:catAx>
        <c:axId val="121242752"/>
        <c:scaling>
          <c:orientation val="minMax"/>
        </c:scaling>
        <c:delete val="0"/>
        <c:axPos val="b"/>
        <c:majorTickMark val="out"/>
        <c:minorTickMark val="none"/>
        <c:tickLblPos val="none"/>
        <c:txPr>
          <a:bodyPr/>
          <a:lstStyle/>
          <a:p>
            <a:pPr>
              <a:defRPr sz="1200" b="1">
                <a:latin typeface="Arial" pitchFamily="34" charset="0"/>
                <a:cs typeface="Arial" pitchFamily="34" charset="0"/>
              </a:defRPr>
            </a:pPr>
            <a:endParaRPr lang="en-US"/>
          </a:p>
        </c:txPr>
        <c:crossAx val="121244288"/>
        <c:crosses val="autoZero"/>
        <c:auto val="1"/>
        <c:lblAlgn val="ctr"/>
        <c:lblOffset val="100"/>
        <c:noMultiLvlLbl val="0"/>
      </c:catAx>
      <c:valAx>
        <c:axId val="121244288"/>
        <c:scaling>
          <c:orientation val="minMax"/>
          <c:max val="1"/>
          <c:min val="0"/>
        </c:scaling>
        <c:delete val="0"/>
        <c:axPos val="l"/>
        <c:numFmt formatCode="0%" sourceLinked="1"/>
        <c:majorTickMark val="out"/>
        <c:minorTickMark val="none"/>
        <c:tickLblPos val="nextTo"/>
        <c:txPr>
          <a:bodyPr/>
          <a:lstStyle/>
          <a:p>
            <a:pPr>
              <a:defRPr sz="1400" b="1">
                <a:latin typeface="Arial" pitchFamily="34" charset="0"/>
                <a:cs typeface="Arial" pitchFamily="34" charset="0"/>
              </a:defRPr>
            </a:pPr>
            <a:endParaRPr lang="en-US"/>
          </a:p>
        </c:txPr>
        <c:crossAx val="121242752"/>
        <c:crosses val="autoZero"/>
        <c:crossBetween val="between"/>
        <c:majorUnit val="0.2"/>
      </c:valAx>
    </c:plotArea>
    <c:legend>
      <c:legendPos val="b"/>
      <c:layout>
        <c:manualLayout>
          <c:xMode val="edge"/>
          <c:yMode val="edge"/>
          <c:x val="0.18996864648701756"/>
          <c:y val="0.86064499965215946"/>
          <c:w val="0.55975820209973748"/>
          <c:h val="0.10099304442927613"/>
        </c:manualLayout>
      </c:layout>
      <c:overlay val="0"/>
      <c:spPr>
        <a:ln>
          <a:solidFill>
            <a:schemeClr val="tx1"/>
          </a:solidFill>
        </a:ln>
      </c:spPr>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2779930611644"/>
          <c:y val="0.11763822515779726"/>
          <c:w val="0.41137807011813027"/>
          <c:h val="0.69012386466555353"/>
        </c:manualLayout>
      </c:layout>
      <c:barChart>
        <c:barDir val="bar"/>
        <c:grouping val="clustered"/>
        <c:varyColors val="0"/>
        <c:ser>
          <c:idx val="0"/>
          <c:order val="0"/>
          <c:tx>
            <c:strRef>
              <c:f>Sheet1!$B$1</c:f>
              <c:strCache>
                <c:ptCount val="1"/>
                <c:pt idx="0">
                  <c:v>Series 1</c:v>
                </c:pt>
              </c:strCache>
            </c:strRef>
          </c:tx>
          <c:spPr>
            <a:solidFill>
              <a:srgbClr val="002060"/>
            </a:solidFill>
            <a:scene3d>
              <a:camera prst="orthographicFront"/>
              <a:lightRig rig="threePt" dir="t"/>
            </a:scene3d>
            <a:sp3d>
              <a:bevelT/>
            </a:sp3d>
          </c:spPr>
          <c:invertIfNegative val="0"/>
          <c:dLbls>
            <c:dLbl>
              <c:idx val="6"/>
              <c:layout>
                <c:manualLayout>
                  <c:x val="0"/>
                  <c:y val="0.10833990028338907"/>
                </c:manualLayout>
              </c:layout>
              <c:dLblPos val="outEnd"/>
              <c:showLegendKey val="0"/>
              <c:showVal val="1"/>
              <c:showCatName val="0"/>
              <c:showSerName val="0"/>
              <c:showPercent val="0"/>
              <c:showBubbleSize val="0"/>
            </c:dLbl>
            <c:txPr>
              <a:bodyPr/>
              <a:lstStyle/>
              <a:p>
                <a:pPr>
                  <a:defRPr sz="12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Sheet1!$B$2:$B$5</c:f>
              <c:numCache>
                <c:formatCode>0%</c:formatCode>
                <c:ptCount val="4"/>
                <c:pt idx="0">
                  <c:v>0.06</c:v>
                </c:pt>
                <c:pt idx="1">
                  <c:v>0.06</c:v>
                </c:pt>
                <c:pt idx="2">
                  <c:v>0.08</c:v>
                </c:pt>
                <c:pt idx="3">
                  <c:v>0.08</c:v>
                </c:pt>
              </c:numCache>
            </c:numRef>
          </c:val>
        </c:ser>
        <c:dLbls>
          <c:showLegendKey val="0"/>
          <c:showVal val="0"/>
          <c:showCatName val="0"/>
          <c:showSerName val="0"/>
          <c:showPercent val="0"/>
          <c:showBubbleSize val="0"/>
        </c:dLbls>
        <c:gapWidth val="84"/>
        <c:axId val="121305728"/>
        <c:axId val="123535744"/>
      </c:barChart>
      <c:catAx>
        <c:axId val="121305728"/>
        <c:scaling>
          <c:orientation val="minMax"/>
        </c:scaling>
        <c:delete val="0"/>
        <c:axPos val="l"/>
        <c:majorTickMark val="out"/>
        <c:minorTickMark val="none"/>
        <c:tickLblPos val="nextTo"/>
        <c:txPr>
          <a:bodyPr/>
          <a:lstStyle/>
          <a:p>
            <a:pPr>
              <a:defRPr sz="1200" b="1">
                <a:latin typeface="Arial" pitchFamily="34" charset="0"/>
                <a:cs typeface="Arial" pitchFamily="34" charset="0"/>
              </a:defRPr>
            </a:pPr>
            <a:endParaRPr lang="en-US"/>
          </a:p>
        </c:txPr>
        <c:crossAx val="123535744"/>
        <c:crosses val="autoZero"/>
        <c:auto val="1"/>
        <c:lblAlgn val="ctr"/>
        <c:lblOffset val="100"/>
        <c:noMultiLvlLbl val="0"/>
      </c:catAx>
      <c:valAx>
        <c:axId val="123535744"/>
        <c:scaling>
          <c:orientation val="minMax"/>
        </c:scaling>
        <c:delete val="1"/>
        <c:axPos val="b"/>
        <c:numFmt formatCode="0%" sourceLinked="1"/>
        <c:majorTickMark val="out"/>
        <c:minorTickMark val="none"/>
        <c:tickLblPos val="nextTo"/>
        <c:crossAx val="121305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41117248579909E-2"/>
          <c:y val="0.23904189812328619"/>
          <c:w val="0.86493465561558047"/>
          <c:h val="0.5014120274810886"/>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Armor, Artillery, or Infantry* </c:v>
                </c:pt>
                <c:pt idx="1">
                  <c:v>Health care or Medicine</c:v>
                </c:pt>
                <c:pt idx="2">
                  <c:v>Special Forces</c:v>
                </c:pt>
                <c:pt idx="3">
                  <c:v>Aviation</c:v>
                </c:pt>
                <c:pt idx="4">
                  <c:v>Protective Services</c:v>
                </c:pt>
                <c:pt idx="5">
                  <c:v>Intelligence</c:v>
                </c:pt>
                <c:pt idx="6">
                  <c:v>Architecture, Construction, or Engineering</c:v>
                </c:pt>
              </c:strCache>
            </c:strRef>
          </c:cat>
          <c:val>
            <c:numRef>
              <c:f>Sheet1!$B$2:$H$2</c:f>
              <c:numCache>
                <c:formatCode>0%</c:formatCode>
                <c:ptCount val="7"/>
                <c:pt idx="0">
                  <c:v>0.17</c:v>
                </c:pt>
                <c:pt idx="1">
                  <c:v>0.11</c:v>
                </c:pt>
                <c:pt idx="2">
                  <c:v>7.0000000000000007E-2</c:v>
                </c:pt>
                <c:pt idx="3">
                  <c:v>0.05</c:v>
                </c:pt>
                <c:pt idx="4">
                  <c:v>0.06</c:v>
                </c:pt>
                <c:pt idx="5">
                  <c:v>0.08</c:v>
                </c:pt>
                <c:pt idx="6">
                  <c:v>0.04</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060634420797671E-4"/>
                  <c:y val="7.557961081183436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Armor, Artillery, or Infantry* </c:v>
                </c:pt>
                <c:pt idx="1">
                  <c:v>Health care or Medicine</c:v>
                </c:pt>
                <c:pt idx="2">
                  <c:v>Special Forces</c:v>
                </c:pt>
                <c:pt idx="3">
                  <c:v>Aviation</c:v>
                </c:pt>
                <c:pt idx="4">
                  <c:v>Protective Services</c:v>
                </c:pt>
                <c:pt idx="5">
                  <c:v>Intelligence</c:v>
                </c:pt>
                <c:pt idx="6">
                  <c:v>Architecture, Construction, or Engineering</c:v>
                </c:pt>
              </c:strCache>
            </c:strRef>
          </c:cat>
          <c:val>
            <c:numRef>
              <c:f>Sheet1!$B$3:$H$3</c:f>
              <c:numCache>
                <c:formatCode>0%</c:formatCode>
                <c:ptCount val="7"/>
                <c:pt idx="1">
                  <c:v>0.13</c:v>
                </c:pt>
                <c:pt idx="2">
                  <c:v>0.1</c:v>
                </c:pt>
                <c:pt idx="3">
                  <c:v>0.1</c:v>
                </c:pt>
                <c:pt idx="4">
                  <c:v>0.06</c:v>
                </c:pt>
                <c:pt idx="5">
                  <c:v>0.06</c:v>
                </c:pt>
                <c:pt idx="6">
                  <c:v>0.08</c:v>
                </c:pt>
              </c:numCache>
            </c:numRef>
          </c:val>
        </c:ser>
        <c:ser>
          <c:idx val="2"/>
          <c:order val="2"/>
          <c:tx>
            <c:strRef>
              <c:f>Sheet1!$A$4</c:f>
              <c:strCache>
                <c:ptCount val="1"/>
                <c:pt idx="0">
                  <c:v>Marine Corps</c:v>
                </c:pt>
              </c:strCache>
            </c:strRef>
          </c:tx>
          <c:spPr>
            <a:solidFill>
              <a:srgbClr val="C00000"/>
            </a:solidFill>
          </c:spPr>
          <c:invertIfNegative val="0"/>
          <c:dLbls>
            <c:dLbl>
              <c:idx val="2"/>
              <c:layout>
                <c:manualLayout>
                  <c:x val="1.3605490275985191E-3"/>
                  <c:y val="6.4645814743419742E-3"/>
                </c:manualLayout>
              </c:layout>
              <c:showLegendKey val="0"/>
              <c:showVal val="1"/>
              <c:showCatName val="0"/>
              <c:showSerName val="0"/>
              <c:showPercent val="0"/>
              <c:showBubbleSize val="0"/>
            </c:dLbl>
            <c:dLbl>
              <c:idx val="3"/>
              <c:layout>
                <c:manualLayout>
                  <c:x val="4.0121659497173159E-3"/>
                  <c:y val="2.6956513548897533E-3"/>
                </c:manualLayout>
              </c:layout>
              <c:showLegendKey val="0"/>
              <c:showVal val="1"/>
              <c:showCatName val="0"/>
              <c:showSerName val="0"/>
              <c:showPercent val="0"/>
              <c:showBubbleSize val="0"/>
            </c:dLbl>
            <c:dLbl>
              <c:idx val="4"/>
              <c:layout>
                <c:manualLayout>
                  <c:x val="2.2079436928576562E-3"/>
                  <c:y val="0"/>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Armor, Artillery, or Infantry* </c:v>
                </c:pt>
                <c:pt idx="1">
                  <c:v>Health care or Medicine</c:v>
                </c:pt>
                <c:pt idx="2">
                  <c:v>Special Forces</c:v>
                </c:pt>
                <c:pt idx="3">
                  <c:v>Aviation</c:v>
                </c:pt>
                <c:pt idx="4">
                  <c:v>Protective Services</c:v>
                </c:pt>
                <c:pt idx="5">
                  <c:v>Intelligence</c:v>
                </c:pt>
                <c:pt idx="6">
                  <c:v>Architecture, Construction, or Engineering</c:v>
                </c:pt>
              </c:strCache>
            </c:strRef>
          </c:cat>
          <c:val>
            <c:numRef>
              <c:f>Sheet1!$B$4:$H$4</c:f>
              <c:numCache>
                <c:formatCode>0%</c:formatCode>
                <c:ptCount val="7"/>
                <c:pt idx="0">
                  <c:v>0.21</c:v>
                </c:pt>
                <c:pt idx="1">
                  <c:v>0.01</c:v>
                </c:pt>
                <c:pt idx="2">
                  <c:v>7.0000000000000007E-2</c:v>
                </c:pt>
                <c:pt idx="3">
                  <c:v>0.09</c:v>
                </c:pt>
                <c:pt idx="4">
                  <c:v>0.08</c:v>
                </c:pt>
                <c:pt idx="5">
                  <c:v>0.06</c:v>
                </c:pt>
                <c:pt idx="6">
                  <c:v>0.06</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3"/>
              <c:layout>
                <c:manualLayout>
                  <c:x val="6.6830842507489005E-3"/>
                  <c:y val="0"/>
                </c:manualLayout>
              </c:layout>
              <c:showLegendKey val="0"/>
              <c:showVal val="1"/>
              <c:showCatName val="0"/>
              <c:showSerName val="0"/>
              <c:showPercent val="0"/>
              <c:showBubbleSize val="0"/>
            </c:dLbl>
            <c:dLbl>
              <c:idx val="4"/>
              <c:layout>
                <c:manualLayout>
                  <c:x val="7.5544551298676304E-3"/>
                  <c:y val="0"/>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Armor, Artillery, or Infantry* </c:v>
                </c:pt>
                <c:pt idx="1">
                  <c:v>Health care or Medicine</c:v>
                </c:pt>
                <c:pt idx="2">
                  <c:v>Special Forces</c:v>
                </c:pt>
                <c:pt idx="3">
                  <c:v>Aviation</c:v>
                </c:pt>
                <c:pt idx="4">
                  <c:v>Protective Services</c:v>
                </c:pt>
                <c:pt idx="5">
                  <c:v>Intelligence</c:v>
                </c:pt>
                <c:pt idx="6">
                  <c:v>Architecture, Construction, or Engineering</c:v>
                </c:pt>
              </c:strCache>
            </c:strRef>
          </c:cat>
          <c:val>
            <c:numRef>
              <c:f>Sheet1!$B$5:$H$5</c:f>
              <c:numCache>
                <c:formatCode>0%</c:formatCode>
                <c:ptCount val="7"/>
                <c:pt idx="1">
                  <c:v>0.1</c:v>
                </c:pt>
                <c:pt idx="2">
                  <c:v>0.1</c:v>
                </c:pt>
                <c:pt idx="3">
                  <c:v>0.08</c:v>
                </c:pt>
                <c:pt idx="4">
                  <c:v>0.08</c:v>
                </c:pt>
                <c:pt idx="5">
                  <c:v>0.05</c:v>
                </c:pt>
                <c:pt idx="6">
                  <c:v>0.05</c:v>
                </c:pt>
              </c:numCache>
            </c:numRef>
          </c:val>
        </c:ser>
        <c:dLbls>
          <c:showLegendKey val="0"/>
          <c:showVal val="1"/>
          <c:showCatName val="0"/>
          <c:showSerName val="0"/>
          <c:showPercent val="0"/>
          <c:showBubbleSize val="0"/>
        </c:dLbls>
        <c:gapWidth val="75"/>
        <c:axId val="121382784"/>
        <c:axId val="121384320"/>
      </c:barChart>
      <c:catAx>
        <c:axId val="121382784"/>
        <c:scaling>
          <c:orientation val="minMax"/>
        </c:scaling>
        <c:delete val="0"/>
        <c:axPos val="b"/>
        <c:majorTickMark val="out"/>
        <c:minorTickMark val="none"/>
        <c:tickLblPos val="nextTo"/>
        <c:txPr>
          <a:bodyPr/>
          <a:lstStyle/>
          <a:p>
            <a:pPr>
              <a:defRPr sz="1000" b="1">
                <a:latin typeface="Arial" pitchFamily="34" charset="0"/>
                <a:cs typeface="Arial" pitchFamily="34" charset="0"/>
              </a:defRPr>
            </a:pPr>
            <a:endParaRPr lang="en-US"/>
          </a:p>
        </c:txPr>
        <c:crossAx val="121384320"/>
        <c:crosses val="autoZero"/>
        <c:auto val="1"/>
        <c:lblAlgn val="ctr"/>
        <c:lblOffset val="100"/>
        <c:noMultiLvlLbl val="0"/>
      </c:catAx>
      <c:valAx>
        <c:axId val="121384320"/>
        <c:scaling>
          <c:orientation val="minMax"/>
          <c:max val="0.5"/>
          <c:min val="0"/>
        </c:scaling>
        <c:delete val="0"/>
        <c:axPos val="l"/>
        <c:numFmt formatCode="0%" sourceLinked="1"/>
        <c:majorTickMark val="out"/>
        <c:minorTickMark val="none"/>
        <c:tickLblPos val="nextTo"/>
        <c:txPr>
          <a:bodyPr/>
          <a:lstStyle/>
          <a:p>
            <a:pPr>
              <a:defRPr sz="1400" b="1">
                <a:latin typeface="Arial" pitchFamily="34" charset="0"/>
                <a:cs typeface="Arial" pitchFamily="34" charset="0"/>
              </a:defRPr>
            </a:pPr>
            <a:endParaRPr lang="en-US"/>
          </a:p>
        </c:txPr>
        <c:crossAx val="121382784"/>
        <c:crosses val="autoZero"/>
        <c:crossBetween val="between"/>
        <c:majorUnit val="0.1"/>
      </c:valAx>
    </c:plotArea>
    <c:legend>
      <c:legendPos val="b"/>
      <c:layout>
        <c:manualLayout>
          <c:xMode val="edge"/>
          <c:yMode val="edge"/>
          <c:x val="0.20897668822440532"/>
          <c:y val="0.85506764650039624"/>
          <c:w val="0.62843231688007262"/>
          <c:h val="6.6264445757008184E-2"/>
        </c:manualLayout>
      </c:layout>
      <c:overlay val="0"/>
      <c:spPr>
        <a:ln>
          <a:solidFill>
            <a:schemeClr val="tx1"/>
          </a:solidFill>
        </a:ln>
      </c:spPr>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Yes</c:v>
                </c:pt>
              </c:strCache>
            </c:strRef>
          </c:tx>
          <c:spPr>
            <a:solidFill>
              <a:srgbClr val="0070C0"/>
            </a:solidFill>
            <a:scene3d>
              <a:camera prst="orthographicFront"/>
              <a:lightRig rig="threePt" dir="t"/>
            </a:scene3d>
            <a:sp3d>
              <a:bevelT w="63500" h="25400"/>
            </a:sp3d>
          </c:spPr>
          <c:invertIfNegative val="0"/>
          <c:dLbls>
            <c:txPr>
              <a:bodyPr/>
              <a:lstStyle/>
              <a:p>
                <a:pPr>
                  <a:defRPr sz="11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Sheet1!$B$2:$B$5</c:f>
              <c:numCache>
                <c:formatCode>0%</c:formatCode>
                <c:ptCount val="4"/>
                <c:pt idx="0">
                  <c:v>0.11</c:v>
                </c:pt>
                <c:pt idx="1">
                  <c:v>0.13</c:v>
                </c:pt>
                <c:pt idx="2">
                  <c:v>0.13</c:v>
                </c:pt>
                <c:pt idx="3">
                  <c:v>0.13</c:v>
                </c:pt>
              </c:numCache>
            </c:numRef>
          </c:val>
        </c:ser>
        <c:ser>
          <c:idx val="1"/>
          <c:order val="1"/>
          <c:tx>
            <c:strRef>
              <c:f>Sheet1!$C$1</c:f>
              <c:strCache>
                <c:ptCount val="1"/>
                <c:pt idx="0">
                  <c:v>No</c:v>
                </c:pt>
              </c:strCache>
            </c:strRef>
          </c:tx>
          <c:spPr>
            <a:solidFill>
              <a:srgbClr val="C00000"/>
            </a:solidFill>
            <a:scene3d>
              <a:camera prst="orthographicFront"/>
              <a:lightRig rig="threePt" dir="t"/>
            </a:scene3d>
            <a:sp3d>
              <a:bevelT w="63500" h="25400"/>
            </a:sp3d>
          </c:spPr>
          <c:invertIfNegative val="0"/>
          <c:dLbls>
            <c:txPr>
              <a:bodyPr/>
              <a:lstStyle/>
              <a:p>
                <a:pPr>
                  <a:defRPr sz="11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Sheet1!$C$2:$C$5</c:f>
              <c:numCache>
                <c:formatCode>0%</c:formatCode>
                <c:ptCount val="4"/>
                <c:pt idx="0">
                  <c:v>0.24</c:v>
                </c:pt>
                <c:pt idx="1">
                  <c:v>0.31</c:v>
                </c:pt>
                <c:pt idx="2">
                  <c:v>0.25</c:v>
                </c:pt>
                <c:pt idx="3">
                  <c:v>0.31</c:v>
                </c:pt>
              </c:numCache>
            </c:numRef>
          </c:val>
        </c:ser>
        <c:ser>
          <c:idx val="2"/>
          <c:order val="2"/>
          <c:tx>
            <c:strRef>
              <c:f>Sheet1!$D$1</c:f>
              <c:strCache>
                <c:ptCount val="1"/>
                <c:pt idx="0">
                  <c:v>Don't know</c:v>
                </c:pt>
              </c:strCache>
            </c:strRef>
          </c:tx>
          <c:spPr>
            <a:solidFill>
              <a:schemeClr val="accent4">
                <a:lumMod val="50000"/>
                <a:lumOff val="50000"/>
              </a:schemeClr>
            </a:solidFill>
            <a:scene3d>
              <a:camera prst="orthographicFront"/>
              <a:lightRig rig="threePt" dir="t"/>
            </a:scene3d>
            <a:sp3d>
              <a:bevelT w="63500" h="25400"/>
            </a:sp3d>
          </c:spPr>
          <c:invertIfNegative val="0"/>
          <c:dLbls>
            <c:txPr>
              <a:bodyPr/>
              <a:lstStyle/>
              <a:p>
                <a:pPr>
                  <a:defRPr sz="11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Sheet1!$D$2:$D$5</c:f>
              <c:numCache>
                <c:formatCode>0%</c:formatCode>
                <c:ptCount val="4"/>
                <c:pt idx="0">
                  <c:v>0.64</c:v>
                </c:pt>
                <c:pt idx="1">
                  <c:v>0.55000000000000004</c:v>
                </c:pt>
                <c:pt idx="2">
                  <c:v>0.62</c:v>
                </c:pt>
                <c:pt idx="3">
                  <c:v>0.54</c:v>
                </c:pt>
              </c:numCache>
            </c:numRef>
          </c:val>
        </c:ser>
        <c:dLbls>
          <c:showLegendKey val="0"/>
          <c:showVal val="0"/>
          <c:showCatName val="0"/>
          <c:showSerName val="0"/>
          <c:showPercent val="0"/>
          <c:showBubbleSize val="0"/>
        </c:dLbls>
        <c:gapWidth val="150"/>
        <c:overlap val="100"/>
        <c:axId val="132141824"/>
        <c:axId val="132143360"/>
      </c:barChart>
      <c:catAx>
        <c:axId val="132141824"/>
        <c:scaling>
          <c:orientation val="minMax"/>
        </c:scaling>
        <c:delete val="0"/>
        <c:axPos val="l"/>
        <c:majorTickMark val="out"/>
        <c:minorTickMark val="none"/>
        <c:tickLblPos val="nextTo"/>
        <c:txPr>
          <a:bodyPr/>
          <a:lstStyle/>
          <a:p>
            <a:pPr>
              <a:defRPr sz="1100" b="1">
                <a:latin typeface="Arial" pitchFamily="34" charset="0"/>
                <a:cs typeface="Arial" pitchFamily="34" charset="0"/>
              </a:defRPr>
            </a:pPr>
            <a:endParaRPr lang="en-US"/>
          </a:p>
        </c:txPr>
        <c:crossAx val="132143360"/>
        <c:crosses val="autoZero"/>
        <c:auto val="1"/>
        <c:lblAlgn val="ctr"/>
        <c:lblOffset val="100"/>
        <c:noMultiLvlLbl val="0"/>
      </c:catAx>
      <c:valAx>
        <c:axId val="132143360"/>
        <c:scaling>
          <c:orientation val="minMax"/>
        </c:scaling>
        <c:delete val="1"/>
        <c:axPos val="b"/>
        <c:numFmt formatCode="0%" sourceLinked="1"/>
        <c:majorTickMark val="out"/>
        <c:minorTickMark val="none"/>
        <c:tickLblPos val="nextTo"/>
        <c:crossAx val="132141824"/>
        <c:crosses val="autoZero"/>
        <c:crossBetween val="between"/>
      </c:valAx>
    </c:plotArea>
    <c:legend>
      <c:legendPos val="r"/>
      <c:layout/>
      <c:overlay val="0"/>
      <c:txPr>
        <a:bodyPr/>
        <a:lstStyle/>
        <a:p>
          <a:pPr>
            <a:defRPr sz="10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78892209849682E-2"/>
          <c:y val="9.4475686784270624E-2"/>
          <c:w val="0.81449414967922962"/>
          <c:h val="0.70189954359329354"/>
        </c:manualLayout>
      </c:layout>
      <c:barChart>
        <c:barDir val="col"/>
        <c:grouping val="clustered"/>
        <c:varyColors val="0"/>
        <c:ser>
          <c:idx val="0"/>
          <c:order val="0"/>
          <c:tx>
            <c:strRef>
              <c:f>Sheet1!$A$2</c:f>
              <c:strCache>
                <c:ptCount val="1"/>
                <c:pt idx="0">
                  <c:v>Cat I </c:v>
                </c:pt>
              </c:strCache>
            </c:strRef>
          </c:tx>
          <c:spPr>
            <a:solidFill>
              <a:srgbClr val="33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only</c:v>
                </c:pt>
                <c:pt idx="1">
                  <c:v>More than current contract</c:v>
                </c:pt>
                <c:pt idx="2">
                  <c:v>Retire after 20+ years</c:v>
                </c:pt>
                <c:pt idx="3">
                  <c:v>Have not decided/thought about it </c:v>
                </c:pt>
              </c:strCache>
            </c:strRef>
          </c:cat>
          <c:val>
            <c:numRef>
              <c:f>Sheet1!$B$2:$E$2</c:f>
              <c:numCache>
                <c:formatCode>0%</c:formatCode>
                <c:ptCount val="4"/>
                <c:pt idx="0">
                  <c:v>0.08</c:v>
                </c:pt>
                <c:pt idx="1">
                  <c:v>0.18</c:v>
                </c:pt>
                <c:pt idx="2">
                  <c:v>0.2</c:v>
                </c:pt>
                <c:pt idx="3">
                  <c:v>0.53</c:v>
                </c:pt>
              </c:numCache>
            </c:numRef>
          </c:val>
        </c:ser>
        <c:ser>
          <c:idx val="1"/>
          <c:order val="1"/>
          <c:tx>
            <c:strRef>
              <c:f>Sheet1!$A$3</c:f>
              <c:strCache>
                <c:ptCount val="1"/>
                <c:pt idx="0">
                  <c:v>Cat II</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only</c:v>
                </c:pt>
                <c:pt idx="1">
                  <c:v>More than current contract</c:v>
                </c:pt>
                <c:pt idx="2">
                  <c:v>Retire after 20+ years</c:v>
                </c:pt>
                <c:pt idx="3">
                  <c:v>Have not decided/thought about it </c:v>
                </c:pt>
              </c:strCache>
            </c:strRef>
          </c:cat>
          <c:val>
            <c:numRef>
              <c:f>Sheet1!$B$3:$E$3</c:f>
              <c:numCache>
                <c:formatCode>0%</c:formatCode>
                <c:ptCount val="4"/>
                <c:pt idx="0">
                  <c:v>0.08</c:v>
                </c:pt>
                <c:pt idx="1">
                  <c:v>0.19</c:v>
                </c:pt>
                <c:pt idx="2">
                  <c:v>0.26</c:v>
                </c:pt>
                <c:pt idx="3">
                  <c:v>0.46</c:v>
                </c:pt>
              </c:numCache>
            </c:numRef>
          </c:val>
        </c:ser>
        <c:ser>
          <c:idx val="2"/>
          <c:order val="2"/>
          <c:tx>
            <c:strRef>
              <c:f>Sheet1!$A$4</c:f>
              <c:strCache>
                <c:ptCount val="1"/>
                <c:pt idx="0">
                  <c:v>Cat IIIA</c:v>
                </c:pt>
              </c:strCache>
            </c:strRef>
          </c:tx>
          <c:spPr>
            <a:solidFill>
              <a:srgbClr val="FFFFFF">
                <a:lumMod val="50000"/>
              </a:srgbClr>
            </a:solidFill>
          </c:spPr>
          <c:invertIfNegative val="0"/>
          <c:dLbls>
            <c:dLbl>
              <c:idx val="2"/>
              <c:layout>
                <c:manualLayout>
                  <c:x val="2.6428254675980234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only</c:v>
                </c:pt>
                <c:pt idx="1">
                  <c:v>More than current contract</c:v>
                </c:pt>
                <c:pt idx="2">
                  <c:v>Retire after 20+ years</c:v>
                </c:pt>
                <c:pt idx="3">
                  <c:v>Have not decided/thought about it </c:v>
                </c:pt>
              </c:strCache>
            </c:strRef>
          </c:cat>
          <c:val>
            <c:numRef>
              <c:f>Sheet1!$B$4:$E$4</c:f>
              <c:numCache>
                <c:formatCode>0%</c:formatCode>
                <c:ptCount val="4"/>
                <c:pt idx="0">
                  <c:v>0.1</c:v>
                </c:pt>
                <c:pt idx="1">
                  <c:v>0.2</c:v>
                </c:pt>
                <c:pt idx="2">
                  <c:v>0.28999999999999998</c:v>
                </c:pt>
                <c:pt idx="3">
                  <c:v>0.4</c:v>
                </c:pt>
              </c:numCache>
            </c:numRef>
          </c:val>
        </c:ser>
        <c:ser>
          <c:idx val="3"/>
          <c:order val="3"/>
          <c:tx>
            <c:strRef>
              <c:f>Sheet1!$A$5</c:f>
              <c:strCache>
                <c:ptCount val="1"/>
                <c:pt idx="0">
                  <c:v>Cat IIIB</c:v>
                </c:pt>
              </c:strCache>
            </c:strRef>
          </c:tx>
          <c:spPr>
            <a:solidFill>
              <a:srgbClr val="CC6600"/>
            </a:solidFill>
          </c:spPr>
          <c:invertIfNegative val="0"/>
          <c:dLbls>
            <c:dLbl>
              <c:idx val="2"/>
              <c:layout>
                <c:manualLayout>
                  <c:x val="6.607063668995058E-3"/>
                  <c:y val="0"/>
                </c:manualLayout>
              </c:layout>
              <c:showLegendKey val="0"/>
              <c:showVal val="1"/>
              <c:showCatName val="0"/>
              <c:showSerName val="0"/>
              <c:showPercent val="0"/>
              <c:showBubbleSize val="0"/>
            </c:dLbl>
            <c:dLbl>
              <c:idx val="3"/>
              <c:layout>
                <c:manualLayout>
                  <c:x val="3.9642382013970346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only</c:v>
                </c:pt>
                <c:pt idx="1">
                  <c:v>More than current contract</c:v>
                </c:pt>
                <c:pt idx="2">
                  <c:v>Retire after 20+ years</c:v>
                </c:pt>
                <c:pt idx="3">
                  <c:v>Have not decided/thought about it </c:v>
                </c:pt>
              </c:strCache>
            </c:strRef>
          </c:cat>
          <c:val>
            <c:numRef>
              <c:f>Sheet1!$B$5:$E$5</c:f>
              <c:numCache>
                <c:formatCode>0%</c:formatCode>
                <c:ptCount val="4"/>
                <c:pt idx="0">
                  <c:v>0.11</c:v>
                </c:pt>
                <c:pt idx="1">
                  <c:v>0.21</c:v>
                </c:pt>
                <c:pt idx="2">
                  <c:v>0.31</c:v>
                </c:pt>
                <c:pt idx="3">
                  <c:v>0.35</c:v>
                </c:pt>
              </c:numCache>
            </c:numRef>
          </c:val>
        </c:ser>
        <c:dLbls>
          <c:showLegendKey val="0"/>
          <c:showVal val="1"/>
          <c:showCatName val="0"/>
          <c:showSerName val="0"/>
          <c:showPercent val="0"/>
          <c:showBubbleSize val="0"/>
        </c:dLbls>
        <c:gapWidth val="75"/>
        <c:axId val="117475968"/>
        <c:axId val="117490048"/>
      </c:barChart>
      <c:catAx>
        <c:axId val="117475968"/>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117490048"/>
        <c:crosses val="autoZero"/>
        <c:auto val="1"/>
        <c:lblAlgn val="ctr"/>
        <c:lblOffset val="100"/>
        <c:noMultiLvlLbl val="0"/>
      </c:catAx>
      <c:valAx>
        <c:axId val="117490048"/>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17475968"/>
        <c:crosses val="autoZero"/>
        <c:crossBetween val="between"/>
        <c:majorUnit val="0.2"/>
      </c:valAx>
    </c:plotArea>
    <c:legend>
      <c:legendPos val="b"/>
      <c:layout>
        <c:manualLayout>
          <c:xMode val="edge"/>
          <c:yMode val="edge"/>
          <c:x val="0.82971515960064623"/>
          <c:y val="8.1953749222700656E-2"/>
          <c:w val="9.8530776326859665E-2"/>
          <c:h val="0.27296523565369413"/>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14635551246566E-2"/>
          <c:y val="0.15035315788856168"/>
          <c:w val="0.81845838788062675"/>
          <c:h val="0.64602198730508853"/>
        </c:manualLayout>
      </c:layout>
      <c:barChart>
        <c:barDir val="col"/>
        <c:grouping val="clustered"/>
        <c:varyColors val="0"/>
        <c:ser>
          <c:idx val="0"/>
          <c:order val="0"/>
          <c:tx>
            <c:strRef>
              <c:f>Sheet1!$A$2</c:f>
              <c:strCache>
                <c:ptCount val="1"/>
                <c:pt idx="0">
                  <c:v>White</c:v>
                </c:pt>
              </c:strCache>
            </c:strRef>
          </c:tx>
          <c:spPr>
            <a:solidFill>
              <a:srgbClr val="002060"/>
            </a:solidFill>
          </c:spPr>
          <c:invertIfNegative val="0"/>
          <c:dLbls>
            <c:dLbl>
              <c:idx val="0"/>
              <c:layout>
                <c:manualLayout>
                  <c:x val="-1.5108845911413738E-3"/>
                  <c:y val="3.7251704192136663E-3"/>
                </c:manualLayout>
              </c:layout>
              <c:showLegendKey val="0"/>
              <c:showVal val="1"/>
              <c:showCatName val="0"/>
              <c:showSerName val="0"/>
              <c:showPercent val="0"/>
              <c:showBubbleSize val="0"/>
            </c:dLbl>
            <c:dLbl>
              <c:idx val="1"/>
              <c:layout>
                <c:manualLayout>
                  <c:x val="-2.6428254675980234E-3"/>
                  <c:y val="1.1175511257641E-2"/>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length only</c:v>
                </c:pt>
                <c:pt idx="1">
                  <c:v>More than current contract</c:v>
                </c:pt>
                <c:pt idx="2">
                  <c:v>Retire after 20+ years</c:v>
                </c:pt>
                <c:pt idx="3">
                  <c:v>Have not decided/thought about it </c:v>
                </c:pt>
              </c:strCache>
            </c:strRef>
          </c:cat>
          <c:val>
            <c:numRef>
              <c:f>Sheet1!$B$2:$E$2</c:f>
              <c:numCache>
                <c:formatCode>0%</c:formatCode>
                <c:ptCount val="4"/>
                <c:pt idx="0">
                  <c:v>0.08</c:v>
                </c:pt>
                <c:pt idx="1">
                  <c:v>0.19</c:v>
                </c:pt>
                <c:pt idx="2">
                  <c:v>0.27</c:v>
                </c:pt>
                <c:pt idx="3">
                  <c:v>0.44</c:v>
                </c:pt>
              </c:numCache>
            </c:numRef>
          </c:val>
        </c:ser>
        <c:ser>
          <c:idx val="1"/>
          <c:order val="1"/>
          <c:tx>
            <c:strRef>
              <c:f>Sheet1!$A$3</c:f>
              <c:strCache>
                <c:ptCount val="1"/>
                <c:pt idx="0">
                  <c:v>Black</c:v>
                </c:pt>
              </c:strCache>
            </c:strRef>
          </c:tx>
          <c:spPr>
            <a:solidFill>
              <a:srgbClr val="C00000"/>
            </a:solidFill>
          </c:spPr>
          <c:invertIfNegative val="0"/>
          <c:dLbls>
            <c:dLbl>
              <c:idx val="0"/>
              <c:layout>
                <c:manualLayout>
                  <c:x val="0"/>
                  <c:y val="-1.1175511257641E-2"/>
                </c:manualLayout>
              </c:layout>
              <c:showLegendKey val="0"/>
              <c:showVal val="1"/>
              <c:showCatName val="0"/>
              <c:showSerName val="0"/>
              <c:showPercent val="0"/>
              <c:showBubbleSize val="0"/>
            </c:dLbl>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length only</c:v>
                </c:pt>
                <c:pt idx="1">
                  <c:v>More than current contract</c:v>
                </c:pt>
                <c:pt idx="2">
                  <c:v>Retire after 20+ years</c:v>
                </c:pt>
                <c:pt idx="3">
                  <c:v>Have not decided/thought about it </c:v>
                </c:pt>
              </c:strCache>
            </c:strRef>
          </c:cat>
          <c:val>
            <c:numRef>
              <c:f>Sheet1!$B$3:$E$3</c:f>
              <c:numCache>
                <c:formatCode>0%</c:formatCode>
                <c:ptCount val="4"/>
                <c:pt idx="0">
                  <c:v>0.09</c:v>
                </c:pt>
                <c:pt idx="1">
                  <c:v>0.2</c:v>
                </c:pt>
                <c:pt idx="2">
                  <c:v>0.33</c:v>
                </c:pt>
                <c:pt idx="3">
                  <c:v>0.36</c:v>
                </c:pt>
              </c:numCache>
            </c:numRef>
          </c:val>
        </c:ser>
        <c:ser>
          <c:idx val="2"/>
          <c:order val="2"/>
          <c:tx>
            <c:strRef>
              <c:f>Sheet1!$A$4</c:f>
              <c:strCache>
                <c:ptCount val="1"/>
                <c:pt idx="0">
                  <c:v>Hispanic</c:v>
                </c:pt>
              </c:strCache>
            </c:strRef>
          </c:tx>
          <c:spPr>
            <a:solidFill>
              <a:srgbClr val="E46C0A"/>
            </a:solidFill>
          </c:spPr>
          <c:invertIfNegative val="0"/>
          <c:dLbls>
            <c:dLbl>
              <c:idx val="1"/>
              <c:layout>
                <c:manualLayout>
                  <c:x val="2.6428254675980234E-3"/>
                  <c:y val="-7.4503408384273325E-3"/>
                </c:manualLayout>
              </c:layout>
              <c:showLegendKey val="0"/>
              <c:showVal val="1"/>
              <c:showCatName val="0"/>
              <c:showSerName val="0"/>
              <c:showPercent val="0"/>
              <c:showBubbleSize val="0"/>
            </c:dLbl>
            <c:dLbl>
              <c:idx val="4"/>
              <c:layout>
                <c:manualLayout>
                  <c:x val="3.9642382013969383E-3"/>
                  <c:y val="0"/>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length only</c:v>
                </c:pt>
                <c:pt idx="1">
                  <c:v>More than current contract</c:v>
                </c:pt>
                <c:pt idx="2">
                  <c:v>Retire after 20+ years</c:v>
                </c:pt>
                <c:pt idx="3">
                  <c:v>Have not decided/thought about it </c:v>
                </c:pt>
              </c:strCache>
            </c:strRef>
          </c:cat>
          <c:val>
            <c:numRef>
              <c:f>Sheet1!$B$4:$E$4</c:f>
              <c:numCache>
                <c:formatCode>0%</c:formatCode>
                <c:ptCount val="4"/>
                <c:pt idx="0">
                  <c:v>0.13</c:v>
                </c:pt>
                <c:pt idx="1">
                  <c:v>0.21</c:v>
                </c:pt>
                <c:pt idx="2">
                  <c:v>0.24</c:v>
                </c:pt>
                <c:pt idx="3">
                  <c:v>0.4</c:v>
                </c:pt>
              </c:numCache>
            </c:numRef>
          </c:val>
        </c:ser>
        <c:ser>
          <c:idx val="3"/>
          <c:order val="3"/>
          <c:tx>
            <c:strRef>
              <c:f>Sheet1!$A$5</c:f>
              <c:strCache>
                <c:ptCount val="1"/>
                <c:pt idx="0">
                  <c:v>Asian</c:v>
                </c:pt>
              </c:strCache>
            </c:strRef>
          </c:tx>
          <c:spPr>
            <a:solidFill>
              <a:srgbClr val="FFFFFF">
                <a:lumMod val="50000"/>
              </a:srgbClr>
            </a:solidFill>
          </c:spPr>
          <c:invertIfNegative val="0"/>
          <c:dLbls>
            <c:dLbl>
              <c:idx val="1"/>
              <c:layout>
                <c:manualLayout>
                  <c:x val="3.9642382013970346E-3"/>
                  <c:y val="1.117551125764093E-2"/>
                </c:manualLayout>
              </c:layout>
              <c:showLegendKey val="0"/>
              <c:showVal val="1"/>
              <c:showCatName val="0"/>
              <c:showSerName val="0"/>
              <c:showPercent val="0"/>
              <c:showBubbleSize val="0"/>
            </c:dLbl>
            <c:dLbl>
              <c:idx val="2"/>
              <c:layout>
                <c:manualLayout>
                  <c:x val="2.6428254675980234E-3"/>
                  <c:y val="0"/>
                </c:manualLayout>
              </c:layout>
              <c:showLegendKey val="0"/>
              <c:showVal val="1"/>
              <c:showCatName val="0"/>
              <c:showSerName val="0"/>
              <c:showPercent val="0"/>
              <c:showBubbleSize val="0"/>
            </c:dLbl>
            <c:dLbl>
              <c:idx val="3"/>
              <c:layout>
                <c:manualLayout>
                  <c:x val="3.9642382013970346E-3"/>
                  <c:y val="1.1175511257641E-2"/>
                </c:manualLayout>
              </c:layout>
              <c:showLegendKey val="0"/>
              <c:showVal val="1"/>
              <c:showCatName val="0"/>
              <c:showSerName val="0"/>
              <c:showPercent val="0"/>
              <c:showBubbleSize val="0"/>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Sheet1!$B$1:$E$1</c:f>
              <c:strCache>
                <c:ptCount val="4"/>
                <c:pt idx="0">
                  <c:v>Current contract length only</c:v>
                </c:pt>
                <c:pt idx="1">
                  <c:v>More than current contract</c:v>
                </c:pt>
                <c:pt idx="2">
                  <c:v>Retire after 20+ years</c:v>
                </c:pt>
                <c:pt idx="3">
                  <c:v>Have not decided/thought about it </c:v>
                </c:pt>
              </c:strCache>
            </c:strRef>
          </c:cat>
          <c:val>
            <c:numRef>
              <c:f>Sheet1!$B$5:$E$5</c:f>
              <c:numCache>
                <c:formatCode>0%</c:formatCode>
                <c:ptCount val="4"/>
                <c:pt idx="0">
                  <c:v>0.14000000000000001</c:v>
                </c:pt>
                <c:pt idx="1">
                  <c:v>0.21</c:v>
                </c:pt>
                <c:pt idx="2">
                  <c:v>0.2</c:v>
                </c:pt>
                <c:pt idx="3">
                  <c:v>0.42</c:v>
                </c:pt>
              </c:numCache>
            </c:numRef>
          </c:val>
        </c:ser>
        <c:dLbls>
          <c:showLegendKey val="0"/>
          <c:showVal val="1"/>
          <c:showCatName val="0"/>
          <c:showSerName val="0"/>
          <c:showPercent val="0"/>
          <c:showBubbleSize val="0"/>
        </c:dLbls>
        <c:gapWidth val="75"/>
        <c:axId val="123719680"/>
        <c:axId val="123721216"/>
      </c:barChart>
      <c:catAx>
        <c:axId val="123719680"/>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123721216"/>
        <c:crosses val="autoZero"/>
        <c:auto val="1"/>
        <c:lblAlgn val="ctr"/>
        <c:lblOffset val="100"/>
        <c:noMultiLvlLbl val="0"/>
      </c:catAx>
      <c:valAx>
        <c:axId val="123721216"/>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23719680"/>
        <c:crosses val="autoZero"/>
        <c:crossBetween val="between"/>
        <c:majorUnit val="0.2"/>
      </c:valAx>
    </c:plotArea>
    <c:legend>
      <c:legendPos val="b"/>
      <c:layout>
        <c:manualLayout>
          <c:xMode val="edge"/>
          <c:yMode val="edge"/>
          <c:x val="0.83103657233444517"/>
          <c:y val="3.7251704192136664E-2"/>
          <c:w val="0.11983007672725812"/>
          <c:h val="0.33629313278032641"/>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1.1058036406190411E-2"/>
          <c:y val="0.26907115273712101"/>
          <c:w val="0.2798389730977503"/>
          <c:h val="0.37760100280631426"/>
        </c:manualLayout>
      </c:layout>
      <c:pie3DChart>
        <c:varyColors val="1"/>
        <c:ser>
          <c:idx val="2"/>
          <c:order val="2"/>
          <c:tx>
            <c:strRef>
              <c:f>Sheet1!$B$1</c:f>
              <c:strCache>
                <c:ptCount val="1"/>
                <c:pt idx="0">
                  <c:v>Race</c:v>
                </c:pt>
              </c:strCache>
            </c:strRef>
          </c:tx>
          <c:dPt>
            <c:idx val="0"/>
            <c:bubble3D val="0"/>
            <c:spPr>
              <a:solidFill>
                <a:srgbClr val="002060"/>
              </a:solidFill>
              <a:ln>
                <a:noFill/>
              </a:ln>
              <a:scene3d>
                <a:camera prst="orthographicFront"/>
                <a:lightRig rig="threePt" dir="t"/>
              </a:scene3d>
              <a:sp3d>
                <a:bevelT/>
              </a:sp3d>
            </c:spPr>
          </c:dPt>
          <c:dPt>
            <c:idx val="1"/>
            <c:bubble3D val="0"/>
            <c:spPr>
              <a:solidFill>
                <a:srgbClr val="D40000"/>
              </a:solidFill>
              <a:scene3d>
                <a:camera prst="orthographicFront"/>
                <a:lightRig rig="threePt" dir="t"/>
              </a:scene3d>
              <a:sp3d prstMaterial="matte"/>
            </c:spPr>
          </c:dPt>
          <c:dPt>
            <c:idx val="2"/>
            <c:bubble3D val="0"/>
            <c:spPr>
              <a:solidFill>
                <a:srgbClr val="E46C0A"/>
              </a:solidFill>
            </c:spPr>
          </c:dPt>
          <c:dPt>
            <c:idx val="3"/>
            <c:bubble3D val="0"/>
            <c:spPr>
              <a:solidFill>
                <a:srgbClr val="7F7F7F"/>
              </a:solidFill>
            </c:spPr>
          </c:dPt>
          <c:dPt>
            <c:idx val="4"/>
            <c:bubble3D val="0"/>
            <c:spPr>
              <a:solidFill>
                <a:srgbClr val="336600"/>
              </a:solidFill>
            </c:spPr>
          </c:dPt>
          <c:dPt>
            <c:idx val="5"/>
            <c:bubble3D val="0"/>
            <c:spPr>
              <a:solidFill>
                <a:srgbClr val="080808"/>
              </a:solidFill>
            </c:spPr>
          </c:dPt>
          <c:dLbls>
            <c:dLbl>
              <c:idx val="0"/>
              <c:layout>
                <c:manualLayout>
                  <c:x val="-7.6698615145753379E-2"/>
                  <c:y val="-2.5154628854249985E-2"/>
                </c:manualLayout>
              </c:layout>
              <c:showLegendKey val="0"/>
              <c:showVal val="1"/>
              <c:showCatName val="0"/>
              <c:showSerName val="0"/>
              <c:showPercent val="0"/>
              <c:showBubbleSize val="0"/>
            </c:dLbl>
            <c:dLbl>
              <c:idx val="1"/>
              <c:layout>
                <c:manualLayout>
                  <c:x val="4.8450742978146881E-2"/>
                  <c:y val="-4.8195918486530001E-2"/>
                </c:manualLayout>
              </c:layout>
              <c:showLegendKey val="0"/>
              <c:showVal val="1"/>
              <c:showCatName val="0"/>
              <c:showSerName val="0"/>
              <c:showPercent val="0"/>
              <c:showBubbleSize val="0"/>
            </c:dLbl>
            <c:dLbl>
              <c:idx val="2"/>
              <c:layout>
                <c:manualLayout>
                  <c:x val="5.7088947660534947E-2"/>
                  <c:y val="4.7995169510349781E-2"/>
                </c:manualLayout>
              </c:layout>
              <c:showLegendKey val="0"/>
              <c:showVal val="1"/>
              <c:showCatName val="0"/>
              <c:showSerName val="0"/>
              <c:showPercent val="0"/>
              <c:showBubbleSize val="0"/>
            </c:dLbl>
            <c:dLbl>
              <c:idx val="3"/>
              <c:layout>
                <c:manualLayout>
                  <c:x val="3.679004980718715E-3"/>
                  <c:y val="1.1696365348536722E-2"/>
                </c:manualLayout>
              </c:layout>
              <c:showLegendKey val="0"/>
              <c:showVal val="1"/>
              <c:showCatName val="0"/>
              <c:showSerName val="0"/>
              <c:showPercent val="0"/>
              <c:showBubbleSize val="0"/>
            </c:dLbl>
            <c:dLbl>
              <c:idx val="4"/>
              <c:layout>
                <c:manualLayout>
                  <c:x val="1.4475454766411731E-2"/>
                  <c:y val="-7.1271100803100189E-3"/>
                </c:manualLayout>
              </c:layout>
              <c:tx>
                <c:rich>
                  <a:bodyPr/>
                  <a:lstStyle/>
                  <a:p>
                    <a:r>
                      <a:rPr lang="en-US" b="1" dirty="0" smtClean="0">
                        <a:solidFill>
                          <a:schemeClr val="bg1"/>
                        </a:solidFill>
                      </a:rPr>
                      <a:t>2%</a:t>
                    </a:r>
                    <a:endParaRPr lang="en-US" dirty="0"/>
                  </a:p>
                </c:rich>
              </c:tx>
              <c:showLegendKey val="0"/>
              <c:showVal val="1"/>
              <c:showCatName val="0"/>
              <c:showSerName val="0"/>
              <c:showPercent val="0"/>
              <c:showBubbleSize val="0"/>
            </c:dLbl>
            <c:dLbl>
              <c:idx val="5"/>
              <c:layout>
                <c:manualLayout>
                  <c:x val="3.6873264951796166E-2"/>
                  <c:y val="2.1194138338465902E-2"/>
                </c:manualLayout>
              </c:layout>
              <c:tx>
                <c:rich>
                  <a:bodyPr/>
                  <a:lstStyle/>
                  <a:p>
                    <a:r>
                      <a:rPr lang="en-US" dirty="0" smtClean="0"/>
                      <a:t>&lt;1</a:t>
                    </a:r>
                    <a:r>
                      <a:rPr lang="en-US" dirty="0"/>
                      <a:t>%</a:t>
                    </a:r>
                  </a:p>
                </c:rich>
              </c:tx>
              <c:showLegendKey val="0"/>
              <c:showVal val="1"/>
              <c:showCatName val="0"/>
              <c:showSerName val="0"/>
              <c:showPercent val="0"/>
              <c:showBubbleSize val="0"/>
            </c:dLbl>
            <c:dLbl>
              <c:idx val="6"/>
              <c:layout>
                <c:manualLayout>
                  <c:x val="3.6005053975910292E-2"/>
                  <c:y val="-2.7395014227940641E-2"/>
                </c:manualLayout>
              </c:layout>
              <c:tx>
                <c:rich>
                  <a:bodyPr/>
                  <a:lstStyle/>
                  <a:p>
                    <a:r>
                      <a:rPr lang="en-US" b="1" dirty="0">
                        <a:solidFill>
                          <a:schemeClr val="bg1"/>
                        </a:solidFill>
                      </a:rPr>
                      <a:t>1%</a:t>
                    </a:r>
                    <a:endParaRPr lang="en-US" dirty="0">
                      <a:solidFill>
                        <a:schemeClr val="tx1"/>
                      </a:solidFill>
                    </a:endParaRPr>
                  </a:p>
                </c:rich>
              </c:tx>
              <c:showLegendKey val="0"/>
              <c:showVal val="1"/>
              <c:showCatName val="0"/>
              <c:showSerName val="0"/>
              <c:showPercent val="0"/>
              <c:showBubbleSize val="0"/>
            </c:dLbl>
            <c:numFmt formatCode="0%" sourceLinked="0"/>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0.60904840000000005</c:v>
                </c:pt>
                <c:pt idx="1">
                  <c:v>9.5435500000000006E-2</c:v>
                </c:pt>
                <c:pt idx="2">
                  <c:v>0.24472279999999999</c:v>
                </c:pt>
                <c:pt idx="3">
                  <c:v>2.5121299999999999E-2</c:v>
                </c:pt>
                <c:pt idx="4">
                  <c:v>2.31174E-2</c:v>
                </c:pt>
                <c:pt idx="5">
                  <c:v>0.01</c:v>
                </c:pt>
              </c:numCache>
            </c:numRef>
          </c:val>
        </c:ser>
        <c:ser>
          <c:idx val="3"/>
          <c:order val="3"/>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0.60904840000000005</c:v>
                </c:pt>
                <c:pt idx="1">
                  <c:v>9.5435500000000006E-2</c:v>
                </c:pt>
                <c:pt idx="2">
                  <c:v>0.24472279999999999</c:v>
                </c:pt>
                <c:pt idx="3">
                  <c:v>2.5121299999999999E-2</c:v>
                </c:pt>
                <c:pt idx="4">
                  <c:v>2.31174E-2</c:v>
                </c:pt>
                <c:pt idx="5">
                  <c:v>0.01</c:v>
                </c:pt>
              </c:numCache>
            </c:numRef>
          </c:val>
        </c:ser>
        <c:ser>
          <c:idx val="1"/>
          <c:order val="1"/>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0.60904840000000005</c:v>
                </c:pt>
                <c:pt idx="1">
                  <c:v>9.5435500000000006E-2</c:v>
                </c:pt>
                <c:pt idx="2">
                  <c:v>0.24472279999999999</c:v>
                </c:pt>
                <c:pt idx="3">
                  <c:v>2.5121299999999999E-2</c:v>
                </c:pt>
                <c:pt idx="4">
                  <c:v>2.31174E-2</c:v>
                </c:pt>
                <c:pt idx="5">
                  <c:v>0.01</c:v>
                </c:pt>
              </c:numCache>
            </c:numRef>
          </c:val>
        </c:ser>
        <c:ser>
          <c:idx val="0"/>
          <c:order val="0"/>
          <c:tx>
            <c:strRef>
              <c:f>Sheet1!$B$1</c:f>
              <c:strCache>
                <c:ptCount val="1"/>
                <c:pt idx="0">
                  <c:v>Race</c:v>
                </c:pt>
              </c:strCache>
            </c:strRef>
          </c:tx>
          <c:explosion val="25"/>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0.60904840000000005</c:v>
                </c:pt>
                <c:pt idx="1">
                  <c:v>9.5435500000000006E-2</c:v>
                </c:pt>
                <c:pt idx="2">
                  <c:v>0.24472279999999999</c:v>
                </c:pt>
                <c:pt idx="3">
                  <c:v>2.5121299999999999E-2</c:v>
                </c:pt>
                <c:pt idx="4">
                  <c:v>2.31174E-2</c:v>
                </c:pt>
                <c:pt idx="5">
                  <c:v>0.01</c:v>
                </c:pt>
              </c:numCache>
            </c:numRef>
          </c:val>
        </c:ser>
        <c:dLbls>
          <c:showLegendKey val="0"/>
          <c:showVal val="0"/>
          <c:showCatName val="0"/>
          <c:showSerName val="0"/>
          <c:showPercent val="0"/>
          <c:showBubbleSize val="0"/>
          <c:showLeaderLines val="0"/>
        </c:dLbls>
      </c:pie3DChart>
      <c:spPr>
        <a:noFill/>
      </c:spPr>
    </c:plotArea>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3.1594389731972603E-3"/>
          <c:y val="0.3352922435809863"/>
          <c:w val="0.2798389730977503"/>
          <c:h val="0.37760100280631426"/>
        </c:manualLayout>
      </c:layout>
      <c:pie3DChart>
        <c:varyColors val="1"/>
        <c:ser>
          <c:idx val="2"/>
          <c:order val="2"/>
          <c:tx>
            <c:strRef>
              <c:f>Sheet1!$B$1</c:f>
              <c:strCache>
                <c:ptCount val="1"/>
                <c:pt idx="0">
                  <c:v>Race</c:v>
                </c:pt>
              </c:strCache>
            </c:strRef>
          </c:tx>
          <c:dPt>
            <c:idx val="0"/>
            <c:bubble3D val="0"/>
            <c:spPr>
              <a:solidFill>
                <a:srgbClr val="002060"/>
              </a:solidFill>
              <a:ln>
                <a:noFill/>
              </a:ln>
              <a:scene3d>
                <a:camera prst="orthographicFront"/>
                <a:lightRig rig="threePt" dir="t"/>
              </a:scene3d>
              <a:sp3d>
                <a:bevelT/>
              </a:sp3d>
            </c:spPr>
          </c:dPt>
          <c:dPt>
            <c:idx val="1"/>
            <c:bubble3D val="0"/>
            <c:spPr>
              <a:solidFill>
                <a:srgbClr val="D40000"/>
              </a:solidFill>
              <a:scene3d>
                <a:camera prst="orthographicFront"/>
                <a:lightRig rig="threePt" dir="t"/>
              </a:scene3d>
              <a:sp3d prstMaterial="matte"/>
            </c:spPr>
          </c:dPt>
          <c:dPt>
            <c:idx val="2"/>
            <c:bubble3D val="0"/>
            <c:spPr>
              <a:solidFill>
                <a:srgbClr val="E46C0A"/>
              </a:solidFill>
            </c:spPr>
          </c:dPt>
          <c:dPt>
            <c:idx val="3"/>
            <c:bubble3D val="0"/>
            <c:spPr>
              <a:solidFill>
                <a:srgbClr val="7F7F7F"/>
              </a:solidFill>
            </c:spPr>
          </c:dPt>
          <c:dPt>
            <c:idx val="4"/>
            <c:bubble3D val="0"/>
            <c:spPr>
              <a:solidFill>
                <a:srgbClr val="336600"/>
              </a:solidFill>
            </c:spPr>
          </c:dPt>
          <c:dPt>
            <c:idx val="5"/>
            <c:bubble3D val="0"/>
            <c:spPr>
              <a:solidFill>
                <a:srgbClr val="080808"/>
              </a:solidFill>
            </c:spPr>
          </c:dPt>
          <c:dLbls>
            <c:dLbl>
              <c:idx val="0"/>
              <c:layout>
                <c:manualLayout>
                  <c:x val="-7.6698615145753379E-2"/>
                  <c:y val="-1.9772470588970818E-3"/>
                </c:manualLayout>
              </c:layout>
              <c:showLegendKey val="0"/>
              <c:showVal val="1"/>
              <c:showCatName val="0"/>
              <c:showSerName val="0"/>
              <c:showPercent val="0"/>
              <c:showBubbleSize val="0"/>
            </c:dLbl>
            <c:dLbl>
              <c:idx val="1"/>
              <c:layout>
                <c:manualLayout>
                  <c:x val="4.3711584518350992E-2"/>
                  <c:y val="-6.8062245739689581E-2"/>
                </c:manualLayout>
              </c:layout>
              <c:showLegendKey val="0"/>
              <c:showVal val="1"/>
              <c:showCatName val="0"/>
              <c:showSerName val="0"/>
              <c:showPercent val="0"/>
              <c:showBubbleSize val="0"/>
            </c:dLbl>
            <c:dLbl>
              <c:idx val="2"/>
              <c:layout>
                <c:manualLayout>
                  <c:x val="5.0770069714140428E-2"/>
                  <c:y val="4.9514604618374194E-3"/>
                </c:manualLayout>
              </c:layout>
              <c:showLegendKey val="0"/>
              <c:showVal val="1"/>
              <c:showCatName val="0"/>
              <c:showSerName val="0"/>
              <c:showPercent val="0"/>
              <c:showBubbleSize val="0"/>
            </c:dLbl>
            <c:dLbl>
              <c:idx val="3"/>
              <c:layout>
                <c:manualLayout>
                  <c:x val="4.1592148271724687E-2"/>
                  <c:y val="2.4940583517309777E-2"/>
                </c:manualLayout>
              </c:layout>
              <c:showLegendKey val="0"/>
              <c:showVal val="1"/>
              <c:showCatName val="0"/>
              <c:showSerName val="0"/>
              <c:showPercent val="0"/>
              <c:showBubbleSize val="0"/>
            </c:dLbl>
            <c:dLbl>
              <c:idx val="4"/>
              <c:layout>
                <c:manualLayout>
                  <c:x val="4.7649439597621815E-2"/>
                  <c:y val="6.2405035305748514E-2"/>
                </c:manualLayout>
              </c:layout>
              <c:tx>
                <c:rich>
                  <a:bodyPr/>
                  <a:lstStyle/>
                  <a:p>
                    <a:r>
                      <a:rPr lang="en-US" b="1" dirty="0" smtClean="0">
                        <a:solidFill>
                          <a:schemeClr val="bg1"/>
                        </a:solidFill>
                      </a:rPr>
                      <a:t>11%</a:t>
                    </a:r>
                    <a:endParaRPr lang="en-US" dirty="0">
                      <a:solidFill>
                        <a:schemeClr val="bg1"/>
                      </a:solidFill>
                    </a:endParaRPr>
                  </a:p>
                </c:rich>
              </c:tx>
              <c:showLegendKey val="0"/>
              <c:showVal val="1"/>
              <c:showCatName val="0"/>
              <c:showSerName val="0"/>
              <c:showPercent val="0"/>
              <c:showBubbleSize val="0"/>
            </c:dLbl>
            <c:dLbl>
              <c:idx val="5"/>
              <c:layout>
                <c:manualLayout>
                  <c:x val="2.5815228545605754E-2"/>
                  <c:y val="8.4104174640137905E-2"/>
                </c:manualLayout>
              </c:layout>
              <c:showLegendKey val="0"/>
              <c:showVal val="1"/>
              <c:showCatName val="0"/>
              <c:showSerName val="0"/>
              <c:showPercent val="0"/>
              <c:showBubbleSize val="0"/>
            </c:dLbl>
            <c:dLbl>
              <c:idx val="6"/>
              <c:layout>
                <c:manualLayout>
                  <c:x val="3.6005053975910292E-2"/>
                  <c:y val="-2.7395014227940641E-2"/>
                </c:manualLayout>
              </c:layout>
              <c:tx>
                <c:rich>
                  <a:bodyPr/>
                  <a:lstStyle/>
                  <a:p>
                    <a:r>
                      <a:rPr lang="en-US" b="1" dirty="0">
                        <a:solidFill>
                          <a:schemeClr val="bg1"/>
                        </a:solidFill>
                      </a:rPr>
                      <a:t>1%</a:t>
                    </a:r>
                    <a:endParaRPr lang="en-US" dirty="0">
                      <a:solidFill>
                        <a:schemeClr val="tx1"/>
                      </a:solidFill>
                    </a:endParaRPr>
                  </a:p>
                </c:rich>
              </c:tx>
              <c:showLegendKey val="0"/>
              <c:showVal val="1"/>
              <c:showCatName val="0"/>
              <c:showSerName val="0"/>
              <c:showPercent val="0"/>
              <c:showBubbleSize val="0"/>
            </c:dLbl>
            <c:numFmt formatCode="0%" sourceLinked="0"/>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0.51369240000000005</c:v>
                </c:pt>
                <c:pt idx="1">
                  <c:v>0.1697052</c:v>
                </c:pt>
                <c:pt idx="2">
                  <c:v>0.1057768</c:v>
                </c:pt>
                <c:pt idx="3">
                  <c:v>2.8850799999999999E-2</c:v>
                </c:pt>
                <c:pt idx="4">
                  <c:v>0.1054237</c:v>
                </c:pt>
                <c:pt idx="5">
                  <c:v>0.08</c:v>
                </c:pt>
              </c:numCache>
            </c:numRef>
          </c:val>
        </c:ser>
        <c:ser>
          <c:idx val="3"/>
          <c:order val="3"/>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0.51369240000000005</c:v>
                </c:pt>
                <c:pt idx="1">
                  <c:v>0.1697052</c:v>
                </c:pt>
                <c:pt idx="2">
                  <c:v>0.1057768</c:v>
                </c:pt>
                <c:pt idx="3">
                  <c:v>2.8850799999999999E-2</c:v>
                </c:pt>
                <c:pt idx="4">
                  <c:v>0.1054237</c:v>
                </c:pt>
                <c:pt idx="5">
                  <c:v>0.08</c:v>
                </c:pt>
              </c:numCache>
            </c:numRef>
          </c:val>
        </c:ser>
        <c:ser>
          <c:idx val="1"/>
          <c:order val="1"/>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0.51369240000000005</c:v>
                </c:pt>
                <c:pt idx="1">
                  <c:v>0.1697052</c:v>
                </c:pt>
                <c:pt idx="2">
                  <c:v>0.1057768</c:v>
                </c:pt>
                <c:pt idx="3">
                  <c:v>2.8850799999999999E-2</c:v>
                </c:pt>
                <c:pt idx="4">
                  <c:v>0.1054237</c:v>
                </c:pt>
                <c:pt idx="5">
                  <c:v>0.08</c:v>
                </c:pt>
              </c:numCache>
            </c:numRef>
          </c:val>
        </c:ser>
        <c:ser>
          <c:idx val="0"/>
          <c:order val="0"/>
          <c:tx>
            <c:strRef>
              <c:f>Sheet1!$B$1</c:f>
              <c:strCache>
                <c:ptCount val="1"/>
                <c:pt idx="0">
                  <c:v>Race</c:v>
                </c:pt>
              </c:strCache>
            </c:strRef>
          </c:tx>
          <c:explosion val="25"/>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0.51369240000000005</c:v>
                </c:pt>
                <c:pt idx="1">
                  <c:v>0.1697052</c:v>
                </c:pt>
                <c:pt idx="2">
                  <c:v>0.1057768</c:v>
                </c:pt>
                <c:pt idx="3">
                  <c:v>2.8850799999999999E-2</c:v>
                </c:pt>
                <c:pt idx="4">
                  <c:v>0.1054237</c:v>
                </c:pt>
                <c:pt idx="5">
                  <c:v>0.08</c:v>
                </c:pt>
              </c:numCache>
            </c:numRef>
          </c:val>
        </c:ser>
        <c:dLbls>
          <c:showLegendKey val="0"/>
          <c:showVal val="0"/>
          <c:showCatName val="0"/>
          <c:showSerName val="0"/>
          <c:showPercent val="0"/>
          <c:showBubbleSize val="0"/>
          <c:showLeaderLines val="0"/>
        </c:dLbls>
      </c:pie3DChart>
      <c:spPr>
        <a:noFill/>
      </c:spPr>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30305820034985E-2"/>
          <c:y val="5.91486749700353E-2"/>
          <c:w val="0.83991287454394126"/>
          <c:h val="0.64843049271915032"/>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Information from a recruiter</c:v>
                </c:pt>
                <c:pt idx="1">
                  <c:v>Information from a friend who served/is serving</c:v>
                </c:pt>
                <c:pt idx="2">
                  <c:v>Information from a family member who served/is serving</c:v>
                </c:pt>
                <c:pt idx="3">
                  <c:v>Information from the Service's website</c:v>
                </c:pt>
                <c:pt idx="4">
                  <c:v>Information I read on the Internet </c:v>
                </c:pt>
              </c:strCache>
            </c:strRef>
          </c:cat>
          <c:val>
            <c:numRef>
              <c:f>Sheet1!$B$2:$F$2</c:f>
              <c:numCache>
                <c:formatCode>0%</c:formatCode>
                <c:ptCount val="5"/>
                <c:pt idx="0">
                  <c:v>0.70694990000000002</c:v>
                </c:pt>
                <c:pt idx="1">
                  <c:v>0.46706150000000002</c:v>
                </c:pt>
                <c:pt idx="2">
                  <c:v>0.44649820000000001</c:v>
                </c:pt>
                <c:pt idx="3">
                  <c:v>0.47260950000000002</c:v>
                </c:pt>
                <c:pt idx="4">
                  <c:v>0.39810590000000001</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Information from a recruiter</c:v>
                </c:pt>
                <c:pt idx="1">
                  <c:v>Information from a friend who served/is serving</c:v>
                </c:pt>
                <c:pt idx="2">
                  <c:v>Information from a family member who served/is serving</c:v>
                </c:pt>
                <c:pt idx="3">
                  <c:v>Information from the Service's website</c:v>
                </c:pt>
                <c:pt idx="4">
                  <c:v>Information I read on the Internet </c:v>
                </c:pt>
              </c:strCache>
            </c:strRef>
          </c:cat>
          <c:val>
            <c:numRef>
              <c:f>Sheet1!$B$3:$F$3</c:f>
              <c:numCache>
                <c:formatCode>0%</c:formatCode>
                <c:ptCount val="5"/>
                <c:pt idx="0">
                  <c:v>0.75048970000000004</c:v>
                </c:pt>
                <c:pt idx="1">
                  <c:v>0.43191370000000001</c:v>
                </c:pt>
                <c:pt idx="2">
                  <c:v>0.43137320000000001</c:v>
                </c:pt>
                <c:pt idx="3">
                  <c:v>0.50181169999999997</c:v>
                </c:pt>
                <c:pt idx="4">
                  <c:v>0.42685699999999999</c:v>
                </c:pt>
              </c:numCache>
            </c:numRef>
          </c:val>
        </c:ser>
        <c:ser>
          <c:idx val="2"/>
          <c:order val="2"/>
          <c:tx>
            <c:strRef>
              <c:f>Sheet1!$A$4</c:f>
              <c:strCache>
                <c:ptCount val="1"/>
                <c:pt idx="0">
                  <c:v>Marine Corps</c:v>
                </c:pt>
              </c:strCache>
            </c:strRef>
          </c:tx>
          <c:spPr>
            <a:solidFill>
              <a:srgbClr val="C00000"/>
            </a:solidFill>
          </c:spPr>
          <c:invertIfNegative val="0"/>
          <c:dLbls>
            <c:dLbl>
              <c:idx val="3"/>
              <c:layout>
                <c:manualLayout>
                  <c:x val="-4.1523804250945492E-5"/>
                  <c:y val="1.2711075425864079E-3"/>
                </c:manualLayout>
              </c:layout>
              <c:showLegendKey val="0"/>
              <c:showVal val="1"/>
              <c:showCatName val="0"/>
              <c:showSerName val="0"/>
              <c:showPercent val="0"/>
              <c:showBubbleSize val="0"/>
            </c:dLbl>
            <c:dLbl>
              <c:idx val="4"/>
              <c:layout>
                <c:manualLayout>
                  <c:x val="1.1036189074769642E-3"/>
                  <c:y val="4.5563267826269774E-3"/>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Information from a recruiter</c:v>
                </c:pt>
                <c:pt idx="1">
                  <c:v>Information from a friend who served/is serving</c:v>
                </c:pt>
                <c:pt idx="2">
                  <c:v>Information from a family member who served/is serving</c:v>
                </c:pt>
                <c:pt idx="3">
                  <c:v>Information from the Service's website</c:v>
                </c:pt>
                <c:pt idx="4">
                  <c:v>Information I read on the Internet </c:v>
                </c:pt>
              </c:strCache>
            </c:strRef>
          </c:cat>
          <c:val>
            <c:numRef>
              <c:f>Sheet1!$B$4:$F$4</c:f>
              <c:numCache>
                <c:formatCode>0%</c:formatCode>
                <c:ptCount val="5"/>
                <c:pt idx="0">
                  <c:v>0.77362430000000004</c:v>
                </c:pt>
                <c:pt idx="1">
                  <c:v>0.43461470000000002</c:v>
                </c:pt>
                <c:pt idx="2">
                  <c:v>0.34873690000000002</c:v>
                </c:pt>
                <c:pt idx="3">
                  <c:v>0.47595799999999999</c:v>
                </c:pt>
                <c:pt idx="4">
                  <c:v>0.39614769999999999</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4"/>
              <c:layout>
                <c:manualLayout>
                  <c:x val="4.9493232537070886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Information from a recruiter</c:v>
                </c:pt>
                <c:pt idx="1">
                  <c:v>Information from a friend who served/is serving</c:v>
                </c:pt>
                <c:pt idx="2">
                  <c:v>Information from a family member who served/is serving</c:v>
                </c:pt>
                <c:pt idx="3">
                  <c:v>Information from the Service's website</c:v>
                </c:pt>
                <c:pt idx="4">
                  <c:v>Information I read on the Internet </c:v>
                </c:pt>
              </c:strCache>
            </c:strRef>
          </c:cat>
          <c:val>
            <c:numRef>
              <c:f>Sheet1!$B$5:$F$5</c:f>
              <c:numCache>
                <c:formatCode>0%</c:formatCode>
                <c:ptCount val="5"/>
                <c:pt idx="0">
                  <c:v>0.76023090000000004</c:v>
                </c:pt>
                <c:pt idx="1">
                  <c:v>0.45300049999999997</c:v>
                </c:pt>
                <c:pt idx="2">
                  <c:v>0.47062850000000001</c:v>
                </c:pt>
                <c:pt idx="3">
                  <c:v>0.5993155</c:v>
                </c:pt>
                <c:pt idx="4">
                  <c:v>0.4826047</c:v>
                </c:pt>
              </c:numCache>
            </c:numRef>
          </c:val>
        </c:ser>
        <c:dLbls>
          <c:showLegendKey val="0"/>
          <c:showVal val="1"/>
          <c:showCatName val="0"/>
          <c:showSerName val="0"/>
          <c:showPercent val="0"/>
          <c:showBubbleSize val="0"/>
        </c:dLbls>
        <c:gapWidth val="75"/>
        <c:axId val="56223616"/>
        <c:axId val="56225152"/>
      </c:barChart>
      <c:catAx>
        <c:axId val="56223616"/>
        <c:scaling>
          <c:orientation val="minMax"/>
        </c:scaling>
        <c:delete val="0"/>
        <c:axPos val="b"/>
        <c:majorTickMark val="none"/>
        <c:minorTickMark val="none"/>
        <c:tickLblPos val="nextTo"/>
        <c:txPr>
          <a:bodyPr/>
          <a:lstStyle/>
          <a:p>
            <a:pPr>
              <a:defRPr sz="1000" b="1">
                <a:latin typeface="Arial" pitchFamily="34" charset="0"/>
                <a:cs typeface="Arial" pitchFamily="34" charset="0"/>
              </a:defRPr>
            </a:pPr>
            <a:endParaRPr lang="en-US"/>
          </a:p>
        </c:txPr>
        <c:crossAx val="56225152"/>
        <c:crosses val="autoZero"/>
        <c:auto val="1"/>
        <c:lblAlgn val="ctr"/>
        <c:lblOffset val="100"/>
        <c:noMultiLvlLbl val="0"/>
      </c:catAx>
      <c:valAx>
        <c:axId val="56225152"/>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56223616"/>
        <c:crosses val="autoZero"/>
        <c:crossBetween val="between"/>
        <c:majorUnit val="0.2"/>
      </c:valAx>
    </c:plotArea>
    <c:legend>
      <c:legendPos val="b"/>
      <c:layout>
        <c:manualLayout>
          <c:xMode val="edge"/>
          <c:yMode val="edge"/>
          <c:x val="0.29318985492179278"/>
          <c:y val="0.88710340432344692"/>
          <c:w val="0.38153835104942596"/>
          <c:h val="0.10441391581834789"/>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0"/>
          <c:y val="0.2591379891105412"/>
          <c:w val="0.2798389730977503"/>
          <c:h val="0.37760100280631426"/>
        </c:manualLayout>
      </c:layout>
      <c:pie3DChart>
        <c:varyColors val="1"/>
        <c:ser>
          <c:idx val="2"/>
          <c:order val="2"/>
          <c:tx>
            <c:strRef>
              <c:f>Sheet1!$B$1</c:f>
              <c:strCache>
                <c:ptCount val="1"/>
                <c:pt idx="0">
                  <c:v>Race</c:v>
                </c:pt>
              </c:strCache>
            </c:strRef>
          </c:tx>
          <c:dPt>
            <c:idx val="0"/>
            <c:bubble3D val="0"/>
            <c:spPr>
              <a:solidFill>
                <a:srgbClr val="002060"/>
              </a:solidFill>
              <a:ln>
                <a:noFill/>
              </a:ln>
              <a:scene3d>
                <a:camera prst="orthographicFront"/>
                <a:lightRig rig="threePt" dir="t"/>
              </a:scene3d>
              <a:sp3d>
                <a:bevelT/>
              </a:sp3d>
            </c:spPr>
          </c:dPt>
          <c:dPt>
            <c:idx val="1"/>
            <c:bubble3D val="0"/>
            <c:spPr>
              <a:solidFill>
                <a:srgbClr val="D40000"/>
              </a:solidFill>
              <a:scene3d>
                <a:camera prst="orthographicFront"/>
                <a:lightRig rig="threePt" dir="t"/>
              </a:scene3d>
              <a:sp3d prstMaterial="matte"/>
            </c:spPr>
          </c:dPt>
          <c:dPt>
            <c:idx val="2"/>
            <c:bubble3D val="0"/>
            <c:spPr>
              <a:solidFill>
                <a:srgbClr val="E46C0A"/>
              </a:solidFill>
            </c:spPr>
          </c:dPt>
          <c:dPt>
            <c:idx val="3"/>
            <c:bubble3D val="0"/>
            <c:spPr>
              <a:solidFill>
                <a:srgbClr val="7F7F7F"/>
              </a:solidFill>
            </c:spPr>
          </c:dPt>
          <c:dPt>
            <c:idx val="4"/>
            <c:bubble3D val="0"/>
            <c:spPr>
              <a:solidFill>
                <a:srgbClr val="336600"/>
              </a:solidFill>
            </c:spPr>
          </c:dPt>
          <c:dPt>
            <c:idx val="5"/>
            <c:bubble3D val="0"/>
            <c:spPr>
              <a:solidFill>
                <a:srgbClr val="080808"/>
              </a:solidFill>
            </c:spPr>
          </c:dPt>
          <c:dLbls>
            <c:dLbl>
              <c:idx val="0"/>
              <c:layout>
                <c:manualLayout>
                  <c:x val="-7.353917617255612E-2"/>
                  <c:y val="-1.8532519769863458E-2"/>
                </c:manualLayout>
              </c:layout>
              <c:showLegendKey val="0"/>
              <c:showVal val="1"/>
              <c:showCatName val="0"/>
              <c:showSerName val="0"/>
              <c:showPercent val="0"/>
              <c:showBubbleSize val="0"/>
            </c:dLbl>
            <c:dLbl>
              <c:idx val="1"/>
              <c:layout>
                <c:manualLayout>
                  <c:x val="6.2668218357534541E-2"/>
                  <c:y val="-1.1774318522404107E-2"/>
                </c:manualLayout>
              </c:layout>
              <c:showLegendKey val="0"/>
              <c:showVal val="1"/>
              <c:showCatName val="0"/>
              <c:showSerName val="0"/>
              <c:showPercent val="0"/>
              <c:showBubbleSize val="0"/>
            </c:dLbl>
            <c:dLbl>
              <c:idx val="2"/>
              <c:layout>
                <c:manualLayout>
                  <c:x val="4.7610630740943169E-2"/>
                  <c:y val="7.4483605847895887E-2"/>
                </c:manualLayout>
              </c:layout>
              <c:showLegendKey val="0"/>
              <c:showVal val="1"/>
              <c:showCatName val="0"/>
              <c:showSerName val="0"/>
              <c:showPercent val="0"/>
              <c:showBubbleSize val="0"/>
            </c:dLbl>
            <c:dLbl>
              <c:idx val="3"/>
              <c:layout>
                <c:manualLayout>
                  <c:x val="3.679004980718715E-3"/>
                  <c:y val="3.8184801686082827E-2"/>
                </c:manualLayout>
              </c:layout>
              <c:showLegendKey val="0"/>
              <c:showVal val="1"/>
              <c:showCatName val="0"/>
              <c:showSerName val="0"/>
              <c:showPercent val="0"/>
              <c:showBubbleSize val="0"/>
            </c:dLbl>
            <c:dLbl>
              <c:idx val="4"/>
              <c:delete val="1"/>
            </c:dLbl>
            <c:dLbl>
              <c:idx val="5"/>
              <c:delete val="1"/>
            </c:dLbl>
            <c:dLbl>
              <c:idx val="6"/>
              <c:layout>
                <c:manualLayout>
                  <c:x val="3.6005053975910292E-2"/>
                  <c:y val="-2.7395014227940641E-2"/>
                </c:manualLayout>
              </c:layout>
              <c:tx>
                <c:rich>
                  <a:bodyPr/>
                  <a:lstStyle/>
                  <a:p>
                    <a:r>
                      <a:rPr lang="en-US" b="1" dirty="0">
                        <a:solidFill>
                          <a:schemeClr val="tx1"/>
                        </a:solidFill>
                      </a:rPr>
                      <a:t>1%</a:t>
                    </a:r>
                    <a:endParaRPr lang="en-US" dirty="0">
                      <a:solidFill>
                        <a:schemeClr val="tx1"/>
                      </a:solidFill>
                    </a:endParaRPr>
                  </a:p>
                </c:rich>
              </c:tx>
              <c:showLegendKey val="0"/>
              <c:showVal val="1"/>
              <c:showCatName val="0"/>
              <c:showSerName val="0"/>
              <c:showPercent val="0"/>
              <c:showBubbleSize val="0"/>
            </c:dLbl>
            <c:numFmt formatCode="0%" sourceLinked="0"/>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0.58192010000000005</c:v>
                </c:pt>
                <c:pt idx="1">
                  <c:v>0.21312900000000001</c:v>
                </c:pt>
                <c:pt idx="2">
                  <c:v>0.1377284</c:v>
                </c:pt>
                <c:pt idx="3">
                  <c:v>4.6514199999999999E-2</c:v>
                </c:pt>
                <c:pt idx="4">
                  <c:v>1.4737999999999999E-2</c:v>
                </c:pt>
                <c:pt idx="5">
                  <c:v>0.01</c:v>
                </c:pt>
              </c:numCache>
            </c:numRef>
          </c:val>
        </c:ser>
        <c:ser>
          <c:idx val="3"/>
          <c:order val="3"/>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0.58192010000000005</c:v>
                </c:pt>
                <c:pt idx="1">
                  <c:v>0.21312900000000001</c:v>
                </c:pt>
                <c:pt idx="2">
                  <c:v>0.1377284</c:v>
                </c:pt>
                <c:pt idx="3">
                  <c:v>4.6514199999999999E-2</c:v>
                </c:pt>
                <c:pt idx="4">
                  <c:v>1.4737999999999999E-2</c:v>
                </c:pt>
                <c:pt idx="5">
                  <c:v>0.01</c:v>
                </c:pt>
              </c:numCache>
            </c:numRef>
          </c:val>
        </c:ser>
        <c:ser>
          <c:idx val="1"/>
          <c:order val="1"/>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0.58192010000000005</c:v>
                </c:pt>
                <c:pt idx="1">
                  <c:v>0.21312900000000001</c:v>
                </c:pt>
                <c:pt idx="2">
                  <c:v>0.1377284</c:v>
                </c:pt>
                <c:pt idx="3">
                  <c:v>4.6514199999999999E-2</c:v>
                </c:pt>
                <c:pt idx="4">
                  <c:v>1.4737999999999999E-2</c:v>
                </c:pt>
                <c:pt idx="5">
                  <c:v>0.01</c:v>
                </c:pt>
              </c:numCache>
            </c:numRef>
          </c:val>
        </c:ser>
        <c:ser>
          <c:idx val="0"/>
          <c:order val="0"/>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0.58192010000000005</c:v>
                </c:pt>
                <c:pt idx="1">
                  <c:v>0.21312900000000001</c:v>
                </c:pt>
                <c:pt idx="2">
                  <c:v>0.1377284</c:v>
                </c:pt>
                <c:pt idx="3">
                  <c:v>4.6514199999999999E-2</c:v>
                </c:pt>
                <c:pt idx="4">
                  <c:v>1.4737999999999999E-2</c:v>
                </c:pt>
                <c:pt idx="5">
                  <c:v>0.01</c:v>
                </c:pt>
              </c:numCache>
            </c:numRef>
          </c:val>
        </c:ser>
        <c:dLbls>
          <c:showLegendKey val="0"/>
          <c:showVal val="0"/>
          <c:showCatName val="0"/>
          <c:showSerName val="0"/>
          <c:showPercent val="0"/>
          <c:showBubbleSize val="0"/>
          <c:showLeaderLines val="0"/>
        </c:dLbls>
      </c:pie3DChart>
    </c:plotArea>
    <c:legend>
      <c:legendPos val="b"/>
      <c:layout>
        <c:manualLayout>
          <c:xMode val="edge"/>
          <c:yMode val="edge"/>
          <c:x val="0.10426148611550959"/>
          <c:y val="0.73075234459161398"/>
          <c:w val="0.85418803537875077"/>
          <c:h val="6.3823574499770039E-2"/>
        </c:manualLayout>
      </c:layout>
      <c:overlay val="0"/>
      <c:spPr>
        <a:ln>
          <a:solidFill>
            <a:schemeClr val="tx1"/>
          </a:solidFill>
        </a:ln>
      </c:spPr>
      <c:txPr>
        <a:bodyPr/>
        <a:lstStyle/>
        <a:p>
          <a:pPr rtl="0">
            <a:defRPr sz="12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manualLayout>
          <c:layoutTarget val="inner"/>
          <c:xMode val="edge"/>
          <c:yMode val="edge"/>
          <c:x val="1.1058036406190411E-2"/>
          <c:y val="0.30549275270124693"/>
          <c:w val="0.2798389730977503"/>
          <c:h val="0.37760100280631426"/>
        </c:manualLayout>
      </c:layout>
      <c:pie3DChart>
        <c:varyColors val="1"/>
        <c:ser>
          <c:idx val="2"/>
          <c:order val="2"/>
          <c:tx>
            <c:strRef>
              <c:f>Sheet1!$B$1</c:f>
              <c:strCache>
                <c:ptCount val="1"/>
                <c:pt idx="0">
                  <c:v>Race</c:v>
                </c:pt>
              </c:strCache>
            </c:strRef>
          </c:tx>
          <c:dPt>
            <c:idx val="0"/>
            <c:bubble3D val="0"/>
            <c:spPr>
              <a:solidFill>
                <a:srgbClr val="002060"/>
              </a:solidFill>
              <a:ln>
                <a:noFill/>
              </a:ln>
              <a:scene3d>
                <a:camera prst="orthographicFront"/>
                <a:lightRig rig="threePt" dir="t"/>
              </a:scene3d>
              <a:sp3d>
                <a:bevelT/>
              </a:sp3d>
            </c:spPr>
          </c:dPt>
          <c:dPt>
            <c:idx val="1"/>
            <c:bubble3D val="0"/>
            <c:spPr>
              <a:solidFill>
                <a:srgbClr val="D40000"/>
              </a:solidFill>
              <a:scene3d>
                <a:camera prst="orthographicFront"/>
                <a:lightRig rig="threePt" dir="t"/>
              </a:scene3d>
              <a:sp3d prstMaterial="matte"/>
            </c:spPr>
          </c:dPt>
          <c:dPt>
            <c:idx val="2"/>
            <c:bubble3D val="0"/>
            <c:spPr>
              <a:solidFill>
                <a:srgbClr val="E46C0A"/>
              </a:solidFill>
            </c:spPr>
          </c:dPt>
          <c:dPt>
            <c:idx val="3"/>
            <c:bubble3D val="0"/>
            <c:spPr>
              <a:solidFill>
                <a:srgbClr val="7F7F7F"/>
              </a:solidFill>
            </c:spPr>
          </c:dPt>
          <c:dPt>
            <c:idx val="4"/>
            <c:bubble3D val="0"/>
            <c:spPr>
              <a:solidFill>
                <a:srgbClr val="336600"/>
              </a:solidFill>
            </c:spPr>
          </c:dPt>
          <c:dPt>
            <c:idx val="5"/>
            <c:bubble3D val="0"/>
            <c:spPr>
              <a:solidFill>
                <a:srgbClr val="080808"/>
              </a:solidFill>
            </c:spPr>
          </c:dPt>
          <c:dLbls>
            <c:dLbl>
              <c:idx val="0"/>
              <c:layout>
                <c:manualLayout>
                  <c:x val="-8.1437773605549268E-2"/>
                  <c:y val="1.4577764939113096E-2"/>
                </c:manualLayout>
              </c:layout>
              <c:showLegendKey val="0"/>
              <c:showVal val="1"/>
              <c:showCatName val="0"/>
              <c:showSerName val="0"/>
              <c:showPercent val="0"/>
              <c:showBubbleSize val="0"/>
            </c:dLbl>
            <c:dLbl>
              <c:idx val="1"/>
              <c:layout>
                <c:manualLayout>
                  <c:x val="5.47696209245414E-2"/>
                  <c:y val="-4.1573809402143475E-2"/>
                </c:manualLayout>
              </c:layout>
              <c:showLegendKey val="0"/>
              <c:showVal val="1"/>
              <c:showCatName val="0"/>
              <c:showSerName val="0"/>
              <c:showPercent val="0"/>
              <c:showBubbleSize val="0"/>
            </c:dLbl>
            <c:dLbl>
              <c:idx val="2"/>
              <c:layout>
                <c:manualLayout>
                  <c:x val="5.5509228173936317E-2"/>
                  <c:y val="7.4483605847895887E-2"/>
                </c:manualLayout>
              </c:layout>
              <c:showLegendKey val="0"/>
              <c:showVal val="1"/>
              <c:showCatName val="0"/>
              <c:showSerName val="0"/>
              <c:showPercent val="0"/>
              <c:showBubbleSize val="0"/>
            </c:dLbl>
            <c:dLbl>
              <c:idx val="3"/>
              <c:layout>
                <c:manualLayout>
                  <c:x val="1.1577602413711866E-2"/>
                  <c:y val="1.8318213719967173E-2"/>
                </c:manualLayout>
              </c:layout>
              <c:showLegendKey val="0"/>
              <c:showVal val="1"/>
              <c:showCatName val="0"/>
              <c:showSerName val="0"/>
              <c:showPercent val="0"/>
              <c:showBubbleSize val="0"/>
            </c:dLbl>
            <c:dLbl>
              <c:idx val="4"/>
              <c:layout>
                <c:manualLayout>
                  <c:x val="1.4475454766411745E-2"/>
                  <c:y val="6.1171080884630342E-3"/>
                </c:manualLayout>
              </c:layout>
              <c:tx>
                <c:rich>
                  <a:bodyPr/>
                  <a:lstStyle/>
                  <a:p>
                    <a:r>
                      <a:rPr lang="en-US" b="1" dirty="0" smtClean="0">
                        <a:solidFill>
                          <a:schemeClr val="bg1"/>
                        </a:solidFill>
                      </a:rPr>
                      <a:t>3%</a:t>
                    </a:r>
                    <a:endParaRPr lang="en-US" dirty="0"/>
                  </a:p>
                </c:rich>
              </c:tx>
              <c:showLegendKey val="0"/>
              <c:showVal val="1"/>
              <c:showCatName val="0"/>
              <c:showSerName val="0"/>
              <c:showPercent val="0"/>
              <c:showBubbleSize val="0"/>
            </c:dLbl>
            <c:dLbl>
              <c:idx val="5"/>
              <c:layout>
                <c:manualLayout>
                  <c:x val="4.1612423411592055E-2"/>
                  <c:y val="1.7883083796272639E-2"/>
                </c:manualLayout>
              </c:layout>
              <c:tx>
                <c:rich>
                  <a:bodyPr/>
                  <a:lstStyle/>
                  <a:p>
                    <a:r>
                      <a:rPr lang="en-US" dirty="0" smtClean="0"/>
                      <a:t>&lt;1</a:t>
                    </a:r>
                    <a:r>
                      <a:rPr lang="en-US" dirty="0"/>
                      <a:t>%</a:t>
                    </a:r>
                  </a:p>
                </c:rich>
              </c:tx>
              <c:showLegendKey val="0"/>
              <c:showVal val="1"/>
              <c:showCatName val="0"/>
              <c:showSerName val="0"/>
              <c:showPercent val="0"/>
              <c:showBubbleSize val="0"/>
            </c:dLbl>
            <c:dLbl>
              <c:idx val="6"/>
              <c:layout>
                <c:manualLayout>
                  <c:x val="3.6005053975910292E-2"/>
                  <c:y val="-2.7395014227940641E-2"/>
                </c:manualLayout>
              </c:layout>
              <c:tx>
                <c:rich>
                  <a:bodyPr/>
                  <a:lstStyle/>
                  <a:p>
                    <a:r>
                      <a:rPr lang="en-US" b="1" dirty="0">
                        <a:solidFill>
                          <a:schemeClr val="bg1"/>
                        </a:solidFill>
                      </a:rPr>
                      <a:t>1%</a:t>
                    </a:r>
                    <a:endParaRPr lang="en-US" dirty="0">
                      <a:solidFill>
                        <a:schemeClr val="tx1"/>
                      </a:solidFill>
                    </a:endParaRPr>
                  </a:p>
                </c:rich>
              </c:tx>
              <c:showLegendKey val="0"/>
              <c:showVal val="1"/>
              <c:showCatName val="0"/>
              <c:showSerName val="0"/>
              <c:showPercent val="0"/>
              <c:showBubbleSize val="0"/>
            </c:dLbl>
            <c:numFmt formatCode="0%" sourceLinked="0"/>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0.61438230000000005</c:v>
                </c:pt>
                <c:pt idx="1">
                  <c:v>0.1540562</c:v>
                </c:pt>
                <c:pt idx="2">
                  <c:v>0.16727210000000001</c:v>
                </c:pt>
                <c:pt idx="3">
                  <c:v>3.01325E-2</c:v>
                </c:pt>
                <c:pt idx="4">
                  <c:v>2.9453500000000001E-2</c:v>
                </c:pt>
                <c:pt idx="5">
                  <c:v>0.01</c:v>
                </c:pt>
              </c:numCache>
            </c:numRef>
          </c:val>
        </c:ser>
        <c:ser>
          <c:idx val="3"/>
          <c:order val="3"/>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0.61438230000000005</c:v>
                </c:pt>
                <c:pt idx="1">
                  <c:v>0.1540562</c:v>
                </c:pt>
                <c:pt idx="2">
                  <c:v>0.16727210000000001</c:v>
                </c:pt>
                <c:pt idx="3">
                  <c:v>3.01325E-2</c:v>
                </c:pt>
                <c:pt idx="4">
                  <c:v>2.9453500000000001E-2</c:v>
                </c:pt>
                <c:pt idx="5">
                  <c:v>0.01</c:v>
                </c:pt>
              </c:numCache>
            </c:numRef>
          </c:val>
        </c:ser>
        <c:ser>
          <c:idx val="1"/>
          <c:order val="1"/>
          <c:tx>
            <c:strRef>
              <c:f>Sheet1!$B$1</c:f>
              <c:strCache>
                <c:ptCount val="1"/>
                <c:pt idx="0">
                  <c:v>Race</c:v>
                </c:pt>
              </c:strCache>
            </c:strRef>
          </c:tx>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0.61438230000000005</c:v>
                </c:pt>
                <c:pt idx="1">
                  <c:v>0.1540562</c:v>
                </c:pt>
                <c:pt idx="2">
                  <c:v>0.16727210000000001</c:v>
                </c:pt>
                <c:pt idx="3">
                  <c:v>3.01325E-2</c:v>
                </c:pt>
                <c:pt idx="4">
                  <c:v>2.9453500000000001E-2</c:v>
                </c:pt>
                <c:pt idx="5">
                  <c:v>0.01</c:v>
                </c:pt>
              </c:numCache>
            </c:numRef>
          </c:val>
        </c:ser>
        <c:ser>
          <c:idx val="0"/>
          <c:order val="0"/>
          <c:tx>
            <c:strRef>
              <c:f>Sheet1!$B$1</c:f>
              <c:strCache>
                <c:ptCount val="1"/>
                <c:pt idx="0">
                  <c:v>Race</c:v>
                </c:pt>
              </c:strCache>
            </c:strRef>
          </c:tx>
          <c:explosion val="25"/>
          <c:dPt>
            <c:idx val="0"/>
            <c:bubble3D val="0"/>
            <c:spPr>
              <a:solidFill>
                <a:srgbClr val="C00000"/>
              </a:solidFill>
              <a:scene3d>
                <a:camera prst="orthographicFront"/>
                <a:lightRig rig="threePt" dir="t"/>
              </a:scene3d>
              <a:sp3d>
                <a:bevelT/>
              </a:sp3d>
            </c:spPr>
          </c:dPt>
          <c:dPt>
            <c:idx val="1"/>
            <c:bubble3D val="0"/>
            <c:spPr>
              <a:solidFill>
                <a:srgbClr val="FF9900"/>
              </a:solidFill>
              <a:scene3d>
                <a:camera prst="orthographicFront"/>
                <a:lightRig rig="threePt" dir="t"/>
              </a:scene3d>
              <a:sp3d prstMaterial="matte">
                <a:bevelT/>
              </a:sp3d>
            </c:spPr>
          </c:dPt>
          <c:cat>
            <c:strRef>
              <c:f>Sheet1!$A$2:$A$7</c:f>
              <c:strCache>
                <c:ptCount val="6"/>
                <c:pt idx="0">
                  <c:v>White, non-Hispanic</c:v>
                </c:pt>
                <c:pt idx="1">
                  <c:v>Black, non-Hispanic</c:v>
                </c:pt>
                <c:pt idx="2">
                  <c:v>Hispanic</c:v>
                </c:pt>
                <c:pt idx="3">
                  <c:v>Asian</c:v>
                </c:pt>
                <c:pt idx="4">
                  <c:v>Other, non-Hispanic</c:v>
                </c:pt>
                <c:pt idx="5">
                  <c:v>Refused</c:v>
                </c:pt>
              </c:strCache>
            </c:strRef>
          </c:cat>
          <c:val>
            <c:numRef>
              <c:f>Sheet1!$B$2:$B$7</c:f>
              <c:numCache>
                <c:formatCode>0%</c:formatCode>
                <c:ptCount val="6"/>
                <c:pt idx="0">
                  <c:v>0.61438230000000005</c:v>
                </c:pt>
                <c:pt idx="1">
                  <c:v>0.1540562</c:v>
                </c:pt>
                <c:pt idx="2">
                  <c:v>0.16727210000000001</c:v>
                </c:pt>
                <c:pt idx="3">
                  <c:v>3.01325E-2</c:v>
                </c:pt>
                <c:pt idx="4">
                  <c:v>2.9453500000000001E-2</c:v>
                </c:pt>
                <c:pt idx="5">
                  <c:v>0.01</c:v>
                </c:pt>
              </c:numCache>
            </c:numRef>
          </c:val>
        </c:ser>
        <c:dLbls>
          <c:showLegendKey val="0"/>
          <c:showVal val="0"/>
          <c:showCatName val="0"/>
          <c:showSerName val="0"/>
          <c:showPercent val="0"/>
          <c:showBubbleSize val="0"/>
          <c:showLeaderLines val="0"/>
        </c:dLbls>
      </c:pie3DChart>
      <c:spPr>
        <a:noFill/>
      </c:spPr>
    </c:plotArea>
    <c:plotVisOnly val="1"/>
    <c:dispBlanksAs val="zero"/>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06513302553716"/>
          <c:y val="9.699030429658495E-2"/>
          <c:w val="0.709335911650676"/>
          <c:h val="0.80901135607941477"/>
        </c:manualLayout>
      </c:layout>
      <c:barChart>
        <c:barDir val="bar"/>
        <c:grouping val="percentStacked"/>
        <c:varyColors val="0"/>
        <c:ser>
          <c:idx val="0"/>
          <c:order val="0"/>
          <c:tx>
            <c:strRef>
              <c:f>Sheet1!$B$1</c:f>
              <c:strCache>
                <c:ptCount val="1"/>
                <c:pt idx="0">
                  <c:v>17-19</c:v>
                </c:pt>
              </c:strCache>
            </c:strRef>
          </c:tx>
          <c:spPr>
            <a:solidFill>
              <a:srgbClr val="996600"/>
            </a:solidFill>
            <a:ln w="11493">
              <a:noFill/>
              <a:prstDash val="solid"/>
            </a:ln>
            <a:scene3d>
              <a:camera prst="orthographicFront"/>
              <a:lightRig rig="threePt" dir="t">
                <a:rot lat="0" lon="0" rev="1200000"/>
              </a:lightRig>
            </a:scene3d>
            <a:sp3d>
              <a:bevelT w="63500" h="31750"/>
            </a:sp3d>
          </c:spPr>
          <c:invertIfNegative val="0"/>
          <c:dLbls>
            <c:dLbl>
              <c:idx val="0"/>
              <c:layout>
                <c:manualLayout>
                  <c:x val="6.8728522336769758E-3"/>
                  <c:y val="3.787878787878788E-3"/>
                </c:manualLayout>
              </c:layout>
              <c:dLblPos val="ctr"/>
              <c:showLegendKey val="0"/>
              <c:showVal val="1"/>
              <c:showCatName val="0"/>
              <c:showSerName val="0"/>
              <c:showPercent val="0"/>
              <c:showBubbleSize val="0"/>
            </c:dLbl>
            <c:dLbl>
              <c:idx val="1"/>
              <c:layout>
                <c:manualLayout>
                  <c:x val="6.3638066024067578E-3"/>
                  <c:y val="0"/>
                </c:manualLayout>
              </c:layout>
              <c:dLblPos val="ctr"/>
              <c:showLegendKey val="0"/>
              <c:showVal val="1"/>
              <c:showCatName val="0"/>
              <c:showSerName val="0"/>
              <c:showPercent val="0"/>
              <c:showBubbleSize val="0"/>
            </c:dLbl>
            <c:numFmt formatCode="0%" sourceLinked="0"/>
            <c:spPr>
              <a:noFill/>
              <a:ln w="22986">
                <a:noFill/>
              </a:ln>
            </c:spPr>
            <c:txPr>
              <a:bodyPr/>
              <a:lstStyle/>
              <a:p>
                <a:pPr>
                  <a:defRPr sz="12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Sheet1!$B$2:$B$5</c:f>
              <c:numCache>
                <c:formatCode>0%</c:formatCode>
                <c:ptCount val="4"/>
                <c:pt idx="0">
                  <c:v>0.55000000000000004</c:v>
                </c:pt>
                <c:pt idx="1">
                  <c:v>0.77</c:v>
                </c:pt>
                <c:pt idx="2">
                  <c:v>0.56000000000000005</c:v>
                </c:pt>
                <c:pt idx="3">
                  <c:v>0.54</c:v>
                </c:pt>
              </c:numCache>
            </c:numRef>
          </c:val>
        </c:ser>
        <c:ser>
          <c:idx val="1"/>
          <c:order val="1"/>
          <c:tx>
            <c:strRef>
              <c:f>Sheet1!$C$1</c:f>
              <c:strCache>
                <c:ptCount val="1"/>
                <c:pt idx="0">
                  <c:v>20-21</c:v>
                </c:pt>
              </c:strCache>
            </c:strRef>
          </c:tx>
          <c:spPr>
            <a:solidFill>
              <a:srgbClr val="808000"/>
            </a:solidFill>
            <a:scene3d>
              <a:camera prst="orthographicFront"/>
              <a:lightRig rig="threePt" dir="t"/>
            </a:scene3d>
            <a:sp3d>
              <a:bevelT w="63500" h="31750"/>
            </a:sp3d>
          </c:spPr>
          <c:invertIfNegative val="0"/>
          <c:dLbls>
            <c:dLbl>
              <c:idx val="0"/>
              <c:layout>
                <c:manualLayout>
                  <c:x val="6.8728522336769758E-3"/>
                  <c:y val="7.575757575757576E-3"/>
                </c:manualLayout>
              </c:layout>
              <c:dLblPos val="ctr"/>
              <c:showLegendKey val="0"/>
              <c:showVal val="1"/>
              <c:showCatName val="0"/>
              <c:showSerName val="0"/>
              <c:showPercent val="0"/>
              <c:showBubbleSize val="0"/>
            </c:dLbl>
            <c:txPr>
              <a:bodyPr/>
              <a:lstStyle/>
              <a:p>
                <a:pPr>
                  <a:defRPr sz="1200">
                    <a:solidFill>
                      <a:schemeClr val="bg2"/>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Sheet1!$C$2:$C$5</c:f>
              <c:numCache>
                <c:formatCode>0%</c:formatCode>
                <c:ptCount val="4"/>
                <c:pt idx="0">
                  <c:v>0.23</c:v>
                </c:pt>
                <c:pt idx="1">
                  <c:v>0.15</c:v>
                </c:pt>
                <c:pt idx="2">
                  <c:v>0.2</c:v>
                </c:pt>
                <c:pt idx="3">
                  <c:v>0.2</c:v>
                </c:pt>
              </c:numCache>
            </c:numRef>
          </c:val>
        </c:ser>
        <c:ser>
          <c:idx val="2"/>
          <c:order val="2"/>
          <c:tx>
            <c:strRef>
              <c:f>Sheet1!$D$1</c:f>
              <c:strCache>
                <c:ptCount val="1"/>
                <c:pt idx="0">
                  <c:v>22-24</c:v>
                </c:pt>
              </c:strCache>
            </c:strRef>
          </c:tx>
          <c:spPr>
            <a:solidFill>
              <a:srgbClr val="006600"/>
            </a:solidFill>
            <a:scene3d>
              <a:camera prst="orthographicFront"/>
              <a:lightRig rig="threePt" dir="t"/>
            </a:scene3d>
            <a:sp3d>
              <a:bevelT w="63500" h="31750"/>
            </a:sp3d>
          </c:spPr>
          <c:invertIfNegative val="0"/>
          <c:dLbls>
            <c:dLbl>
              <c:idx val="1"/>
              <c:layout>
                <c:manualLayout>
                  <c:x val="-2.4219401075188845E-3"/>
                  <c:y val="-1.4912853744828938E-2"/>
                </c:manualLayout>
              </c:layout>
              <c:dLblPos val="ctr"/>
              <c:showLegendKey val="0"/>
              <c:showVal val="1"/>
              <c:showCatName val="0"/>
              <c:showSerName val="0"/>
              <c:showPercent val="0"/>
              <c:showBubbleSize val="0"/>
            </c:dLbl>
            <c:txPr>
              <a:bodyPr/>
              <a:lstStyle/>
              <a:p>
                <a:pPr>
                  <a:defRPr sz="1200">
                    <a:solidFill>
                      <a:schemeClr val="bg2"/>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Sheet1!$D$2:$D$5</c:f>
              <c:numCache>
                <c:formatCode>0%</c:formatCode>
                <c:ptCount val="4"/>
                <c:pt idx="0">
                  <c:v>0.17</c:v>
                </c:pt>
                <c:pt idx="1">
                  <c:v>0.06</c:v>
                </c:pt>
                <c:pt idx="2">
                  <c:v>0.15</c:v>
                </c:pt>
                <c:pt idx="3">
                  <c:v>0.15</c:v>
                </c:pt>
              </c:numCache>
            </c:numRef>
          </c:val>
        </c:ser>
        <c:ser>
          <c:idx val="3"/>
          <c:order val="3"/>
          <c:tx>
            <c:strRef>
              <c:f>Sheet1!$E$1</c:f>
              <c:strCache>
                <c:ptCount val="1"/>
                <c:pt idx="0">
                  <c:v>25+</c:v>
                </c:pt>
              </c:strCache>
            </c:strRef>
          </c:tx>
          <c:spPr>
            <a:solidFill>
              <a:srgbClr val="003300"/>
            </a:solidFill>
            <a:scene3d>
              <a:camera prst="orthographicFront"/>
              <a:lightRig rig="threePt" dir="t"/>
            </a:scene3d>
            <a:sp3d>
              <a:bevelT w="63500" h="31750"/>
            </a:sp3d>
          </c:spPr>
          <c:invertIfNegative val="0"/>
          <c:dLbls>
            <c:dLbl>
              <c:idx val="1"/>
              <c:layout>
                <c:manualLayout>
                  <c:x val="9.8117179946335909E-4"/>
                  <c:y val="2.9825707489657877E-2"/>
                </c:manualLayout>
              </c:layout>
              <c:dLblPos val="ctr"/>
              <c:showLegendKey val="0"/>
              <c:showVal val="1"/>
              <c:showCatName val="0"/>
              <c:showSerName val="0"/>
              <c:showPercent val="0"/>
              <c:showBubbleSize val="0"/>
            </c:dLbl>
            <c:txPr>
              <a:bodyPr/>
              <a:lstStyle/>
              <a:p>
                <a:pPr>
                  <a:defRPr sz="12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Sheet1!$E$2:$E$5</c:f>
              <c:numCache>
                <c:formatCode>0%</c:formatCode>
                <c:ptCount val="4"/>
                <c:pt idx="0">
                  <c:v>0.05</c:v>
                </c:pt>
                <c:pt idx="1">
                  <c:v>0.02</c:v>
                </c:pt>
                <c:pt idx="2">
                  <c:v>0.08</c:v>
                </c:pt>
                <c:pt idx="3">
                  <c:v>0.11</c:v>
                </c:pt>
              </c:numCache>
            </c:numRef>
          </c:val>
        </c:ser>
        <c:dLbls>
          <c:dLblPos val="ctr"/>
          <c:showLegendKey val="0"/>
          <c:showVal val="1"/>
          <c:showCatName val="0"/>
          <c:showSerName val="0"/>
          <c:showPercent val="0"/>
          <c:showBubbleSize val="0"/>
        </c:dLbls>
        <c:gapWidth val="70"/>
        <c:overlap val="100"/>
        <c:axId val="133988736"/>
        <c:axId val="133990272"/>
      </c:barChart>
      <c:catAx>
        <c:axId val="133988736"/>
        <c:scaling>
          <c:orientation val="minMax"/>
        </c:scaling>
        <c:delete val="0"/>
        <c:axPos val="l"/>
        <c:numFmt formatCode="General" sourceLinked="1"/>
        <c:majorTickMark val="out"/>
        <c:minorTickMark val="none"/>
        <c:tickLblPos val="nextTo"/>
        <c:spPr>
          <a:ln w="2873">
            <a:solidFill>
              <a:schemeClr val="tx1"/>
            </a:solidFill>
            <a:prstDash val="solid"/>
          </a:ln>
        </c:spPr>
        <c:txPr>
          <a:bodyPr rot="0" vert="horz" anchor="b"/>
          <a:lstStyle/>
          <a:p>
            <a:pPr>
              <a:defRPr sz="1100" b="1" i="0" u="none" strike="noStrike" baseline="0">
                <a:solidFill>
                  <a:schemeClr val="tx1"/>
                </a:solidFill>
                <a:latin typeface="Arial"/>
                <a:ea typeface="Arial"/>
                <a:cs typeface="Arial"/>
              </a:defRPr>
            </a:pPr>
            <a:endParaRPr lang="en-US"/>
          </a:p>
        </c:txPr>
        <c:crossAx val="133990272"/>
        <c:crosses val="autoZero"/>
        <c:auto val="1"/>
        <c:lblAlgn val="ctr"/>
        <c:lblOffset val="100"/>
        <c:noMultiLvlLbl val="0"/>
      </c:catAx>
      <c:valAx>
        <c:axId val="133990272"/>
        <c:scaling>
          <c:orientation val="minMax"/>
          <c:min val="0"/>
        </c:scaling>
        <c:delete val="1"/>
        <c:axPos val="b"/>
        <c:numFmt formatCode="0%" sourceLinked="0"/>
        <c:majorTickMark val="out"/>
        <c:minorTickMark val="none"/>
        <c:tickLblPos val="none"/>
        <c:crossAx val="133988736"/>
        <c:crosses val="autoZero"/>
        <c:crossBetween val="between"/>
        <c:majorUnit val="0.1"/>
        <c:minorUnit val="2.0000000000000014E-2"/>
      </c:valAx>
      <c:spPr>
        <a:noFill/>
        <a:ln w="22986">
          <a:noFill/>
        </a:ln>
      </c:spPr>
    </c:plotArea>
    <c:legend>
      <c:legendPos val="b"/>
      <c:layout>
        <c:manualLayout>
          <c:xMode val="edge"/>
          <c:yMode val="edge"/>
          <c:x val="0.32235828124577209"/>
          <c:y val="0.90215312574564543"/>
          <c:w val="0.47566407156608931"/>
          <c:h val="7.3014793605344783E-2"/>
        </c:manualLayout>
      </c:layout>
      <c:overlay val="0"/>
      <c:spPr>
        <a:solidFill>
          <a:schemeClr val="bg1"/>
        </a:solidFill>
        <a:ln w="2873">
          <a:solidFill>
            <a:schemeClr val="tx1"/>
          </a:solidFill>
          <a:prstDash val="solid"/>
        </a:ln>
      </c:spPr>
      <c:txPr>
        <a:bodyPr/>
        <a:lstStyle/>
        <a:p>
          <a:pPr>
            <a:defRPr sz="12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12" b="1" i="0" u="none" strike="noStrike" baseline="0">
          <a:solidFill>
            <a:schemeClr val="tx1"/>
          </a:solidFill>
          <a:latin typeface="Arial"/>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3336456324724"/>
          <c:y val="2.9411346948455902E-2"/>
          <c:w val="0.75405580349847667"/>
          <c:h val="0.8426333214030064"/>
        </c:manualLayout>
      </c:layout>
      <c:barChart>
        <c:barDir val="bar"/>
        <c:grouping val="percentStacked"/>
        <c:varyColors val="0"/>
        <c:ser>
          <c:idx val="0"/>
          <c:order val="0"/>
          <c:tx>
            <c:strRef>
              <c:f>Sheet1!$B$1</c:f>
              <c:strCache>
                <c:ptCount val="1"/>
                <c:pt idx="0">
                  <c:v>Cat I</c:v>
                </c:pt>
              </c:strCache>
            </c:strRef>
          </c:tx>
          <c:spPr>
            <a:solidFill>
              <a:srgbClr val="336600"/>
            </a:solidFill>
            <a:ln w="11493">
              <a:noFill/>
              <a:prstDash val="solid"/>
            </a:ln>
            <a:scene3d>
              <a:camera prst="orthographicFront"/>
              <a:lightRig rig="threePt" dir="t">
                <a:rot lat="0" lon="0" rev="1200000"/>
              </a:lightRig>
            </a:scene3d>
            <a:sp3d>
              <a:bevelT w="63500" h="31750"/>
            </a:sp3d>
          </c:spPr>
          <c:invertIfNegative val="0"/>
          <c:dLbls>
            <c:dLbl>
              <c:idx val="0"/>
              <c:layout>
                <c:manualLayout>
                  <c:x val="6.8728522336769758E-3"/>
                  <c:y val="3.787878787878788E-3"/>
                </c:manualLayout>
              </c:layout>
              <c:dLblPos val="ctr"/>
              <c:showLegendKey val="0"/>
              <c:showVal val="1"/>
              <c:showCatName val="0"/>
              <c:showSerName val="0"/>
              <c:showPercent val="0"/>
              <c:showBubbleSize val="0"/>
            </c:dLbl>
            <c:dLbl>
              <c:idx val="1"/>
              <c:layout>
                <c:manualLayout>
                  <c:x val="6.3638066024067578E-3"/>
                  <c:y val="0"/>
                </c:manualLayout>
              </c:layout>
              <c:dLblPos val="ctr"/>
              <c:showLegendKey val="0"/>
              <c:showVal val="1"/>
              <c:showCatName val="0"/>
              <c:showSerName val="0"/>
              <c:showPercent val="0"/>
              <c:showBubbleSize val="0"/>
            </c:dLbl>
            <c:numFmt formatCode="0%" sourceLinked="0"/>
            <c:spPr>
              <a:noFill/>
              <a:ln w="22986">
                <a:noFill/>
              </a:ln>
            </c:spPr>
            <c:txPr>
              <a:bodyPr/>
              <a:lstStyle/>
              <a:p>
                <a:pPr>
                  <a:defRPr sz="131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Sheet1!$B$2:$B$5</c:f>
              <c:numCache>
                <c:formatCode>0%</c:formatCode>
                <c:ptCount val="4"/>
                <c:pt idx="0">
                  <c:v>8.9388499999999996E-2</c:v>
                </c:pt>
                <c:pt idx="1">
                  <c:v>4.5921400000000001E-2</c:v>
                </c:pt>
                <c:pt idx="2">
                  <c:v>8.1399399999999997E-2</c:v>
                </c:pt>
                <c:pt idx="3">
                  <c:v>5.5029500000000002E-2</c:v>
                </c:pt>
              </c:numCache>
            </c:numRef>
          </c:val>
        </c:ser>
        <c:ser>
          <c:idx val="1"/>
          <c:order val="1"/>
          <c:tx>
            <c:strRef>
              <c:f>Sheet1!$C$1</c:f>
              <c:strCache>
                <c:ptCount val="1"/>
                <c:pt idx="0">
                  <c:v>Cat II</c:v>
                </c:pt>
              </c:strCache>
            </c:strRef>
          </c:tx>
          <c:spPr>
            <a:solidFill>
              <a:srgbClr val="002060"/>
            </a:solidFill>
            <a:scene3d>
              <a:camera prst="orthographicFront"/>
              <a:lightRig rig="threePt" dir="t"/>
            </a:scene3d>
            <a:sp3d>
              <a:bevelT w="63500" h="31750"/>
            </a:sp3d>
          </c:spPr>
          <c:invertIfNegative val="0"/>
          <c:dLbls>
            <c:dLbl>
              <c:idx val="0"/>
              <c:layout>
                <c:manualLayout>
                  <c:x val="6.8728522336769758E-3"/>
                  <c:y val="7.575757575757576E-3"/>
                </c:manualLayout>
              </c:layout>
              <c:dLblPos val="ctr"/>
              <c:showLegendKey val="0"/>
              <c:showVal val="1"/>
              <c:showCatName val="0"/>
              <c:showSerName val="0"/>
              <c:showPercent val="0"/>
              <c:showBubbleSize val="0"/>
            </c:dLbl>
            <c:txPr>
              <a:bodyPr/>
              <a:lstStyle/>
              <a:p>
                <a:pPr>
                  <a:defRPr>
                    <a:solidFill>
                      <a:schemeClr val="bg2"/>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Sheet1!$C$2:$C$5</c:f>
              <c:numCache>
                <c:formatCode>0%</c:formatCode>
                <c:ptCount val="4"/>
                <c:pt idx="0">
                  <c:v>0.5510623</c:v>
                </c:pt>
                <c:pt idx="1">
                  <c:v>0.378195</c:v>
                </c:pt>
                <c:pt idx="2">
                  <c:v>0.44910440000000001</c:v>
                </c:pt>
                <c:pt idx="3">
                  <c:v>0.32349139999999998</c:v>
                </c:pt>
              </c:numCache>
            </c:numRef>
          </c:val>
        </c:ser>
        <c:ser>
          <c:idx val="2"/>
          <c:order val="2"/>
          <c:tx>
            <c:strRef>
              <c:f>Sheet1!$D$1</c:f>
              <c:strCache>
                <c:ptCount val="1"/>
                <c:pt idx="0">
                  <c:v>Cat IIIA</c:v>
                </c:pt>
              </c:strCache>
            </c:strRef>
          </c:tx>
          <c:spPr>
            <a:solidFill>
              <a:srgbClr val="7F7F7F"/>
            </a:solidFill>
            <a:scene3d>
              <a:camera prst="orthographicFront"/>
              <a:lightRig rig="threePt" dir="t"/>
            </a:scene3d>
            <a:sp3d>
              <a:bevelT w="63500" h="31750"/>
            </a:sp3d>
          </c:spPr>
          <c:invertIfNegative val="0"/>
          <c:dLbls>
            <c:txPr>
              <a:bodyPr/>
              <a:lstStyle/>
              <a:p>
                <a:pPr>
                  <a:defRPr>
                    <a:solidFill>
                      <a:schemeClr val="bg2"/>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Sheet1!$D$2:$D$5</c:f>
              <c:numCache>
                <c:formatCode>0%</c:formatCode>
                <c:ptCount val="4"/>
                <c:pt idx="0">
                  <c:v>0.32498830000000001</c:v>
                </c:pt>
                <c:pt idx="1">
                  <c:v>0.3020448</c:v>
                </c:pt>
                <c:pt idx="2">
                  <c:v>0.32421509999999998</c:v>
                </c:pt>
                <c:pt idx="3">
                  <c:v>0.251531</c:v>
                </c:pt>
              </c:numCache>
            </c:numRef>
          </c:val>
        </c:ser>
        <c:ser>
          <c:idx val="3"/>
          <c:order val="3"/>
          <c:tx>
            <c:strRef>
              <c:f>Sheet1!$E$1</c:f>
              <c:strCache>
                <c:ptCount val="1"/>
                <c:pt idx="0">
                  <c:v>Cat IIIB</c:v>
                </c:pt>
              </c:strCache>
            </c:strRef>
          </c:tx>
          <c:spPr>
            <a:solidFill>
              <a:srgbClr val="CC6600"/>
            </a:solidFill>
            <a:scene3d>
              <a:camera prst="orthographicFront"/>
              <a:lightRig rig="threePt" dir="t"/>
            </a:scene3d>
            <a:sp3d>
              <a:bevelT w="63500" h="31750"/>
            </a:sp3d>
          </c:spPr>
          <c:invertIfNegative val="0"/>
          <c:dLbls>
            <c:dLbl>
              <c:idx val="0"/>
              <c:layout>
                <c:manualLayout>
                  <c:x val="1.1529648445585506E-2"/>
                  <c:y val="0"/>
                </c:manualLayout>
              </c:layout>
              <c:dLblPos val="ctr"/>
              <c:showLegendKey val="0"/>
              <c:showVal val="1"/>
              <c:showCatName val="0"/>
              <c:showSerName val="0"/>
              <c:showPercent val="0"/>
              <c:showBubbleSize val="0"/>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Air Force</c:v>
                </c:pt>
                <c:pt idx="1">
                  <c:v>Marine Corps</c:v>
                </c:pt>
                <c:pt idx="2">
                  <c:v>Navy</c:v>
                </c:pt>
                <c:pt idx="3">
                  <c:v>Army</c:v>
                </c:pt>
              </c:strCache>
            </c:strRef>
          </c:cat>
          <c:val>
            <c:numRef>
              <c:f>Sheet1!$E$2:$E$5</c:f>
              <c:numCache>
                <c:formatCode>0%</c:formatCode>
                <c:ptCount val="4"/>
                <c:pt idx="0">
                  <c:v>2.5642499999999999E-2</c:v>
                </c:pt>
                <c:pt idx="1">
                  <c:v>0.27248070000000002</c:v>
                </c:pt>
                <c:pt idx="2">
                  <c:v>0.14528099999999999</c:v>
                </c:pt>
                <c:pt idx="3">
                  <c:v>0.36974839999999998</c:v>
                </c:pt>
              </c:numCache>
            </c:numRef>
          </c:val>
        </c:ser>
        <c:dLbls>
          <c:dLblPos val="ctr"/>
          <c:showLegendKey val="0"/>
          <c:showVal val="1"/>
          <c:showCatName val="0"/>
          <c:showSerName val="0"/>
          <c:showPercent val="0"/>
          <c:showBubbleSize val="0"/>
        </c:dLbls>
        <c:gapWidth val="70"/>
        <c:overlap val="100"/>
        <c:axId val="134714880"/>
        <c:axId val="134716416"/>
      </c:barChart>
      <c:catAx>
        <c:axId val="134714880"/>
        <c:scaling>
          <c:orientation val="minMax"/>
        </c:scaling>
        <c:delete val="0"/>
        <c:axPos val="l"/>
        <c:numFmt formatCode="General" sourceLinked="1"/>
        <c:majorTickMark val="out"/>
        <c:minorTickMark val="none"/>
        <c:tickLblPos val="nextTo"/>
        <c:spPr>
          <a:ln w="2873">
            <a:solidFill>
              <a:schemeClr val="tx1"/>
            </a:solidFill>
            <a:prstDash val="solid"/>
          </a:ln>
        </c:spPr>
        <c:txPr>
          <a:bodyPr rot="0" vert="horz" anchor="b"/>
          <a:lstStyle/>
          <a:p>
            <a:pPr>
              <a:defRPr sz="1100" b="1" i="0" u="none" strike="noStrike" baseline="0">
                <a:solidFill>
                  <a:schemeClr val="tx1"/>
                </a:solidFill>
                <a:latin typeface="Arial"/>
                <a:ea typeface="Arial"/>
                <a:cs typeface="Arial"/>
              </a:defRPr>
            </a:pPr>
            <a:endParaRPr lang="en-US"/>
          </a:p>
        </c:txPr>
        <c:crossAx val="134716416"/>
        <c:crosses val="autoZero"/>
        <c:auto val="1"/>
        <c:lblAlgn val="ctr"/>
        <c:lblOffset val="100"/>
        <c:noMultiLvlLbl val="0"/>
      </c:catAx>
      <c:valAx>
        <c:axId val="134716416"/>
        <c:scaling>
          <c:orientation val="minMax"/>
          <c:min val="0"/>
        </c:scaling>
        <c:delete val="1"/>
        <c:axPos val="b"/>
        <c:numFmt formatCode="0%" sourceLinked="0"/>
        <c:majorTickMark val="out"/>
        <c:minorTickMark val="none"/>
        <c:tickLblPos val="none"/>
        <c:crossAx val="134714880"/>
        <c:crosses val="autoZero"/>
        <c:crossBetween val="between"/>
        <c:majorUnit val="0.1"/>
        <c:minorUnit val="2.0000000000000014E-2"/>
      </c:valAx>
      <c:spPr>
        <a:noFill/>
        <a:ln w="22986">
          <a:noFill/>
        </a:ln>
      </c:spPr>
    </c:plotArea>
    <c:legend>
      <c:legendPos val="b"/>
      <c:layout>
        <c:manualLayout>
          <c:xMode val="edge"/>
          <c:yMode val="edge"/>
          <c:x val="0.32235828124577209"/>
          <c:y val="0.90215312574564543"/>
          <c:w val="0.41871718892040122"/>
          <c:h val="7.3014793605344783E-2"/>
        </c:manualLayout>
      </c:layout>
      <c:overlay val="0"/>
      <c:spPr>
        <a:solidFill>
          <a:schemeClr val="bg1"/>
        </a:solidFill>
        <a:ln w="2873">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12" b="1" i="0" u="none" strike="noStrike" baseline="0">
          <a:solidFill>
            <a:schemeClr val="tx1"/>
          </a:solidFill>
          <a:latin typeface="Arial"/>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456499602248"/>
          <c:y val="6.3328620221087817E-2"/>
          <c:w val="0.6527135656242381"/>
          <c:h val="0.86942856402939139"/>
        </c:manualLayout>
      </c:layout>
      <c:barChart>
        <c:barDir val="bar"/>
        <c:grouping val="stacked"/>
        <c:varyColors val="0"/>
        <c:ser>
          <c:idx val="0"/>
          <c:order val="0"/>
          <c:tx>
            <c:strRef>
              <c:f>Sheet1!$A$2</c:f>
              <c:strCache>
                <c:ptCount val="1"/>
                <c:pt idx="0">
                  <c:v>Past few weeks</c:v>
                </c:pt>
              </c:strCache>
            </c:strRef>
          </c:tx>
          <c:spPr>
            <a:solidFill>
              <a:srgbClr val="00206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Travel</c:v>
                </c:pt>
                <c:pt idx="1">
                  <c:v>Pride/self-esteem/honor</c:v>
                </c:pt>
                <c:pt idx="2">
                  <c:v>Better my life</c:v>
                </c:pt>
              </c:strCache>
            </c:strRef>
          </c:cat>
          <c:val>
            <c:numRef>
              <c:f>Sheet1!$B$2:$D$2</c:f>
              <c:numCache>
                <c:formatCode>0%</c:formatCode>
                <c:ptCount val="3"/>
                <c:pt idx="0">
                  <c:v>0.1092137</c:v>
                </c:pt>
                <c:pt idx="1">
                  <c:v>0.1227887</c:v>
                </c:pt>
                <c:pt idx="2">
                  <c:v>0.1441441</c:v>
                </c:pt>
              </c:numCache>
            </c:numRef>
          </c:val>
        </c:ser>
        <c:dLbls>
          <c:showLegendKey val="0"/>
          <c:showVal val="1"/>
          <c:showCatName val="0"/>
          <c:showSerName val="0"/>
          <c:showPercent val="0"/>
          <c:showBubbleSize val="0"/>
        </c:dLbls>
        <c:gapWidth val="75"/>
        <c:overlap val="100"/>
        <c:axId val="135096192"/>
        <c:axId val="135144192"/>
      </c:barChart>
      <c:catAx>
        <c:axId val="135096192"/>
        <c:scaling>
          <c:orientation val="minMax"/>
        </c:scaling>
        <c:delete val="0"/>
        <c:axPos val="l"/>
        <c:majorTickMark val="out"/>
        <c:minorTickMark val="none"/>
        <c:tickLblPos val="nextTo"/>
        <c:txPr>
          <a:bodyPr/>
          <a:lstStyle/>
          <a:p>
            <a:pPr>
              <a:defRPr sz="1100" b="1">
                <a:latin typeface="Arial" pitchFamily="34" charset="0"/>
                <a:cs typeface="Arial" pitchFamily="34" charset="0"/>
              </a:defRPr>
            </a:pPr>
            <a:endParaRPr lang="en-US"/>
          </a:p>
        </c:txPr>
        <c:crossAx val="135144192"/>
        <c:crosses val="autoZero"/>
        <c:auto val="1"/>
        <c:lblAlgn val="ctr"/>
        <c:lblOffset val="100"/>
        <c:noMultiLvlLbl val="0"/>
      </c:catAx>
      <c:valAx>
        <c:axId val="135144192"/>
        <c:scaling>
          <c:orientation val="minMax"/>
          <c:max val="0.4"/>
          <c:min val="0"/>
        </c:scaling>
        <c:delete val="1"/>
        <c:axPos val="b"/>
        <c:numFmt formatCode="0%" sourceLinked="1"/>
        <c:majorTickMark val="none"/>
        <c:minorTickMark val="none"/>
        <c:tickLblPos val="nextTo"/>
        <c:crossAx val="135096192"/>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456499602248"/>
          <c:y val="6.3328620221087817E-2"/>
          <c:w val="0.6527135656242381"/>
          <c:h val="0.86942856402939139"/>
        </c:manualLayout>
      </c:layout>
      <c:barChart>
        <c:barDir val="bar"/>
        <c:grouping val="stacked"/>
        <c:varyColors val="0"/>
        <c:ser>
          <c:idx val="0"/>
          <c:order val="0"/>
          <c:tx>
            <c:strRef>
              <c:f>Sheet1!$A$2</c:f>
              <c:strCache>
                <c:ptCount val="1"/>
                <c:pt idx="0">
                  <c:v>Past few weeks</c:v>
                </c:pt>
              </c:strCache>
            </c:strRef>
          </c:tx>
          <c:spPr>
            <a:solidFill>
              <a:srgbClr val="C000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Belong to something elite</c:v>
                </c:pt>
                <c:pt idx="1">
                  <c:v>Better my life</c:v>
                </c:pt>
                <c:pt idx="2">
                  <c:v>Pride/self-esteem/honor</c:v>
                </c:pt>
              </c:strCache>
            </c:strRef>
          </c:cat>
          <c:val>
            <c:numRef>
              <c:f>Sheet1!$B$2:$D$2</c:f>
              <c:numCache>
                <c:formatCode>0%</c:formatCode>
                <c:ptCount val="3"/>
                <c:pt idx="0">
                  <c:v>8.9078000000000004E-2</c:v>
                </c:pt>
                <c:pt idx="1">
                  <c:v>9.5233999999999999E-2</c:v>
                </c:pt>
                <c:pt idx="2">
                  <c:v>0.30713790000000002</c:v>
                </c:pt>
              </c:numCache>
            </c:numRef>
          </c:val>
        </c:ser>
        <c:dLbls>
          <c:showLegendKey val="0"/>
          <c:showVal val="1"/>
          <c:showCatName val="0"/>
          <c:showSerName val="0"/>
          <c:showPercent val="0"/>
          <c:showBubbleSize val="0"/>
        </c:dLbls>
        <c:gapWidth val="75"/>
        <c:overlap val="100"/>
        <c:axId val="135203840"/>
        <c:axId val="135231360"/>
      </c:barChart>
      <c:catAx>
        <c:axId val="135203840"/>
        <c:scaling>
          <c:orientation val="minMax"/>
        </c:scaling>
        <c:delete val="0"/>
        <c:axPos val="l"/>
        <c:majorTickMark val="out"/>
        <c:minorTickMark val="none"/>
        <c:tickLblPos val="nextTo"/>
        <c:txPr>
          <a:bodyPr/>
          <a:lstStyle/>
          <a:p>
            <a:pPr>
              <a:defRPr sz="1100" b="1">
                <a:latin typeface="Arial" pitchFamily="34" charset="0"/>
                <a:cs typeface="Arial" pitchFamily="34" charset="0"/>
              </a:defRPr>
            </a:pPr>
            <a:endParaRPr lang="en-US"/>
          </a:p>
        </c:txPr>
        <c:crossAx val="135231360"/>
        <c:crosses val="autoZero"/>
        <c:auto val="1"/>
        <c:lblAlgn val="ctr"/>
        <c:lblOffset val="100"/>
        <c:noMultiLvlLbl val="0"/>
      </c:catAx>
      <c:valAx>
        <c:axId val="135231360"/>
        <c:scaling>
          <c:orientation val="minMax"/>
          <c:max val="0.4"/>
          <c:min val="0"/>
        </c:scaling>
        <c:delete val="1"/>
        <c:axPos val="b"/>
        <c:numFmt formatCode="0%" sourceLinked="1"/>
        <c:majorTickMark val="none"/>
        <c:minorTickMark val="none"/>
        <c:tickLblPos val="nextTo"/>
        <c:crossAx val="13520384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456499602248"/>
          <c:y val="6.3328620221087817E-2"/>
          <c:w val="0.6527135656242381"/>
          <c:h val="0.86942856402939139"/>
        </c:manualLayout>
      </c:layout>
      <c:barChart>
        <c:barDir val="bar"/>
        <c:grouping val="stacked"/>
        <c:varyColors val="0"/>
        <c:ser>
          <c:idx val="0"/>
          <c:order val="0"/>
          <c:tx>
            <c:strRef>
              <c:f>Sheet1!$A$2</c:f>
              <c:strCache>
                <c:ptCount val="1"/>
                <c:pt idx="0">
                  <c:v>Past few weeks</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Duty to country</c:v>
                </c:pt>
                <c:pt idx="1">
                  <c:v>Better my life</c:v>
                </c:pt>
                <c:pt idx="2">
                  <c:v>Pride/self-esteem/honor</c:v>
                </c:pt>
              </c:strCache>
            </c:strRef>
          </c:cat>
          <c:val>
            <c:numRef>
              <c:f>Sheet1!$B$2:$D$2</c:f>
              <c:numCache>
                <c:formatCode>0%</c:formatCode>
                <c:ptCount val="3"/>
                <c:pt idx="0">
                  <c:v>9.1596899999999995E-2</c:v>
                </c:pt>
                <c:pt idx="1">
                  <c:v>0.13703789999999999</c:v>
                </c:pt>
                <c:pt idx="2">
                  <c:v>0.168791</c:v>
                </c:pt>
              </c:numCache>
            </c:numRef>
          </c:val>
        </c:ser>
        <c:dLbls>
          <c:showLegendKey val="0"/>
          <c:showVal val="1"/>
          <c:showCatName val="0"/>
          <c:showSerName val="0"/>
          <c:showPercent val="0"/>
          <c:showBubbleSize val="0"/>
        </c:dLbls>
        <c:gapWidth val="75"/>
        <c:overlap val="100"/>
        <c:axId val="135336320"/>
        <c:axId val="135339008"/>
      </c:barChart>
      <c:catAx>
        <c:axId val="135336320"/>
        <c:scaling>
          <c:orientation val="minMax"/>
        </c:scaling>
        <c:delete val="0"/>
        <c:axPos val="l"/>
        <c:majorTickMark val="out"/>
        <c:minorTickMark val="none"/>
        <c:tickLblPos val="nextTo"/>
        <c:txPr>
          <a:bodyPr/>
          <a:lstStyle/>
          <a:p>
            <a:pPr>
              <a:defRPr sz="1100" b="1">
                <a:latin typeface="Arial" pitchFamily="34" charset="0"/>
                <a:cs typeface="Arial" pitchFamily="34" charset="0"/>
              </a:defRPr>
            </a:pPr>
            <a:endParaRPr lang="en-US"/>
          </a:p>
        </c:txPr>
        <c:crossAx val="135339008"/>
        <c:crosses val="autoZero"/>
        <c:auto val="1"/>
        <c:lblAlgn val="ctr"/>
        <c:lblOffset val="100"/>
        <c:noMultiLvlLbl val="0"/>
      </c:catAx>
      <c:valAx>
        <c:axId val="135339008"/>
        <c:scaling>
          <c:orientation val="minMax"/>
          <c:max val="0.4"/>
          <c:min val="0"/>
        </c:scaling>
        <c:delete val="1"/>
        <c:axPos val="b"/>
        <c:numFmt formatCode="0%" sourceLinked="1"/>
        <c:majorTickMark val="none"/>
        <c:minorTickMark val="none"/>
        <c:tickLblPos val="nextTo"/>
        <c:crossAx val="13533632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53456499602248"/>
          <c:y val="6.3328620221087817E-2"/>
          <c:w val="0.6527135656242381"/>
          <c:h val="0.86942856402939139"/>
        </c:manualLayout>
      </c:layout>
      <c:barChart>
        <c:barDir val="bar"/>
        <c:grouping val="stacked"/>
        <c:varyColors val="0"/>
        <c:ser>
          <c:idx val="0"/>
          <c:order val="0"/>
          <c:tx>
            <c:strRef>
              <c:f>Sheet1!$A$2</c:f>
              <c:strCache>
                <c:ptCount val="1"/>
              </c:strCache>
            </c:strRef>
          </c:tx>
          <c:spPr>
            <a:solidFill>
              <a:srgbClr val="00B0F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4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Pay for education</c:v>
                </c:pt>
                <c:pt idx="1">
                  <c:v>Pride/self-esteem/honor</c:v>
                </c:pt>
                <c:pt idx="2">
                  <c:v>Better my life</c:v>
                </c:pt>
              </c:strCache>
            </c:strRef>
          </c:cat>
          <c:val>
            <c:numRef>
              <c:f>Sheet1!$B$2:$D$2</c:f>
              <c:numCache>
                <c:formatCode>0%</c:formatCode>
                <c:ptCount val="3"/>
                <c:pt idx="0">
                  <c:v>7.9346200000000006E-2</c:v>
                </c:pt>
                <c:pt idx="1">
                  <c:v>0.1375412</c:v>
                </c:pt>
                <c:pt idx="2">
                  <c:v>0.15038370000000001</c:v>
                </c:pt>
              </c:numCache>
            </c:numRef>
          </c:val>
        </c:ser>
        <c:dLbls>
          <c:showLegendKey val="0"/>
          <c:showVal val="1"/>
          <c:showCatName val="0"/>
          <c:showSerName val="0"/>
          <c:showPercent val="0"/>
          <c:showBubbleSize val="0"/>
        </c:dLbls>
        <c:gapWidth val="75"/>
        <c:overlap val="100"/>
        <c:axId val="136451584"/>
        <c:axId val="136475008"/>
      </c:barChart>
      <c:catAx>
        <c:axId val="136451584"/>
        <c:scaling>
          <c:orientation val="minMax"/>
        </c:scaling>
        <c:delete val="0"/>
        <c:axPos val="l"/>
        <c:majorTickMark val="out"/>
        <c:minorTickMark val="none"/>
        <c:tickLblPos val="nextTo"/>
        <c:txPr>
          <a:bodyPr/>
          <a:lstStyle/>
          <a:p>
            <a:pPr>
              <a:defRPr sz="1100" b="1">
                <a:latin typeface="Arial" pitchFamily="34" charset="0"/>
                <a:cs typeface="Arial" pitchFamily="34" charset="0"/>
              </a:defRPr>
            </a:pPr>
            <a:endParaRPr lang="en-US"/>
          </a:p>
        </c:txPr>
        <c:crossAx val="136475008"/>
        <c:crosses val="autoZero"/>
        <c:auto val="1"/>
        <c:lblAlgn val="ctr"/>
        <c:lblOffset val="100"/>
        <c:noMultiLvlLbl val="0"/>
      </c:catAx>
      <c:valAx>
        <c:axId val="136475008"/>
        <c:scaling>
          <c:orientation val="minMax"/>
          <c:max val="0.4"/>
          <c:min val="0"/>
        </c:scaling>
        <c:delete val="1"/>
        <c:axPos val="b"/>
        <c:numFmt formatCode="0%" sourceLinked="1"/>
        <c:majorTickMark val="none"/>
        <c:minorTickMark val="none"/>
        <c:tickLblPos val="nextTo"/>
        <c:crossAx val="13645158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07926749874447E-2"/>
          <c:y val="0.11280734234711581"/>
          <c:w val="0.86723775134391101"/>
          <c:h val="0.6703536913733833"/>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Post-9/11 GI Bill</c:v>
                </c:pt>
                <c:pt idx="1">
                  <c:v>Education benefits</c:v>
                </c:pt>
              </c:strCache>
            </c:strRef>
          </c:cat>
          <c:val>
            <c:numRef>
              <c:f>Sheet1!$B$2:$C$2</c:f>
              <c:numCache>
                <c:formatCode>0%</c:formatCode>
                <c:ptCount val="2"/>
                <c:pt idx="0">
                  <c:v>0.3</c:v>
                </c:pt>
                <c:pt idx="1">
                  <c:v>0.69</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Post-9/11 GI Bill</c:v>
                </c:pt>
                <c:pt idx="1">
                  <c:v>Education benefits</c:v>
                </c:pt>
              </c:strCache>
            </c:strRef>
          </c:cat>
          <c:val>
            <c:numRef>
              <c:f>Sheet1!$B$3:$C$3</c:f>
              <c:numCache>
                <c:formatCode>0%</c:formatCode>
                <c:ptCount val="2"/>
                <c:pt idx="0">
                  <c:v>0.28000000000000003</c:v>
                </c:pt>
                <c:pt idx="1">
                  <c:v>0.74</c:v>
                </c:pt>
              </c:numCache>
            </c:numRef>
          </c:val>
        </c:ser>
        <c:ser>
          <c:idx val="2"/>
          <c:order val="2"/>
          <c:tx>
            <c:strRef>
              <c:f>Sheet1!$A$4</c:f>
              <c:strCache>
                <c:ptCount val="1"/>
                <c:pt idx="0">
                  <c:v>Marine Corps</c:v>
                </c:pt>
              </c:strCache>
            </c:strRef>
          </c:tx>
          <c:spPr>
            <a:solidFill>
              <a:srgbClr val="C00000"/>
            </a:solidFill>
          </c:spPr>
          <c:invertIfNegative val="0"/>
          <c:dLbls>
            <c:dLbl>
              <c:idx val="0"/>
              <c:layout>
                <c:manualLayout>
                  <c:x val="1.3024804766381154E-3"/>
                  <c:y val="0"/>
                </c:manualLayout>
              </c:layout>
              <c:showLegendKey val="0"/>
              <c:showVal val="1"/>
              <c:showCatName val="0"/>
              <c:showSerName val="0"/>
              <c:showPercent val="0"/>
              <c:showBubbleSize val="0"/>
            </c:dLbl>
            <c:dLbl>
              <c:idx val="1"/>
              <c:layout>
                <c:manualLayout>
                  <c:x val="3.9074414299143457E-3"/>
                  <c:y val="0"/>
                </c:manualLayout>
              </c:layout>
              <c:showLegendKey val="0"/>
              <c:showVal val="1"/>
              <c:showCatName val="0"/>
              <c:showSerName val="0"/>
              <c:showPercent val="0"/>
              <c:showBubbleSize val="0"/>
            </c:dLbl>
            <c:dLbl>
              <c:idx val="2"/>
              <c:layout>
                <c:manualLayout>
                  <c:x val="0"/>
                  <c:y val="0"/>
                </c:manualLayout>
              </c:layout>
              <c:showLegendKey val="0"/>
              <c:showVal val="1"/>
              <c:showCatName val="0"/>
              <c:showSerName val="0"/>
              <c:showPercent val="0"/>
              <c:showBubbleSize val="0"/>
            </c:dLbl>
            <c:dLbl>
              <c:idx val="3"/>
              <c:layout>
                <c:manualLayout>
                  <c:x val="-4.1523804250945492E-5"/>
                  <c:y val="1.2711075425864079E-3"/>
                </c:manualLayout>
              </c:layout>
              <c:showLegendKey val="0"/>
              <c:showVal val="1"/>
              <c:showCatName val="0"/>
              <c:showSerName val="0"/>
              <c:showPercent val="0"/>
              <c:showBubbleSize val="0"/>
            </c:dLbl>
            <c:dLbl>
              <c:idx val="4"/>
              <c:layout>
                <c:manualLayout>
                  <c:x val="1.1036189074769642E-3"/>
                  <c:y val="4.5563267826269774E-3"/>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Post-9/11 GI Bill</c:v>
                </c:pt>
                <c:pt idx="1">
                  <c:v>Education benefits</c:v>
                </c:pt>
              </c:strCache>
            </c:strRef>
          </c:cat>
          <c:val>
            <c:numRef>
              <c:f>Sheet1!$B$4:$C$4</c:f>
              <c:numCache>
                <c:formatCode>0%</c:formatCode>
                <c:ptCount val="2"/>
                <c:pt idx="0">
                  <c:v>0.25</c:v>
                </c:pt>
                <c:pt idx="1">
                  <c:v>0.63</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4"/>
              <c:layout>
                <c:manualLayout>
                  <c:x val="4.9493232537070886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Sheet1!$B$1:$C$1</c:f>
              <c:strCache>
                <c:ptCount val="2"/>
                <c:pt idx="0">
                  <c:v>Post-9/11 GI Bill</c:v>
                </c:pt>
                <c:pt idx="1">
                  <c:v>Education benefits</c:v>
                </c:pt>
              </c:strCache>
            </c:strRef>
          </c:cat>
          <c:val>
            <c:numRef>
              <c:f>Sheet1!$B$5:$C$5</c:f>
              <c:numCache>
                <c:formatCode>0%</c:formatCode>
                <c:ptCount val="2"/>
                <c:pt idx="0">
                  <c:v>0.27</c:v>
                </c:pt>
                <c:pt idx="1">
                  <c:v>0.77</c:v>
                </c:pt>
              </c:numCache>
            </c:numRef>
          </c:val>
        </c:ser>
        <c:dLbls>
          <c:showLegendKey val="0"/>
          <c:showVal val="1"/>
          <c:showCatName val="0"/>
          <c:showSerName val="0"/>
          <c:showPercent val="0"/>
          <c:showBubbleSize val="0"/>
        </c:dLbls>
        <c:gapWidth val="75"/>
        <c:axId val="136801664"/>
        <c:axId val="136811648"/>
      </c:barChart>
      <c:catAx>
        <c:axId val="136801664"/>
        <c:scaling>
          <c:orientation val="minMax"/>
        </c:scaling>
        <c:delete val="0"/>
        <c:axPos val="b"/>
        <c:majorTickMark val="none"/>
        <c:minorTickMark val="none"/>
        <c:tickLblPos val="nextTo"/>
        <c:txPr>
          <a:bodyPr/>
          <a:lstStyle/>
          <a:p>
            <a:pPr>
              <a:defRPr sz="1200" b="1">
                <a:latin typeface="Arial" pitchFamily="34" charset="0"/>
                <a:cs typeface="Arial" pitchFamily="34" charset="0"/>
              </a:defRPr>
            </a:pPr>
            <a:endParaRPr lang="en-US"/>
          </a:p>
        </c:txPr>
        <c:crossAx val="136811648"/>
        <c:crosses val="autoZero"/>
        <c:auto val="1"/>
        <c:lblAlgn val="ctr"/>
        <c:lblOffset val="100"/>
        <c:noMultiLvlLbl val="0"/>
      </c:catAx>
      <c:valAx>
        <c:axId val="136811648"/>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36801664"/>
        <c:crosses val="autoZero"/>
        <c:crossBetween val="between"/>
        <c:majorUnit val="0.2"/>
      </c:valAx>
    </c:plotArea>
    <c:legend>
      <c:legendPos val="b"/>
      <c:layout>
        <c:manualLayout>
          <c:xMode val="edge"/>
          <c:yMode val="edge"/>
          <c:x val="0.25599830732315249"/>
          <c:y val="0.90913521890763027"/>
          <c:w val="0.47278394189096185"/>
          <c:h val="8.3325096079037292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78892209849682E-2"/>
          <c:y val="9.4475686784270624E-2"/>
          <c:w val="0.84509107415257234"/>
          <c:h val="0.66658376924872975"/>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Education benefits</c:v>
                </c:pt>
                <c:pt idx="1">
                  <c:v>Health care benefits</c:v>
                </c:pt>
                <c:pt idx="2">
                  <c:v>Recreation options</c:v>
                </c:pt>
                <c:pt idx="3">
                  <c:v>Pension/retirement</c:v>
                </c:pt>
                <c:pt idx="4">
                  <c:v>Fitness facilities</c:v>
                </c:pt>
                <c:pt idx="5">
                  <c:v>Vacation/leave</c:v>
                </c:pt>
                <c:pt idx="6">
                  <c:v>Child development/            child care</c:v>
                </c:pt>
              </c:strCache>
            </c:strRef>
          </c:cat>
          <c:val>
            <c:numRef>
              <c:f>Sheet1!$B$2:$H$2</c:f>
              <c:numCache>
                <c:formatCode>0%</c:formatCode>
                <c:ptCount val="7"/>
                <c:pt idx="0">
                  <c:v>0.69068070000000004</c:v>
                </c:pt>
                <c:pt idx="1">
                  <c:v>0.6513987</c:v>
                </c:pt>
                <c:pt idx="2">
                  <c:v>0.58592840000000002</c:v>
                </c:pt>
                <c:pt idx="3">
                  <c:v>0.60578900000000002</c:v>
                </c:pt>
                <c:pt idx="4">
                  <c:v>0.5610347</c:v>
                </c:pt>
                <c:pt idx="5">
                  <c:v>0.52824859999999996</c:v>
                </c:pt>
                <c:pt idx="6">
                  <c:v>0.41223330000000002</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Education benefits</c:v>
                </c:pt>
                <c:pt idx="1">
                  <c:v>Health care benefits</c:v>
                </c:pt>
                <c:pt idx="2">
                  <c:v>Recreation options</c:v>
                </c:pt>
                <c:pt idx="3">
                  <c:v>Pension/retirement</c:v>
                </c:pt>
                <c:pt idx="4">
                  <c:v>Fitness facilities</c:v>
                </c:pt>
                <c:pt idx="5">
                  <c:v>Vacation/leave</c:v>
                </c:pt>
                <c:pt idx="6">
                  <c:v>Child development/            child care</c:v>
                </c:pt>
              </c:strCache>
            </c:strRef>
          </c:cat>
          <c:val>
            <c:numRef>
              <c:f>Sheet1!$B$3:$H$3</c:f>
              <c:numCache>
                <c:formatCode>0%</c:formatCode>
                <c:ptCount val="7"/>
                <c:pt idx="0">
                  <c:v>0.74258279999999999</c:v>
                </c:pt>
                <c:pt idx="1">
                  <c:v>0.64859250000000002</c:v>
                </c:pt>
                <c:pt idx="2">
                  <c:v>0.62660780000000005</c:v>
                </c:pt>
                <c:pt idx="3">
                  <c:v>0.59640400000000005</c:v>
                </c:pt>
                <c:pt idx="4">
                  <c:v>0.53485510000000003</c:v>
                </c:pt>
                <c:pt idx="5">
                  <c:v>0.53134820000000005</c:v>
                </c:pt>
                <c:pt idx="6">
                  <c:v>0.34186499999999997</c:v>
                </c:pt>
              </c:numCache>
            </c:numRef>
          </c:val>
        </c:ser>
        <c:ser>
          <c:idx val="2"/>
          <c:order val="2"/>
          <c:tx>
            <c:strRef>
              <c:f>Sheet1!$A$4</c:f>
              <c:strCache>
                <c:ptCount val="1"/>
                <c:pt idx="0">
                  <c:v>Marine Corps</c:v>
                </c:pt>
              </c:strCache>
            </c:strRef>
          </c:tx>
          <c:spPr>
            <a:solidFill>
              <a:srgbClr val="C00000"/>
            </a:solidFill>
          </c:spPr>
          <c:invertIfNegative val="0"/>
          <c:dLbls>
            <c:dLbl>
              <c:idx val="0"/>
              <c:layout>
                <c:manualLayout>
                  <c:x val="1.3024804766381154E-3"/>
                  <c:y val="0"/>
                </c:manualLayout>
              </c:layout>
              <c:showLegendKey val="0"/>
              <c:showVal val="1"/>
              <c:showCatName val="0"/>
              <c:showSerName val="0"/>
              <c:showPercent val="0"/>
              <c:showBubbleSize val="0"/>
            </c:dLbl>
            <c:dLbl>
              <c:idx val="1"/>
              <c:layout>
                <c:manualLayout>
                  <c:x val="0"/>
                  <c:y val="-3.3789708398195495E-7"/>
                </c:manualLayout>
              </c:layout>
              <c:showLegendKey val="0"/>
              <c:showVal val="1"/>
              <c:showCatName val="0"/>
              <c:showSerName val="0"/>
              <c:showPercent val="0"/>
              <c:showBubbleSize val="0"/>
            </c:dLbl>
            <c:dLbl>
              <c:idx val="2"/>
              <c:layout>
                <c:manualLayout>
                  <c:x val="0"/>
                  <c:y val="0"/>
                </c:manualLayout>
              </c:layout>
              <c:showLegendKey val="0"/>
              <c:showVal val="1"/>
              <c:showCatName val="0"/>
              <c:showSerName val="0"/>
              <c:showPercent val="0"/>
              <c:showBubbleSize val="0"/>
            </c:dLbl>
            <c:dLbl>
              <c:idx val="3"/>
              <c:layout>
                <c:manualLayout>
                  <c:x val="-4.1523804250945492E-5"/>
                  <c:y val="1.2711075425864079E-3"/>
                </c:manualLayout>
              </c:layout>
              <c:showLegendKey val="0"/>
              <c:showVal val="1"/>
              <c:showCatName val="0"/>
              <c:showSerName val="0"/>
              <c:showPercent val="0"/>
              <c:showBubbleSize val="0"/>
            </c:dLbl>
            <c:dLbl>
              <c:idx val="4"/>
              <c:layout>
                <c:manualLayout>
                  <c:x val="1.1036189074769642E-3"/>
                  <c:y val="4.5563267826269774E-3"/>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Education benefits</c:v>
                </c:pt>
                <c:pt idx="1">
                  <c:v>Health care benefits</c:v>
                </c:pt>
                <c:pt idx="2">
                  <c:v>Recreation options</c:v>
                </c:pt>
                <c:pt idx="3">
                  <c:v>Pension/retirement</c:v>
                </c:pt>
                <c:pt idx="4">
                  <c:v>Fitness facilities</c:v>
                </c:pt>
                <c:pt idx="5">
                  <c:v>Vacation/leave</c:v>
                </c:pt>
                <c:pt idx="6">
                  <c:v>Child development/            child care</c:v>
                </c:pt>
              </c:strCache>
            </c:strRef>
          </c:cat>
          <c:val>
            <c:numRef>
              <c:f>Sheet1!$B$4:$H$4</c:f>
              <c:numCache>
                <c:formatCode>0%</c:formatCode>
                <c:ptCount val="7"/>
                <c:pt idx="0">
                  <c:v>0.63317279999999998</c:v>
                </c:pt>
                <c:pt idx="1">
                  <c:v>0.56181919999999996</c:v>
                </c:pt>
                <c:pt idx="2">
                  <c:v>0.54016149999999996</c:v>
                </c:pt>
                <c:pt idx="3">
                  <c:v>0.53250660000000005</c:v>
                </c:pt>
                <c:pt idx="4">
                  <c:v>0.55938310000000002</c:v>
                </c:pt>
                <c:pt idx="5">
                  <c:v>0.45327460000000003</c:v>
                </c:pt>
                <c:pt idx="6">
                  <c:v>0.3402751</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4"/>
              <c:layout>
                <c:manualLayout>
                  <c:x val="4.9493232537070886E-3"/>
                  <c:y val="0"/>
                </c:manualLayout>
              </c:layout>
              <c:showLegendKey val="0"/>
              <c:showVal val="1"/>
              <c:showCatName val="0"/>
              <c:showSerName val="0"/>
              <c:showPercent val="0"/>
              <c:showBubbleSize val="0"/>
            </c:dLbl>
            <c:txPr>
              <a:bodyPr/>
              <a:lstStyle/>
              <a:p>
                <a:pPr algn="ctr">
                  <a:defRPr lang="en-US" sz="10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Sheet1!$B$1:$H$1</c:f>
              <c:strCache>
                <c:ptCount val="7"/>
                <c:pt idx="0">
                  <c:v>Education benefits</c:v>
                </c:pt>
                <c:pt idx="1">
                  <c:v>Health care benefits</c:v>
                </c:pt>
                <c:pt idx="2">
                  <c:v>Recreation options</c:v>
                </c:pt>
                <c:pt idx="3">
                  <c:v>Pension/retirement</c:v>
                </c:pt>
                <c:pt idx="4">
                  <c:v>Fitness facilities</c:v>
                </c:pt>
                <c:pt idx="5">
                  <c:v>Vacation/leave</c:v>
                </c:pt>
                <c:pt idx="6">
                  <c:v>Child development/            child care</c:v>
                </c:pt>
              </c:strCache>
            </c:strRef>
          </c:cat>
          <c:val>
            <c:numRef>
              <c:f>Sheet1!$B$5:$H$5</c:f>
              <c:numCache>
                <c:formatCode>0%</c:formatCode>
                <c:ptCount val="7"/>
                <c:pt idx="0">
                  <c:v>0.76803100000000002</c:v>
                </c:pt>
                <c:pt idx="1">
                  <c:v>0.67968260000000003</c:v>
                </c:pt>
                <c:pt idx="2">
                  <c:v>0.61729829999999997</c:v>
                </c:pt>
                <c:pt idx="3">
                  <c:v>0.62300979999999995</c:v>
                </c:pt>
                <c:pt idx="4">
                  <c:v>0.53459089999999998</c:v>
                </c:pt>
                <c:pt idx="5">
                  <c:v>0.53830579999999995</c:v>
                </c:pt>
                <c:pt idx="6">
                  <c:v>0.34409790000000001</c:v>
                </c:pt>
              </c:numCache>
            </c:numRef>
          </c:val>
        </c:ser>
        <c:dLbls>
          <c:showLegendKey val="0"/>
          <c:showVal val="1"/>
          <c:showCatName val="0"/>
          <c:showSerName val="0"/>
          <c:showPercent val="0"/>
          <c:showBubbleSize val="0"/>
        </c:dLbls>
        <c:gapWidth val="75"/>
        <c:axId val="94817280"/>
        <c:axId val="94909184"/>
      </c:barChart>
      <c:catAx>
        <c:axId val="94817280"/>
        <c:scaling>
          <c:orientation val="minMax"/>
        </c:scaling>
        <c:delete val="0"/>
        <c:axPos val="b"/>
        <c:majorTickMark val="none"/>
        <c:minorTickMark val="none"/>
        <c:tickLblPos val="nextTo"/>
        <c:txPr>
          <a:bodyPr/>
          <a:lstStyle/>
          <a:p>
            <a:pPr>
              <a:defRPr sz="1000" b="1">
                <a:latin typeface="Arial" pitchFamily="34" charset="0"/>
                <a:cs typeface="Arial" pitchFamily="34" charset="0"/>
              </a:defRPr>
            </a:pPr>
            <a:endParaRPr lang="en-US"/>
          </a:p>
        </c:txPr>
        <c:crossAx val="94909184"/>
        <c:crosses val="autoZero"/>
        <c:auto val="1"/>
        <c:lblAlgn val="ctr"/>
        <c:lblOffset val="100"/>
        <c:noMultiLvlLbl val="0"/>
      </c:catAx>
      <c:valAx>
        <c:axId val="94909184"/>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94817280"/>
        <c:crosses val="autoZero"/>
        <c:crossBetween val="between"/>
        <c:majorUnit val="0.2"/>
      </c:valAx>
    </c:plotArea>
    <c:legend>
      <c:legendPos val="b"/>
      <c:layout>
        <c:manualLayout>
          <c:xMode val="edge"/>
          <c:yMode val="edge"/>
          <c:x val="0.84156996689238206"/>
          <c:y val="5.5786808565420759E-2"/>
          <c:w val="0.13161013177295722"/>
          <c:h val="0.32326985711346012"/>
        </c:manualLayout>
      </c:layout>
      <c:overlay val="0"/>
      <c:spPr>
        <a:ln>
          <a:solidFill>
            <a:schemeClr val="tx1"/>
          </a:solidFill>
        </a:ln>
      </c:spPr>
      <c:txPr>
        <a:bodyPr/>
        <a:lstStyle/>
        <a:p>
          <a:pPr>
            <a:defRPr sz="11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78892209849682E-2"/>
          <c:y val="9.4475686784270624E-2"/>
          <c:w val="0.81449414967922962"/>
          <c:h val="0.70189954359329354"/>
        </c:manualLayout>
      </c:layout>
      <c:barChart>
        <c:barDir val="col"/>
        <c:grouping val="clustered"/>
        <c:varyColors val="0"/>
        <c:ser>
          <c:idx val="0"/>
          <c:order val="0"/>
          <c:tx>
            <c:strRef>
              <c:f>Sheet1!$A$2</c:f>
              <c:strCache>
                <c:ptCount val="1"/>
                <c:pt idx="0">
                  <c:v>Cat I </c:v>
                </c:pt>
              </c:strCache>
            </c:strRef>
          </c:tx>
          <c:spPr>
            <a:solidFill>
              <a:srgbClr val="33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Education benefits</c:v>
                </c:pt>
                <c:pt idx="1">
                  <c:v>Health care benefits</c:v>
                </c:pt>
                <c:pt idx="2">
                  <c:v>Recreation options</c:v>
                </c:pt>
                <c:pt idx="3">
                  <c:v>Pension/retirement</c:v>
                </c:pt>
                <c:pt idx="4">
                  <c:v>Fitness facilities</c:v>
                </c:pt>
              </c:strCache>
            </c:strRef>
          </c:cat>
          <c:val>
            <c:numRef>
              <c:f>Sheet1!$B$2:$F$2</c:f>
              <c:numCache>
                <c:formatCode>0%</c:formatCode>
                <c:ptCount val="5"/>
                <c:pt idx="0">
                  <c:v>0.64</c:v>
                </c:pt>
                <c:pt idx="1">
                  <c:v>0.52</c:v>
                </c:pt>
                <c:pt idx="2">
                  <c:v>0.41</c:v>
                </c:pt>
                <c:pt idx="3">
                  <c:v>0.43</c:v>
                </c:pt>
                <c:pt idx="4">
                  <c:v>0.34</c:v>
                </c:pt>
              </c:numCache>
            </c:numRef>
          </c:val>
        </c:ser>
        <c:ser>
          <c:idx val="1"/>
          <c:order val="1"/>
          <c:tx>
            <c:strRef>
              <c:f>Sheet1!$A$3</c:f>
              <c:strCache>
                <c:ptCount val="1"/>
                <c:pt idx="0">
                  <c:v>Cat II</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Education benefits</c:v>
                </c:pt>
                <c:pt idx="1">
                  <c:v>Health care benefits</c:v>
                </c:pt>
                <c:pt idx="2">
                  <c:v>Recreation options</c:v>
                </c:pt>
                <c:pt idx="3">
                  <c:v>Pension/retirement</c:v>
                </c:pt>
                <c:pt idx="4">
                  <c:v>Fitness facilities</c:v>
                </c:pt>
              </c:strCache>
            </c:strRef>
          </c:cat>
          <c:val>
            <c:numRef>
              <c:f>Sheet1!$B$3:$F$3</c:f>
              <c:numCache>
                <c:formatCode>0%</c:formatCode>
                <c:ptCount val="5"/>
                <c:pt idx="0">
                  <c:v>0.7</c:v>
                </c:pt>
                <c:pt idx="1">
                  <c:v>0.61</c:v>
                </c:pt>
                <c:pt idx="2">
                  <c:v>0.56000000000000005</c:v>
                </c:pt>
                <c:pt idx="3">
                  <c:v>0.56000000000000005</c:v>
                </c:pt>
                <c:pt idx="4">
                  <c:v>0.5</c:v>
                </c:pt>
              </c:numCache>
            </c:numRef>
          </c:val>
        </c:ser>
        <c:ser>
          <c:idx val="2"/>
          <c:order val="2"/>
          <c:tx>
            <c:strRef>
              <c:f>Sheet1!$A$4</c:f>
              <c:strCache>
                <c:ptCount val="1"/>
                <c:pt idx="0">
                  <c:v>Cat IIIA</c:v>
                </c:pt>
              </c:strCache>
            </c:strRef>
          </c:tx>
          <c:spPr>
            <a:solidFill>
              <a:srgbClr val="FFFFFF">
                <a:lumMod val="50000"/>
              </a:srgbClr>
            </a:solidFill>
          </c:spPr>
          <c:invertIfNegative val="0"/>
          <c:dLbls>
            <c:dLbl>
              <c:idx val="2"/>
              <c:layout>
                <c:manualLayout>
                  <c:x val="2.6428254675980234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Education benefits</c:v>
                </c:pt>
                <c:pt idx="1">
                  <c:v>Health care benefits</c:v>
                </c:pt>
                <c:pt idx="2">
                  <c:v>Recreation options</c:v>
                </c:pt>
                <c:pt idx="3">
                  <c:v>Pension/retirement</c:v>
                </c:pt>
                <c:pt idx="4">
                  <c:v>Fitness facilities</c:v>
                </c:pt>
              </c:strCache>
            </c:strRef>
          </c:cat>
          <c:val>
            <c:numRef>
              <c:f>Sheet1!$B$4:$F$4</c:f>
              <c:numCache>
                <c:formatCode>0%</c:formatCode>
                <c:ptCount val="5"/>
                <c:pt idx="0">
                  <c:v>0.7</c:v>
                </c:pt>
                <c:pt idx="1">
                  <c:v>0.65</c:v>
                </c:pt>
                <c:pt idx="2">
                  <c:v>0.61</c:v>
                </c:pt>
                <c:pt idx="3">
                  <c:v>0.61</c:v>
                </c:pt>
                <c:pt idx="4">
                  <c:v>0.57999999999999996</c:v>
                </c:pt>
              </c:numCache>
            </c:numRef>
          </c:val>
        </c:ser>
        <c:ser>
          <c:idx val="3"/>
          <c:order val="3"/>
          <c:tx>
            <c:strRef>
              <c:f>Sheet1!$A$5</c:f>
              <c:strCache>
                <c:ptCount val="1"/>
                <c:pt idx="0">
                  <c:v>Cat IIIB</c:v>
                </c:pt>
              </c:strCache>
            </c:strRef>
          </c:tx>
          <c:spPr>
            <a:solidFill>
              <a:srgbClr val="CC6600"/>
            </a:solidFill>
          </c:spPr>
          <c:invertIfNegative val="0"/>
          <c:dLbls>
            <c:dLbl>
              <c:idx val="2"/>
              <c:layout>
                <c:manualLayout>
                  <c:x val="6.607063668995058E-3"/>
                  <c:y val="0"/>
                </c:manualLayout>
              </c:layout>
              <c:showLegendKey val="0"/>
              <c:showVal val="1"/>
              <c:showCatName val="0"/>
              <c:showSerName val="0"/>
              <c:showPercent val="0"/>
              <c:showBubbleSize val="0"/>
            </c:dLbl>
            <c:dLbl>
              <c:idx val="3"/>
              <c:layout>
                <c:manualLayout>
                  <c:x val="3.9642382013970346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Sheet1!$B$1:$F$1</c:f>
              <c:strCache>
                <c:ptCount val="5"/>
                <c:pt idx="0">
                  <c:v>Education benefits</c:v>
                </c:pt>
                <c:pt idx="1">
                  <c:v>Health care benefits</c:v>
                </c:pt>
                <c:pt idx="2">
                  <c:v>Recreation options</c:v>
                </c:pt>
                <c:pt idx="3">
                  <c:v>Pension/retirement</c:v>
                </c:pt>
                <c:pt idx="4">
                  <c:v>Fitness facilities</c:v>
                </c:pt>
              </c:strCache>
            </c:strRef>
          </c:cat>
          <c:val>
            <c:numRef>
              <c:f>Sheet1!$B$5:$F$5</c:f>
              <c:numCache>
                <c:formatCode>0%</c:formatCode>
                <c:ptCount val="5"/>
                <c:pt idx="0">
                  <c:v>0.73</c:v>
                </c:pt>
                <c:pt idx="1">
                  <c:v>0.69</c:v>
                </c:pt>
                <c:pt idx="2">
                  <c:v>0.66</c:v>
                </c:pt>
                <c:pt idx="3">
                  <c:v>0.66</c:v>
                </c:pt>
                <c:pt idx="4">
                  <c:v>0.65</c:v>
                </c:pt>
              </c:numCache>
            </c:numRef>
          </c:val>
        </c:ser>
        <c:dLbls>
          <c:showLegendKey val="0"/>
          <c:showVal val="1"/>
          <c:showCatName val="0"/>
          <c:showSerName val="0"/>
          <c:showPercent val="0"/>
          <c:showBubbleSize val="0"/>
        </c:dLbls>
        <c:gapWidth val="75"/>
        <c:axId val="96617216"/>
        <c:axId val="96618752"/>
      </c:barChart>
      <c:catAx>
        <c:axId val="96617216"/>
        <c:scaling>
          <c:orientation val="minMax"/>
        </c:scaling>
        <c:delete val="0"/>
        <c:axPos val="b"/>
        <c:majorTickMark val="none"/>
        <c:minorTickMark val="none"/>
        <c:tickLblPos val="nextTo"/>
        <c:txPr>
          <a:bodyPr/>
          <a:lstStyle/>
          <a:p>
            <a:pPr>
              <a:defRPr sz="1100" b="1">
                <a:latin typeface="Arial" pitchFamily="34" charset="0"/>
                <a:cs typeface="Arial" pitchFamily="34" charset="0"/>
              </a:defRPr>
            </a:pPr>
            <a:endParaRPr lang="en-US"/>
          </a:p>
        </c:txPr>
        <c:crossAx val="96618752"/>
        <c:crosses val="autoZero"/>
        <c:auto val="1"/>
        <c:lblAlgn val="ctr"/>
        <c:lblOffset val="100"/>
        <c:noMultiLvlLbl val="0"/>
      </c:catAx>
      <c:valAx>
        <c:axId val="96618752"/>
        <c:scaling>
          <c:orientation val="minMax"/>
          <c:max val="1"/>
        </c:scaling>
        <c:delete val="0"/>
        <c:axPos val="l"/>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96617216"/>
        <c:crosses val="autoZero"/>
        <c:crossBetween val="between"/>
        <c:majorUnit val="0.2"/>
      </c:valAx>
    </c:plotArea>
    <c:legend>
      <c:legendPos val="b"/>
      <c:layout>
        <c:manualLayout>
          <c:xMode val="edge"/>
          <c:yMode val="edge"/>
          <c:x val="0.31172136795143363"/>
          <c:y val="0.89776607103049355"/>
          <c:w val="0.30070692459810844"/>
          <c:h val="7.1806033016156082E-2"/>
        </c:manualLayout>
      </c:layout>
      <c:overlay val="0"/>
      <c:spPr>
        <a:ln>
          <a:solidFill>
            <a:schemeClr val="tx1"/>
          </a:solidFill>
        </a:ln>
      </c:spPr>
      <c:txPr>
        <a:bodyPr/>
        <a:lstStyle/>
        <a:p>
          <a:pPr>
            <a:defRPr sz="12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554021433789035E-2"/>
          <c:y val="0.15014334037972815"/>
          <c:w val="0.87581908878827319"/>
          <c:h val="0.60484540028444633"/>
        </c:manualLayout>
      </c:layout>
      <c:barChart>
        <c:barDir val="col"/>
        <c:grouping val="clustered"/>
        <c:varyColors val="0"/>
        <c:ser>
          <c:idx val="0"/>
          <c:order val="0"/>
          <c:tx>
            <c:strRef>
              <c:f>Sheet1!$A$2</c:f>
              <c:strCache>
                <c:ptCount val="1"/>
                <c:pt idx="0">
                  <c:v>Army</c:v>
                </c:pt>
              </c:strCache>
            </c:strRef>
          </c:tx>
          <c:spPr>
            <a:solidFill>
              <a:srgbClr val="006600"/>
            </a:solidFill>
          </c:spPr>
          <c:invertIfNegative val="0"/>
          <c:dLbls>
            <c:dLbl>
              <c:idx val="0"/>
              <c:layout>
                <c:manualLayout>
                  <c:x val="-1.5108910259735361E-3"/>
                  <c:y val="0"/>
                </c:manualLayout>
              </c:layout>
              <c:showLegendKey val="0"/>
              <c:showVal val="1"/>
              <c:showCatName val="0"/>
              <c:showSerName val="0"/>
              <c:showPercent val="0"/>
              <c:showBubbleSize val="0"/>
            </c:dLbl>
            <c:dLbl>
              <c:idx val="3"/>
              <c:layout>
                <c:manualLayout>
                  <c:x val="-3.0217820519471603E-3"/>
                  <c:y val="0"/>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Condition of the U.S. economy</c:v>
                </c:pt>
                <c:pt idx="1">
                  <c:v>Situation in Afghanistan</c:v>
                </c:pt>
                <c:pt idx="2">
                  <c:v>War on Terrorism</c:v>
                </c:pt>
              </c:strCache>
            </c:strRef>
          </c:cat>
          <c:val>
            <c:numRef>
              <c:f>Sheet1!$B$2:$D$2</c:f>
              <c:numCache>
                <c:formatCode>0%</c:formatCode>
                <c:ptCount val="3"/>
                <c:pt idx="0">
                  <c:v>0.36848360000000002</c:v>
                </c:pt>
                <c:pt idx="1">
                  <c:v>0.21070249999999999</c:v>
                </c:pt>
                <c:pt idx="2">
                  <c:v>0.29460979999999998</c:v>
                </c:pt>
              </c:numCache>
            </c:numRef>
          </c:val>
        </c:ser>
        <c:ser>
          <c:idx val="1"/>
          <c:order val="1"/>
          <c:tx>
            <c:strRef>
              <c:f>Sheet1!$A$3</c:f>
              <c:strCache>
                <c:ptCount val="1"/>
                <c:pt idx="0">
                  <c:v>Navy</c:v>
                </c:pt>
              </c:strCache>
            </c:strRef>
          </c:tx>
          <c:spPr>
            <a:solidFill>
              <a:srgbClr val="002060"/>
            </a:solidFill>
          </c:spPr>
          <c:invertIfNegative val="0"/>
          <c:dLbls>
            <c:dLbl>
              <c:idx val="1"/>
              <c:layout>
                <c:manualLayout>
                  <c:x val="1.5108910259735361E-3"/>
                  <c:y val="-2.975693641627252E-7"/>
                </c:manualLayout>
              </c:layout>
              <c:showLegendKey val="0"/>
              <c:showVal val="1"/>
              <c:showCatName val="0"/>
              <c:showSerName val="0"/>
              <c:showPercent val="0"/>
              <c:showBubbleSize val="0"/>
            </c:dLbl>
            <c:dLbl>
              <c:idx val="2"/>
              <c:layout>
                <c:manualLayout>
                  <c:x val="3.0216630841497301E-3"/>
                  <c:y val="7.5579642803686904E-3"/>
                </c:manualLayout>
              </c:layout>
              <c:showLegendKey val="0"/>
              <c:showVal val="1"/>
              <c:showCatName val="0"/>
              <c:showSerName val="0"/>
              <c:showPercent val="0"/>
              <c:showBubbleSize val="0"/>
            </c:dLbl>
            <c:dLbl>
              <c:idx val="3"/>
              <c:layout>
                <c:manualLayout>
                  <c:x val="1.5108910259735361E-3"/>
                  <c:y val="0"/>
                </c:manualLayout>
              </c:layout>
              <c:showLegendKey val="0"/>
              <c:showVal val="1"/>
              <c:showCatName val="0"/>
              <c:showSerName val="0"/>
              <c:showPercent val="0"/>
              <c:showBubbleSize val="0"/>
            </c:dLbl>
            <c:dLbl>
              <c:idx val="4"/>
              <c:layout>
                <c:manualLayout>
                  <c:x val="3.0217820519470788E-3"/>
                  <c:y val="3.7791309248664398E-3"/>
                </c:manualLayout>
              </c:layout>
              <c:showLegendKey val="0"/>
              <c:showVal val="1"/>
              <c:showCatName val="0"/>
              <c:showSerName val="0"/>
              <c:showPercent val="0"/>
              <c:showBubbleSize val="0"/>
            </c:dLbl>
            <c:dLbl>
              <c:idx val="5"/>
              <c:layout>
                <c:manualLayout>
                  <c:x val="0"/>
                  <c:y val="5.9809175763626604E-3"/>
                </c:manualLayout>
              </c:layout>
              <c:showLegendKey val="0"/>
              <c:showVal val="1"/>
              <c:showCatName val="0"/>
              <c:showSerName val="0"/>
              <c:showPercent val="0"/>
              <c:showBubbleSize val="0"/>
            </c:dLbl>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Condition of the U.S. economy</c:v>
                </c:pt>
                <c:pt idx="1">
                  <c:v>Situation in Afghanistan</c:v>
                </c:pt>
                <c:pt idx="2">
                  <c:v>War on Terrorism</c:v>
                </c:pt>
              </c:strCache>
            </c:strRef>
          </c:cat>
          <c:val>
            <c:numRef>
              <c:f>Sheet1!$B$3:$D$3</c:f>
              <c:numCache>
                <c:formatCode>0%</c:formatCode>
                <c:ptCount val="3"/>
                <c:pt idx="0">
                  <c:v>0.40537210000000001</c:v>
                </c:pt>
                <c:pt idx="1">
                  <c:v>0.15348419999999999</c:v>
                </c:pt>
                <c:pt idx="2">
                  <c:v>0.24437680000000001</c:v>
                </c:pt>
              </c:numCache>
            </c:numRef>
          </c:val>
        </c:ser>
        <c:ser>
          <c:idx val="2"/>
          <c:order val="2"/>
          <c:tx>
            <c:strRef>
              <c:f>Sheet1!$A$4</c:f>
              <c:strCache>
                <c:ptCount val="1"/>
                <c:pt idx="0">
                  <c:v>Marine Corps</c:v>
                </c:pt>
              </c:strCache>
            </c:strRef>
          </c:tx>
          <c:spPr>
            <a:solidFill>
              <a:srgbClr val="C00000"/>
            </a:solidFill>
          </c:spPr>
          <c:invertIfNegative val="0"/>
          <c:dLbls>
            <c:dLbl>
              <c:idx val="3"/>
              <c:layout>
                <c:manualLayout>
                  <c:x val="4.0121659497173159E-3"/>
                  <c:y val="2.6956513548897533E-3"/>
                </c:manualLayout>
              </c:layout>
              <c:showLegendKey val="0"/>
              <c:showVal val="1"/>
              <c:showCatName val="0"/>
              <c:showSerName val="0"/>
              <c:showPercent val="0"/>
              <c:showBubbleSize val="0"/>
            </c:dLbl>
            <c:dLbl>
              <c:idx val="4"/>
              <c:layout>
                <c:manualLayout>
                  <c:x val="2.2079436928576562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Condition of the U.S. economy</c:v>
                </c:pt>
                <c:pt idx="1">
                  <c:v>Situation in Afghanistan</c:v>
                </c:pt>
                <c:pt idx="2">
                  <c:v>War on Terrorism</c:v>
                </c:pt>
              </c:strCache>
            </c:strRef>
          </c:cat>
          <c:val>
            <c:numRef>
              <c:f>Sheet1!$B$4:$D$4</c:f>
              <c:numCache>
                <c:formatCode>0%</c:formatCode>
                <c:ptCount val="3"/>
                <c:pt idx="0">
                  <c:v>0.30499969999999998</c:v>
                </c:pt>
                <c:pt idx="1">
                  <c:v>0.26056659999999998</c:v>
                </c:pt>
                <c:pt idx="2">
                  <c:v>0.36771530000000002</c:v>
                </c:pt>
              </c:numCache>
            </c:numRef>
          </c:val>
        </c:ser>
        <c:ser>
          <c:idx val="3"/>
          <c:order val="3"/>
          <c:tx>
            <c:strRef>
              <c:f>Sheet1!$A$5</c:f>
              <c:strCache>
                <c:ptCount val="1"/>
                <c:pt idx="0">
                  <c:v>Air Force</c:v>
                </c:pt>
              </c:strCache>
            </c:strRef>
          </c:tx>
          <c:spPr>
            <a:solidFill>
              <a:srgbClr val="66CCFF"/>
            </a:solidFill>
          </c:spPr>
          <c:invertIfNegative val="0"/>
          <c:dLbls>
            <c:dLbl>
              <c:idx val="0"/>
              <c:layout>
                <c:manualLayout>
                  <c:x val="0"/>
                  <c:y val="3.779130924866517E-3"/>
                </c:manualLayout>
              </c:layout>
              <c:showLegendKey val="0"/>
              <c:showVal val="1"/>
              <c:showCatName val="0"/>
              <c:showSerName val="0"/>
              <c:showPercent val="0"/>
              <c:showBubbleSize val="0"/>
            </c:dLbl>
            <c:dLbl>
              <c:idx val="1"/>
              <c:layout>
                <c:manualLayout>
                  <c:x val="-1.5108910259735333E-3"/>
                  <c:y val="0"/>
                </c:manualLayout>
              </c:layout>
              <c:showLegendKey val="0"/>
              <c:showVal val="1"/>
              <c:showCatName val="0"/>
              <c:showSerName val="0"/>
              <c:showPercent val="0"/>
              <c:showBubbleSize val="0"/>
            </c:dLbl>
            <c:dLbl>
              <c:idx val="3"/>
              <c:layout>
                <c:manualLayout>
                  <c:x val="6.6830842507489005E-3"/>
                  <c:y val="0"/>
                </c:manualLayout>
              </c:layout>
              <c:showLegendKey val="0"/>
              <c:showVal val="1"/>
              <c:showCatName val="0"/>
              <c:showSerName val="0"/>
              <c:showPercent val="0"/>
              <c:showBubbleSize val="0"/>
            </c:dLbl>
            <c:dLbl>
              <c:idx val="4"/>
              <c:layout>
                <c:manualLayout>
                  <c:x val="7.5544551298676304E-3"/>
                  <c:y val="0"/>
                </c:manualLayout>
              </c:layout>
              <c:showLegendKey val="0"/>
              <c:showVal val="1"/>
              <c:showCatName val="0"/>
              <c:showSerName val="0"/>
              <c:showPercent val="0"/>
              <c:showBubbleSize val="0"/>
            </c:dLbl>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strRef>
              <c:f>Sheet1!$B$1:$D$1</c:f>
              <c:strCache>
                <c:ptCount val="3"/>
                <c:pt idx="0">
                  <c:v>Condition of the U.S. economy</c:v>
                </c:pt>
                <c:pt idx="1">
                  <c:v>Situation in Afghanistan</c:v>
                </c:pt>
                <c:pt idx="2">
                  <c:v>War on Terrorism</c:v>
                </c:pt>
              </c:strCache>
            </c:strRef>
          </c:cat>
          <c:val>
            <c:numRef>
              <c:f>Sheet1!$B$5:$D$5</c:f>
              <c:numCache>
                <c:formatCode>0%</c:formatCode>
                <c:ptCount val="3"/>
                <c:pt idx="0">
                  <c:v>0.43460549999999998</c:v>
                </c:pt>
                <c:pt idx="1">
                  <c:v>0.1432928</c:v>
                </c:pt>
                <c:pt idx="2">
                  <c:v>0.2264987</c:v>
                </c:pt>
              </c:numCache>
            </c:numRef>
          </c:val>
        </c:ser>
        <c:dLbls>
          <c:showLegendKey val="0"/>
          <c:showVal val="1"/>
          <c:showCatName val="0"/>
          <c:showSerName val="0"/>
          <c:showPercent val="0"/>
          <c:showBubbleSize val="0"/>
        </c:dLbls>
        <c:gapWidth val="75"/>
        <c:axId val="96786688"/>
        <c:axId val="96673792"/>
      </c:barChart>
      <c:catAx>
        <c:axId val="96786688"/>
        <c:scaling>
          <c:orientation val="minMax"/>
        </c:scaling>
        <c:delete val="0"/>
        <c:axPos val="b"/>
        <c:majorTickMark val="out"/>
        <c:minorTickMark val="none"/>
        <c:tickLblPos val="nextTo"/>
        <c:txPr>
          <a:bodyPr/>
          <a:lstStyle/>
          <a:p>
            <a:pPr>
              <a:defRPr sz="1200" b="1">
                <a:latin typeface="Arial" pitchFamily="34" charset="0"/>
                <a:cs typeface="Arial" pitchFamily="34" charset="0"/>
              </a:defRPr>
            </a:pPr>
            <a:endParaRPr lang="en-US"/>
          </a:p>
        </c:txPr>
        <c:crossAx val="96673792"/>
        <c:crosses val="autoZero"/>
        <c:auto val="1"/>
        <c:lblAlgn val="ctr"/>
        <c:lblOffset val="100"/>
        <c:noMultiLvlLbl val="0"/>
      </c:catAx>
      <c:valAx>
        <c:axId val="96673792"/>
        <c:scaling>
          <c:orientation val="minMax"/>
          <c:max val="1"/>
          <c:min val="0"/>
        </c:scaling>
        <c:delete val="0"/>
        <c:axPos val="l"/>
        <c:numFmt formatCode="0%" sourceLinked="1"/>
        <c:majorTickMark val="out"/>
        <c:minorTickMark val="none"/>
        <c:tickLblPos val="nextTo"/>
        <c:txPr>
          <a:bodyPr/>
          <a:lstStyle/>
          <a:p>
            <a:pPr>
              <a:defRPr sz="1400" b="1">
                <a:latin typeface="Arial" pitchFamily="34" charset="0"/>
                <a:cs typeface="Arial" pitchFamily="34" charset="0"/>
              </a:defRPr>
            </a:pPr>
            <a:endParaRPr lang="en-US"/>
          </a:p>
        </c:txPr>
        <c:crossAx val="96786688"/>
        <c:crosses val="autoZero"/>
        <c:crossBetween val="between"/>
        <c:majorUnit val="0.2"/>
      </c:valAx>
    </c:plotArea>
    <c:legend>
      <c:legendPos val="b"/>
      <c:layout>
        <c:manualLayout>
          <c:xMode val="edge"/>
          <c:yMode val="edge"/>
          <c:x val="0.20081344074137505"/>
          <c:y val="0.86064507542492097"/>
          <c:w val="0.62843231688007262"/>
          <c:h val="6.6264445757008184E-2"/>
        </c:manualLayout>
      </c:layout>
      <c:overlay val="0"/>
      <c:spPr>
        <a:ln>
          <a:solidFill>
            <a:schemeClr val="tx1"/>
          </a:solidFill>
        </a:ln>
      </c:spPr>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Core</c:v>
                </c:pt>
              </c:strCache>
            </c:strRef>
          </c:tx>
          <c:spPr>
            <a:solidFill>
              <a:schemeClr val="tx2">
                <a:lumMod val="75000"/>
              </a:schemeClr>
            </a:solidFill>
            <a:scene3d>
              <a:camera prst="orthographicFront"/>
              <a:lightRig rig="threePt" dir="t"/>
            </a:scene3d>
            <a:sp3d>
              <a:bevelT w="63500" h="25400"/>
            </a:sp3d>
          </c:spPr>
          <c:invertIfNegative val="0"/>
          <c:dPt>
            <c:idx val="0"/>
            <c:invertIfNegative val="0"/>
            <c:bubble3D val="0"/>
            <c:spPr>
              <a:solidFill>
                <a:srgbClr val="CC6600"/>
              </a:solidFill>
              <a:scene3d>
                <a:camera prst="orthographicFront"/>
                <a:lightRig rig="threePt" dir="t"/>
              </a:scene3d>
              <a:sp3d>
                <a:bevelT w="63500" h="25400"/>
              </a:sp3d>
            </c:spPr>
          </c:dPt>
          <c:dPt>
            <c:idx val="1"/>
            <c:invertIfNegative val="0"/>
            <c:bubble3D val="0"/>
            <c:spPr>
              <a:solidFill>
                <a:srgbClr val="7F7F7F"/>
              </a:solidFill>
              <a:scene3d>
                <a:camera prst="orthographicFront"/>
                <a:lightRig rig="threePt" dir="t"/>
              </a:scene3d>
              <a:sp3d>
                <a:bevelT w="63500" h="25400"/>
              </a:sp3d>
            </c:spPr>
          </c:dPt>
          <c:dPt>
            <c:idx val="2"/>
            <c:invertIfNegative val="0"/>
            <c:bubble3D val="0"/>
            <c:spPr>
              <a:solidFill>
                <a:srgbClr val="002060"/>
              </a:solidFill>
              <a:scene3d>
                <a:camera prst="orthographicFront"/>
                <a:lightRig rig="threePt" dir="t"/>
              </a:scene3d>
              <a:sp3d>
                <a:bevelT w="63500" h="25400"/>
              </a:sp3d>
            </c:spPr>
          </c:dPt>
          <c:dPt>
            <c:idx val="3"/>
            <c:invertIfNegative val="0"/>
            <c:bubble3D val="0"/>
            <c:spPr>
              <a:solidFill>
                <a:srgbClr val="336600"/>
              </a:solidFill>
              <a:scene3d>
                <a:camera prst="orthographicFront"/>
                <a:lightRig rig="threePt" dir="t"/>
              </a:scene3d>
              <a:sp3d>
                <a:bevelT w="63500" h="25400"/>
              </a:sp3d>
            </c:spPr>
          </c:dPt>
          <c:dLbls>
            <c:txPr>
              <a:bodyPr/>
              <a:lstStyle/>
              <a:p>
                <a:pPr>
                  <a:defRPr sz="1100" b="1">
                    <a:latin typeface="+mj-lt"/>
                  </a:defRPr>
                </a:pPr>
                <a:endParaRPr lang="en-US"/>
              </a:p>
            </c:txPr>
            <c:showLegendKey val="0"/>
            <c:showVal val="1"/>
            <c:showCatName val="0"/>
            <c:showSerName val="0"/>
            <c:showPercent val="0"/>
            <c:showBubbleSize val="0"/>
            <c:showLeaderLines val="0"/>
          </c:dLbls>
          <c:cat>
            <c:strRef>
              <c:f>Sheet1!$A$2:$A$5</c:f>
              <c:strCache>
                <c:ptCount val="4"/>
                <c:pt idx="0">
                  <c:v>Cat IIIB</c:v>
                </c:pt>
                <c:pt idx="1">
                  <c:v>Cat IIIA</c:v>
                </c:pt>
                <c:pt idx="2">
                  <c:v>Cat II</c:v>
                </c:pt>
                <c:pt idx="3">
                  <c:v>Cat I</c:v>
                </c:pt>
              </c:strCache>
            </c:strRef>
          </c:cat>
          <c:val>
            <c:numRef>
              <c:f>Sheet1!$B$2:$B$5</c:f>
              <c:numCache>
                <c:formatCode>0%</c:formatCode>
                <c:ptCount val="4"/>
                <c:pt idx="0">
                  <c:v>0.3619368</c:v>
                </c:pt>
                <c:pt idx="1">
                  <c:v>0.3555857</c:v>
                </c:pt>
                <c:pt idx="2">
                  <c:v>0.37527899999999997</c:v>
                </c:pt>
                <c:pt idx="3">
                  <c:v>0.43135370000000001</c:v>
                </c:pt>
              </c:numCache>
            </c:numRef>
          </c:val>
        </c:ser>
        <c:dLbls>
          <c:showLegendKey val="0"/>
          <c:showVal val="0"/>
          <c:showCatName val="0"/>
          <c:showSerName val="0"/>
          <c:showPercent val="0"/>
          <c:showBubbleSize val="0"/>
        </c:dLbls>
        <c:gapWidth val="39"/>
        <c:axId val="96307840"/>
        <c:axId val="96317824"/>
      </c:barChart>
      <c:catAx>
        <c:axId val="96307840"/>
        <c:scaling>
          <c:orientation val="minMax"/>
        </c:scaling>
        <c:delete val="0"/>
        <c:axPos val="l"/>
        <c:majorTickMark val="out"/>
        <c:minorTickMark val="none"/>
        <c:tickLblPos val="nextTo"/>
        <c:txPr>
          <a:bodyPr/>
          <a:lstStyle/>
          <a:p>
            <a:pPr>
              <a:defRPr sz="1200">
                <a:latin typeface="Arial" pitchFamily="34" charset="0"/>
                <a:cs typeface="Arial" pitchFamily="34" charset="0"/>
              </a:defRPr>
            </a:pPr>
            <a:endParaRPr lang="en-US"/>
          </a:p>
        </c:txPr>
        <c:crossAx val="96317824"/>
        <c:crosses val="autoZero"/>
        <c:auto val="1"/>
        <c:lblAlgn val="ctr"/>
        <c:lblOffset val="100"/>
        <c:noMultiLvlLbl val="0"/>
      </c:catAx>
      <c:valAx>
        <c:axId val="96317824"/>
        <c:scaling>
          <c:orientation val="minMax"/>
          <c:max val="0.8"/>
          <c:min val="0"/>
        </c:scaling>
        <c:delete val="1"/>
        <c:axPos val="b"/>
        <c:numFmt formatCode="0%" sourceLinked="1"/>
        <c:majorTickMark val="out"/>
        <c:minorTickMark val="none"/>
        <c:tickLblPos val="nextTo"/>
        <c:crossAx val="9630784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Core</c:v>
                </c:pt>
              </c:strCache>
            </c:strRef>
          </c:tx>
          <c:spPr>
            <a:solidFill>
              <a:schemeClr val="tx2">
                <a:lumMod val="75000"/>
              </a:schemeClr>
            </a:solidFill>
            <a:scene3d>
              <a:camera prst="orthographicFront"/>
              <a:lightRig rig="threePt" dir="t"/>
            </a:scene3d>
            <a:sp3d>
              <a:bevelT w="63500" h="25400"/>
            </a:sp3d>
          </c:spPr>
          <c:invertIfNegative val="0"/>
          <c:dPt>
            <c:idx val="0"/>
            <c:invertIfNegative val="0"/>
            <c:bubble3D val="0"/>
            <c:spPr>
              <a:solidFill>
                <a:srgbClr val="CC6600"/>
              </a:solidFill>
              <a:scene3d>
                <a:camera prst="orthographicFront"/>
                <a:lightRig rig="threePt" dir="t"/>
              </a:scene3d>
              <a:sp3d>
                <a:bevelT w="63500" h="25400"/>
              </a:sp3d>
            </c:spPr>
          </c:dPt>
          <c:dPt>
            <c:idx val="1"/>
            <c:invertIfNegative val="0"/>
            <c:bubble3D val="0"/>
            <c:spPr>
              <a:solidFill>
                <a:srgbClr val="7F7F7F"/>
              </a:solidFill>
              <a:scene3d>
                <a:camera prst="orthographicFront"/>
                <a:lightRig rig="threePt" dir="t"/>
              </a:scene3d>
              <a:sp3d>
                <a:bevelT w="63500" h="25400"/>
              </a:sp3d>
            </c:spPr>
          </c:dPt>
          <c:dPt>
            <c:idx val="2"/>
            <c:invertIfNegative val="0"/>
            <c:bubble3D val="0"/>
            <c:spPr>
              <a:solidFill>
                <a:srgbClr val="002060"/>
              </a:solidFill>
              <a:scene3d>
                <a:camera prst="orthographicFront"/>
                <a:lightRig rig="threePt" dir="t"/>
              </a:scene3d>
              <a:sp3d>
                <a:bevelT w="63500" h="25400"/>
              </a:sp3d>
            </c:spPr>
          </c:dPt>
          <c:dPt>
            <c:idx val="3"/>
            <c:invertIfNegative val="0"/>
            <c:bubble3D val="0"/>
            <c:spPr>
              <a:solidFill>
                <a:srgbClr val="336600"/>
              </a:solidFill>
              <a:scene3d>
                <a:camera prst="orthographicFront"/>
                <a:lightRig rig="threePt" dir="t"/>
              </a:scene3d>
              <a:sp3d>
                <a:bevelT w="63500" h="25400"/>
              </a:sp3d>
            </c:spPr>
          </c:dPt>
          <c:dLbls>
            <c:txPr>
              <a:bodyPr/>
              <a:lstStyle/>
              <a:p>
                <a:pPr>
                  <a:defRPr sz="1100" b="1">
                    <a:latin typeface="+mj-lt"/>
                  </a:defRPr>
                </a:pPr>
                <a:endParaRPr lang="en-US"/>
              </a:p>
            </c:txPr>
            <c:showLegendKey val="0"/>
            <c:showVal val="1"/>
            <c:showCatName val="0"/>
            <c:showSerName val="0"/>
            <c:showPercent val="0"/>
            <c:showBubbleSize val="0"/>
            <c:showLeaderLines val="0"/>
          </c:dLbls>
          <c:cat>
            <c:strRef>
              <c:f>Sheet1!$A$2:$A$5</c:f>
              <c:strCache>
                <c:ptCount val="4"/>
                <c:pt idx="0">
                  <c:v>Cat IIIB</c:v>
                </c:pt>
                <c:pt idx="1">
                  <c:v>Cat IIIA</c:v>
                </c:pt>
                <c:pt idx="2">
                  <c:v>Cat II</c:v>
                </c:pt>
                <c:pt idx="3">
                  <c:v>Cat I</c:v>
                </c:pt>
              </c:strCache>
            </c:strRef>
          </c:cat>
          <c:val>
            <c:numRef>
              <c:f>Sheet1!$B$2:$B$5</c:f>
              <c:numCache>
                <c:formatCode>0%</c:formatCode>
                <c:ptCount val="4"/>
                <c:pt idx="0">
                  <c:v>0.36316209999999999</c:v>
                </c:pt>
                <c:pt idx="1">
                  <c:v>0.39090649999999999</c:v>
                </c:pt>
                <c:pt idx="2">
                  <c:v>0.41742570000000001</c:v>
                </c:pt>
                <c:pt idx="3">
                  <c:v>0.47182170000000001</c:v>
                </c:pt>
              </c:numCache>
            </c:numRef>
          </c:val>
        </c:ser>
        <c:dLbls>
          <c:showLegendKey val="0"/>
          <c:showVal val="0"/>
          <c:showCatName val="0"/>
          <c:showSerName val="0"/>
          <c:showPercent val="0"/>
          <c:showBubbleSize val="0"/>
        </c:dLbls>
        <c:gapWidth val="39"/>
        <c:axId val="96343552"/>
        <c:axId val="96345088"/>
      </c:barChart>
      <c:catAx>
        <c:axId val="96343552"/>
        <c:scaling>
          <c:orientation val="minMax"/>
        </c:scaling>
        <c:delete val="0"/>
        <c:axPos val="l"/>
        <c:majorTickMark val="out"/>
        <c:minorTickMark val="none"/>
        <c:tickLblPos val="nextTo"/>
        <c:txPr>
          <a:bodyPr/>
          <a:lstStyle/>
          <a:p>
            <a:pPr>
              <a:defRPr sz="1200">
                <a:latin typeface="+mj-lt"/>
              </a:defRPr>
            </a:pPr>
            <a:endParaRPr lang="en-US"/>
          </a:p>
        </c:txPr>
        <c:crossAx val="96345088"/>
        <c:crosses val="autoZero"/>
        <c:auto val="1"/>
        <c:lblAlgn val="ctr"/>
        <c:lblOffset val="100"/>
        <c:noMultiLvlLbl val="0"/>
      </c:catAx>
      <c:valAx>
        <c:axId val="96345088"/>
        <c:scaling>
          <c:orientation val="minMax"/>
          <c:max val="0.8"/>
          <c:min val="0"/>
        </c:scaling>
        <c:delete val="1"/>
        <c:axPos val="b"/>
        <c:numFmt formatCode="0%" sourceLinked="1"/>
        <c:majorTickMark val="out"/>
        <c:minorTickMark val="none"/>
        <c:tickLblPos val="nextTo"/>
        <c:crossAx val="963435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Core</c:v>
                </c:pt>
              </c:strCache>
            </c:strRef>
          </c:tx>
          <c:spPr>
            <a:solidFill>
              <a:schemeClr val="tx2">
                <a:lumMod val="75000"/>
              </a:schemeClr>
            </a:solidFill>
            <a:scene3d>
              <a:camera prst="orthographicFront"/>
              <a:lightRig rig="threePt" dir="t"/>
            </a:scene3d>
            <a:sp3d>
              <a:bevelT w="63500" h="25400"/>
            </a:sp3d>
          </c:spPr>
          <c:invertIfNegative val="0"/>
          <c:dPt>
            <c:idx val="0"/>
            <c:invertIfNegative val="0"/>
            <c:bubble3D val="0"/>
            <c:spPr>
              <a:solidFill>
                <a:srgbClr val="CC6600"/>
              </a:solidFill>
              <a:effectLst/>
              <a:scene3d>
                <a:camera prst="orthographicFront"/>
                <a:lightRig rig="threePt" dir="t"/>
              </a:scene3d>
              <a:sp3d>
                <a:bevelT w="63500" h="25400"/>
              </a:sp3d>
            </c:spPr>
          </c:dPt>
          <c:dPt>
            <c:idx val="1"/>
            <c:invertIfNegative val="0"/>
            <c:bubble3D val="0"/>
            <c:spPr>
              <a:solidFill>
                <a:srgbClr val="7F7F7F"/>
              </a:solidFill>
              <a:scene3d>
                <a:camera prst="orthographicFront"/>
                <a:lightRig rig="threePt" dir="t"/>
              </a:scene3d>
              <a:sp3d>
                <a:bevelT w="63500" h="25400"/>
              </a:sp3d>
            </c:spPr>
          </c:dPt>
          <c:dPt>
            <c:idx val="2"/>
            <c:invertIfNegative val="0"/>
            <c:bubble3D val="0"/>
            <c:spPr>
              <a:solidFill>
                <a:srgbClr val="002060"/>
              </a:solidFill>
              <a:scene3d>
                <a:camera prst="orthographicFront"/>
                <a:lightRig rig="threePt" dir="t"/>
              </a:scene3d>
              <a:sp3d>
                <a:bevelT w="63500" h="25400"/>
              </a:sp3d>
            </c:spPr>
          </c:dPt>
          <c:dPt>
            <c:idx val="3"/>
            <c:invertIfNegative val="0"/>
            <c:bubble3D val="0"/>
            <c:spPr>
              <a:solidFill>
                <a:srgbClr val="336600"/>
              </a:solidFill>
              <a:scene3d>
                <a:camera prst="orthographicFront"/>
                <a:lightRig rig="threePt" dir="t"/>
              </a:scene3d>
              <a:sp3d>
                <a:bevelT w="63500" h="25400"/>
              </a:sp3d>
            </c:spPr>
          </c:dPt>
          <c:dLbls>
            <c:txPr>
              <a:bodyPr/>
              <a:lstStyle/>
              <a:p>
                <a:pPr>
                  <a:defRPr sz="1100" b="1">
                    <a:latin typeface="+mj-lt"/>
                  </a:defRPr>
                </a:pPr>
                <a:endParaRPr lang="en-US"/>
              </a:p>
            </c:txPr>
            <c:showLegendKey val="0"/>
            <c:showVal val="1"/>
            <c:showCatName val="0"/>
            <c:showSerName val="0"/>
            <c:showPercent val="0"/>
            <c:showBubbleSize val="0"/>
            <c:showLeaderLines val="0"/>
          </c:dLbls>
          <c:cat>
            <c:strRef>
              <c:f>Sheet1!$A$2:$A$5</c:f>
              <c:strCache>
                <c:ptCount val="4"/>
                <c:pt idx="0">
                  <c:v>Cat IIIB</c:v>
                </c:pt>
                <c:pt idx="1">
                  <c:v>Cat IIIA</c:v>
                </c:pt>
                <c:pt idx="2">
                  <c:v>Cat II</c:v>
                </c:pt>
                <c:pt idx="3">
                  <c:v>Cat I</c:v>
                </c:pt>
              </c:strCache>
            </c:strRef>
          </c:cat>
          <c:val>
            <c:numRef>
              <c:f>Sheet1!$B$2:$B$5</c:f>
              <c:numCache>
                <c:formatCode>0%</c:formatCode>
                <c:ptCount val="4"/>
                <c:pt idx="0">
                  <c:v>0.27996080000000001</c:v>
                </c:pt>
                <c:pt idx="1">
                  <c:v>0.3</c:v>
                </c:pt>
                <c:pt idx="2">
                  <c:v>0.32</c:v>
                </c:pt>
                <c:pt idx="3">
                  <c:v>0.36</c:v>
                </c:pt>
              </c:numCache>
            </c:numRef>
          </c:val>
        </c:ser>
        <c:dLbls>
          <c:showLegendKey val="0"/>
          <c:showVal val="0"/>
          <c:showCatName val="0"/>
          <c:showSerName val="0"/>
          <c:showPercent val="0"/>
          <c:showBubbleSize val="0"/>
        </c:dLbls>
        <c:gapWidth val="39"/>
        <c:axId val="96498048"/>
        <c:axId val="96499584"/>
      </c:barChart>
      <c:catAx>
        <c:axId val="96498048"/>
        <c:scaling>
          <c:orientation val="minMax"/>
        </c:scaling>
        <c:delete val="0"/>
        <c:axPos val="l"/>
        <c:majorTickMark val="out"/>
        <c:minorTickMark val="none"/>
        <c:tickLblPos val="nextTo"/>
        <c:txPr>
          <a:bodyPr/>
          <a:lstStyle/>
          <a:p>
            <a:pPr>
              <a:defRPr sz="1200">
                <a:latin typeface="+mj-lt"/>
              </a:defRPr>
            </a:pPr>
            <a:endParaRPr lang="en-US"/>
          </a:p>
        </c:txPr>
        <c:crossAx val="96499584"/>
        <c:crosses val="autoZero"/>
        <c:auto val="1"/>
        <c:lblAlgn val="ctr"/>
        <c:lblOffset val="100"/>
        <c:noMultiLvlLbl val="0"/>
      </c:catAx>
      <c:valAx>
        <c:axId val="96499584"/>
        <c:scaling>
          <c:orientation val="minMax"/>
          <c:max val="0.8"/>
          <c:min val="0"/>
        </c:scaling>
        <c:delete val="1"/>
        <c:axPos val="b"/>
        <c:numFmt formatCode="0%" sourceLinked="1"/>
        <c:majorTickMark val="out"/>
        <c:minorTickMark val="none"/>
        <c:tickLblPos val="nextTo"/>
        <c:crossAx val="96498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0.10509</cdr:x>
      <cdr:y>0.19673</cdr:y>
    </cdr:from>
    <cdr:to>
      <cdr:x>0.17333</cdr:x>
      <cdr:y>0.30268</cdr:y>
    </cdr:to>
    <cdr:sp macro="" textlink="">
      <cdr:nvSpPr>
        <cdr:cNvPr id="2" name="TextBox 1"/>
        <cdr:cNvSpPr txBox="1"/>
      </cdr:nvSpPr>
      <cdr:spPr>
        <a:xfrm xmlns:a="http://schemas.openxmlformats.org/drawingml/2006/main">
          <a:off x="844867" y="754589"/>
          <a:ext cx="54864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latin typeface="Arial" pitchFamily="34" charset="0"/>
              <a:cs typeface="Arial" pitchFamily="34" charset="0"/>
            </a:rPr>
            <a:t>1%</a:t>
          </a:r>
          <a:endParaRPr lang="en-US" sz="1400" b="1" dirty="0">
            <a:solidFill>
              <a:schemeClr val="bg1"/>
            </a:solidFill>
            <a:latin typeface="Arial" pitchFamily="34" charset="0"/>
            <a:cs typeface="Arial" pitchFamily="34" charset="0"/>
          </a:endParaRPr>
        </a:p>
      </cdr:txBody>
    </cdr:sp>
  </cdr:relSizeAnchor>
  <cdr:relSizeAnchor xmlns:cdr="http://schemas.openxmlformats.org/drawingml/2006/chartDrawing">
    <cdr:from>
      <cdr:x>0.13921</cdr:x>
      <cdr:y>0.20746</cdr:y>
    </cdr:from>
    <cdr:to>
      <cdr:x>0.20746</cdr:x>
      <cdr:y>0.31341</cdr:y>
    </cdr:to>
    <cdr:sp macro="" textlink="">
      <cdr:nvSpPr>
        <cdr:cNvPr id="3" name="TextBox 1"/>
        <cdr:cNvSpPr txBox="1"/>
      </cdr:nvSpPr>
      <cdr:spPr>
        <a:xfrm xmlns:a="http://schemas.openxmlformats.org/drawingml/2006/main">
          <a:off x="1119187" y="795741"/>
          <a:ext cx="548640" cy="406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bg1"/>
              </a:solidFill>
              <a:latin typeface="Arial" pitchFamily="34" charset="0"/>
              <a:cs typeface="Arial" pitchFamily="34" charset="0"/>
            </a:rPr>
            <a:t>1%</a:t>
          </a:r>
          <a:endParaRPr lang="en-US" sz="1400" b="1" dirty="0">
            <a:solidFill>
              <a:schemeClr val="bg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1"/>
            <a:ext cx="3042390" cy="518232"/>
          </a:xfrm>
          <a:prstGeom prst="rect">
            <a:avLst/>
          </a:prstGeom>
          <a:noFill/>
          <a:ln w="9525">
            <a:noFill/>
            <a:miter lim="800000"/>
            <a:headEnd/>
            <a:tailEnd/>
          </a:ln>
        </p:spPr>
        <p:txBody>
          <a:bodyPr vert="horz" wrap="square" lIns="93278" tIns="46641" rIns="93278" bIns="46641" numCol="1" anchor="t" anchorCtr="0" compatLnSpc="1">
            <a:prstTxWarp prst="textNoShape">
              <a:avLst/>
            </a:prstTxWarp>
          </a:bodyPr>
          <a:lstStyle>
            <a:lvl1pPr algn="l"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79875" name="Rectangle 3"/>
          <p:cNvSpPr>
            <a:spLocks noGrp="1" noChangeArrowheads="1"/>
          </p:cNvSpPr>
          <p:nvPr>
            <p:ph type="dt" sz="quarter" idx="1"/>
          </p:nvPr>
        </p:nvSpPr>
        <p:spPr bwMode="auto">
          <a:xfrm>
            <a:off x="3980713" y="1"/>
            <a:ext cx="3042389" cy="518232"/>
          </a:xfrm>
          <a:prstGeom prst="rect">
            <a:avLst/>
          </a:prstGeom>
          <a:noFill/>
          <a:ln w="9525">
            <a:noFill/>
            <a:miter lim="800000"/>
            <a:headEnd/>
            <a:tailEnd/>
          </a:ln>
        </p:spPr>
        <p:txBody>
          <a:bodyPr vert="horz" wrap="square" lIns="93278" tIns="46641" rIns="93278" bIns="46641" numCol="1" anchor="t" anchorCtr="0" compatLnSpc="1">
            <a:prstTxWarp prst="textNoShape">
              <a:avLst/>
            </a:prstTxWarp>
          </a:bodyPr>
          <a:lstStyle>
            <a:lvl1pPr algn="r"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79876" name="Rectangle 4"/>
          <p:cNvSpPr>
            <a:spLocks noGrp="1" noChangeArrowheads="1"/>
          </p:cNvSpPr>
          <p:nvPr>
            <p:ph type="ftr" sz="quarter" idx="2"/>
          </p:nvPr>
        </p:nvSpPr>
        <p:spPr bwMode="auto">
          <a:xfrm>
            <a:off x="0" y="8790870"/>
            <a:ext cx="3042390" cy="518232"/>
          </a:xfrm>
          <a:prstGeom prst="rect">
            <a:avLst/>
          </a:prstGeom>
          <a:noFill/>
          <a:ln w="9525">
            <a:noFill/>
            <a:miter lim="800000"/>
            <a:headEnd/>
            <a:tailEnd/>
          </a:ln>
        </p:spPr>
        <p:txBody>
          <a:bodyPr vert="horz" wrap="square" lIns="93278" tIns="46641" rIns="93278" bIns="46641" numCol="1" anchor="b" anchorCtr="0" compatLnSpc="1">
            <a:prstTxWarp prst="textNoShape">
              <a:avLst/>
            </a:prstTxWarp>
          </a:bodyPr>
          <a:lstStyle>
            <a:lvl1pPr algn="l"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79877" name="Rectangle 5"/>
          <p:cNvSpPr>
            <a:spLocks noGrp="1" noChangeArrowheads="1"/>
          </p:cNvSpPr>
          <p:nvPr>
            <p:ph type="sldNum" sz="quarter" idx="3"/>
          </p:nvPr>
        </p:nvSpPr>
        <p:spPr bwMode="auto">
          <a:xfrm>
            <a:off x="3980713" y="8790870"/>
            <a:ext cx="3042389" cy="518232"/>
          </a:xfrm>
          <a:prstGeom prst="rect">
            <a:avLst/>
          </a:prstGeom>
          <a:noFill/>
          <a:ln w="9525">
            <a:noFill/>
            <a:miter lim="800000"/>
            <a:headEnd/>
            <a:tailEnd/>
          </a:ln>
        </p:spPr>
        <p:txBody>
          <a:bodyPr vert="horz" wrap="square" lIns="93278" tIns="46641" rIns="93278" bIns="46641" numCol="1" anchor="b" anchorCtr="0" compatLnSpc="1">
            <a:prstTxWarp prst="textNoShape">
              <a:avLst/>
            </a:prstTxWarp>
          </a:bodyPr>
          <a:lstStyle>
            <a:lvl1pPr algn="r" defTabSz="933166" eaLnBrk="0" hangingPunct="0">
              <a:spcBef>
                <a:spcPct val="0"/>
              </a:spcBef>
              <a:buClrTx/>
              <a:buFontTx/>
              <a:buNone/>
              <a:defRPr sz="1300" b="0" i="0">
                <a:solidFill>
                  <a:schemeClr val="tx1"/>
                </a:solidFill>
                <a:latin typeface="Times New Roman" pitchFamily="18" charset="0"/>
                <a:cs typeface="+mn-cs"/>
              </a:defRPr>
            </a:lvl1pPr>
          </a:lstStyle>
          <a:p>
            <a:pPr>
              <a:defRPr/>
            </a:pPr>
            <a:fld id="{F46EBE58-F6FC-4659-8FA9-0D1EDBC15DC5}" type="slidenum">
              <a:rPr lang="en-US"/>
              <a:pPr>
                <a:defRPr/>
              </a:pPr>
              <a:t>‹#›</a:t>
            </a:fld>
            <a:endParaRPr lang="en-US"/>
          </a:p>
        </p:txBody>
      </p:sp>
    </p:spTree>
    <p:extLst>
      <p:ext uri="{BB962C8B-B14F-4D97-AF65-F5344CB8AC3E}">
        <p14:creationId xmlns:p14="http://schemas.microsoft.com/office/powerpoint/2010/main" val="3244430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42390" cy="464183"/>
          </a:xfrm>
          <a:prstGeom prst="rect">
            <a:avLst/>
          </a:prstGeom>
          <a:noFill/>
          <a:ln w="9525">
            <a:noFill/>
            <a:miter lim="800000"/>
            <a:headEnd/>
            <a:tailEnd/>
          </a:ln>
        </p:spPr>
        <p:txBody>
          <a:bodyPr vert="horz" wrap="square" lIns="93278" tIns="46641" rIns="93278" bIns="46641" numCol="1" anchor="t" anchorCtr="0" compatLnSpc="1">
            <a:prstTxWarp prst="textNoShape">
              <a:avLst/>
            </a:prstTxWarp>
          </a:bodyPr>
          <a:lstStyle>
            <a:lvl1pPr algn="l"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3980713" y="2"/>
            <a:ext cx="3042389" cy="464183"/>
          </a:xfrm>
          <a:prstGeom prst="rect">
            <a:avLst/>
          </a:prstGeom>
          <a:noFill/>
          <a:ln w="9525">
            <a:noFill/>
            <a:miter lim="800000"/>
            <a:headEnd/>
            <a:tailEnd/>
          </a:ln>
        </p:spPr>
        <p:txBody>
          <a:bodyPr vert="horz" wrap="square" lIns="93278" tIns="46641" rIns="93278" bIns="46641" numCol="1" anchor="t" anchorCtr="0" compatLnSpc="1">
            <a:prstTxWarp prst="textNoShape">
              <a:avLst/>
            </a:prstTxWarp>
          </a:bodyPr>
          <a:lstStyle>
            <a:lvl1pPr algn="r"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4125" y="700088"/>
            <a:ext cx="45148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6735" y="4422459"/>
            <a:ext cx="5149637" cy="4185598"/>
          </a:xfrm>
          <a:prstGeom prst="rect">
            <a:avLst/>
          </a:prstGeom>
          <a:noFill/>
          <a:ln w="9525">
            <a:noFill/>
            <a:miter lim="800000"/>
            <a:headEnd/>
            <a:tailEnd/>
          </a:ln>
        </p:spPr>
        <p:txBody>
          <a:bodyPr vert="horz" wrap="square" lIns="93278" tIns="46641" rIns="93278" bIns="466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919"/>
            <a:ext cx="3042390" cy="464183"/>
          </a:xfrm>
          <a:prstGeom prst="rect">
            <a:avLst/>
          </a:prstGeom>
          <a:noFill/>
          <a:ln w="9525">
            <a:noFill/>
            <a:miter lim="800000"/>
            <a:headEnd/>
            <a:tailEnd/>
          </a:ln>
        </p:spPr>
        <p:txBody>
          <a:bodyPr vert="horz" wrap="square" lIns="93278" tIns="46641" rIns="93278" bIns="46641" numCol="1" anchor="b" anchorCtr="0" compatLnSpc="1">
            <a:prstTxWarp prst="textNoShape">
              <a:avLst/>
            </a:prstTxWarp>
          </a:bodyPr>
          <a:lstStyle>
            <a:lvl1pPr algn="l" defTabSz="933166" eaLnBrk="0" hangingPunct="0">
              <a:spcBef>
                <a:spcPct val="0"/>
              </a:spcBef>
              <a:buClrTx/>
              <a:buFontTx/>
              <a:buNone/>
              <a:defRPr sz="1300" b="0" i="0">
                <a:solidFill>
                  <a:schemeClr val="tx1"/>
                </a:solidFill>
                <a:latin typeface="Times New Roman"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80713" y="8844919"/>
            <a:ext cx="3042389" cy="464183"/>
          </a:xfrm>
          <a:prstGeom prst="rect">
            <a:avLst/>
          </a:prstGeom>
          <a:noFill/>
          <a:ln w="9525">
            <a:noFill/>
            <a:miter lim="800000"/>
            <a:headEnd/>
            <a:tailEnd/>
          </a:ln>
        </p:spPr>
        <p:txBody>
          <a:bodyPr vert="horz" wrap="square" lIns="93278" tIns="46641" rIns="93278" bIns="46641" numCol="1" anchor="b" anchorCtr="0" compatLnSpc="1">
            <a:prstTxWarp prst="textNoShape">
              <a:avLst/>
            </a:prstTxWarp>
          </a:bodyPr>
          <a:lstStyle>
            <a:lvl1pPr algn="r" defTabSz="933166" eaLnBrk="0" hangingPunct="0">
              <a:spcBef>
                <a:spcPct val="0"/>
              </a:spcBef>
              <a:buClrTx/>
              <a:buFontTx/>
              <a:buNone/>
              <a:defRPr sz="1300" b="0" i="0">
                <a:solidFill>
                  <a:schemeClr val="tx1"/>
                </a:solidFill>
                <a:latin typeface="Times New Roman" pitchFamily="18" charset="0"/>
                <a:cs typeface="+mn-cs"/>
              </a:defRPr>
            </a:lvl1pPr>
          </a:lstStyle>
          <a:p>
            <a:pPr>
              <a:defRPr/>
            </a:pPr>
            <a:fld id="{E639F35B-AD48-4367-80C0-4FF6018F88FA}" type="slidenum">
              <a:rPr lang="en-US"/>
              <a:pPr>
                <a:defRPr/>
              </a:pPr>
              <a:t>‹#›</a:t>
            </a:fld>
            <a:endParaRPr lang="en-US"/>
          </a:p>
        </p:txBody>
      </p:sp>
    </p:spTree>
    <p:extLst>
      <p:ext uri="{BB962C8B-B14F-4D97-AF65-F5344CB8AC3E}">
        <p14:creationId xmlns:p14="http://schemas.microsoft.com/office/powerpoint/2010/main" val="2723993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986"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97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95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944"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930" algn="l" defTabSz="913973" rtl="0" eaLnBrk="1" latinLnBrk="0" hangingPunct="1">
      <a:defRPr sz="1200" kern="1200">
        <a:solidFill>
          <a:schemeClr val="tx1"/>
        </a:solidFill>
        <a:latin typeface="+mn-lt"/>
        <a:ea typeface="+mn-ea"/>
        <a:cs typeface="+mn-cs"/>
      </a:defRPr>
    </a:lvl6pPr>
    <a:lvl7pPr marL="2741918" algn="l" defTabSz="913973" rtl="0" eaLnBrk="1" latinLnBrk="0" hangingPunct="1">
      <a:defRPr sz="1200" kern="1200">
        <a:solidFill>
          <a:schemeClr val="tx1"/>
        </a:solidFill>
        <a:latin typeface="+mn-lt"/>
        <a:ea typeface="+mn-ea"/>
        <a:cs typeface="+mn-cs"/>
      </a:defRPr>
    </a:lvl7pPr>
    <a:lvl8pPr marL="3198903" algn="l" defTabSz="913973" rtl="0" eaLnBrk="1" latinLnBrk="0" hangingPunct="1">
      <a:defRPr sz="1200" kern="1200">
        <a:solidFill>
          <a:schemeClr val="tx1"/>
        </a:solidFill>
        <a:latin typeface="+mn-lt"/>
        <a:ea typeface="+mn-ea"/>
        <a:cs typeface="+mn-cs"/>
      </a:defRPr>
    </a:lvl8pPr>
    <a:lvl9pPr marL="3655889" algn="l" defTabSz="9139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700088"/>
            <a:ext cx="4518025" cy="3490912"/>
          </a:xfrm>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0</a:t>
            </a:fld>
            <a:endParaRPr lang="en-US" dirty="0"/>
          </a:p>
        </p:txBody>
      </p:sp>
    </p:spTree>
    <p:extLst>
      <p:ext uri="{BB962C8B-B14F-4D97-AF65-F5344CB8AC3E}">
        <p14:creationId xmlns:p14="http://schemas.microsoft.com/office/powerpoint/2010/main" val="337547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10</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11</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52538" y="698500"/>
            <a:ext cx="4518025" cy="3490913"/>
          </a:xfrm>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14</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15</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16</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17</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18</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1</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22</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23</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24</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2</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33</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34</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35</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37</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39</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40</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41</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42</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43</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44</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3</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45</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46</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2255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6</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7</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8</a:t>
            </a:fld>
            <a:endParaRPr lang="en-US"/>
          </a:p>
        </p:txBody>
      </p:sp>
    </p:spTree>
    <p:extLst>
      <p:ext uri="{BB962C8B-B14F-4D97-AF65-F5344CB8AC3E}">
        <p14:creationId xmlns:p14="http://schemas.microsoft.com/office/powerpoint/2010/main" val="22366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Add slide about parents’ influence on career decision-making.</a:t>
            </a:r>
            <a:r>
              <a:rPr lang="en-US" baseline="0" dirty="0" smtClean="0"/>
              <a:t> Data from College Market show that &lt;50% thought their parents were influential in their choice of career path. Even fewer New Recruits reported that their parents influenced their decision to join.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39F35B-AD48-4367-80C0-4FF6018F88FA}" type="slidenum">
              <a:rPr lang="en-US" smtClean="0"/>
              <a:pPr>
                <a:defRPr/>
              </a:pPr>
              <a:t>9</a:t>
            </a:fld>
            <a:endParaRPr lang="en-US"/>
          </a:p>
        </p:txBody>
      </p:sp>
    </p:spTree>
    <p:extLst>
      <p:ext uri="{BB962C8B-B14F-4D97-AF65-F5344CB8AC3E}">
        <p14:creationId xmlns:p14="http://schemas.microsoft.com/office/powerpoint/2010/main" val="223668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8"/>
          <p:cNvSpPr>
            <a:spLocks noChangeArrowheads="1"/>
          </p:cNvSpPr>
          <p:nvPr/>
        </p:nvSpPr>
        <p:spPr bwMode="auto">
          <a:xfrm>
            <a:off x="458793" y="733428"/>
            <a:ext cx="9120187" cy="1849438"/>
          </a:xfrm>
          <a:prstGeom prst="rect">
            <a:avLst/>
          </a:prstGeom>
          <a:solidFill>
            <a:srgbClr val="3235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77" rIns="91358" bIns="45677" anchor="ctr"/>
          <a:lstStyle/>
          <a:p>
            <a:pPr eaLnBrk="0" hangingPunct="0">
              <a:spcBef>
                <a:spcPct val="0"/>
              </a:spcBef>
              <a:buClrTx/>
              <a:buFontTx/>
              <a:buNone/>
            </a:pPr>
            <a:endParaRPr lang="en-US" sz="2500" i="1">
              <a:latin typeface="Times New Roman" pitchFamily="18" charset="0"/>
            </a:endParaRPr>
          </a:p>
        </p:txBody>
      </p:sp>
      <p:sp>
        <p:nvSpPr>
          <p:cNvPr id="4" name="Rectangle 9"/>
          <p:cNvSpPr>
            <a:spLocks noChangeArrowheads="1"/>
          </p:cNvSpPr>
          <p:nvPr/>
        </p:nvSpPr>
        <p:spPr bwMode="auto">
          <a:xfrm>
            <a:off x="458793" y="2649542"/>
            <a:ext cx="9120187" cy="282575"/>
          </a:xfrm>
          <a:prstGeom prst="rect">
            <a:avLst/>
          </a:prstGeom>
          <a:solidFill>
            <a:srgbClr val="B31B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77" rIns="91358" bIns="45677" anchor="ctr"/>
          <a:lstStyle/>
          <a:p>
            <a:pPr eaLnBrk="0" hangingPunct="0">
              <a:spcBef>
                <a:spcPct val="0"/>
              </a:spcBef>
              <a:buClrTx/>
              <a:buFontTx/>
              <a:buNone/>
            </a:pPr>
            <a:endParaRPr lang="en-US" sz="2500" i="1">
              <a:latin typeface="Times New Roman" pitchFamily="18" charset="0"/>
            </a:endParaRPr>
          </a:p>
        </p:txBody>
      </p:sp>
      <p:sp>
        <p:nvSpPr>
          <p:cNvPr id="5" name="Rectangle 10"/>
          <p:cNvSpPr>
            <a:spLocks noChangeArrowheads="1"/>
          </p:cNvSpPr>
          <p:nvPr/>
        </p:nvSpPr>
        <p:spPr bwMode="auto">
          <a:xfrm>
            <a:off x="452440" y="5713413"/>
            <a:ext cx="9101137" cy="1225550"/>
          </a:xfrm>
          <a:prstGeom prst="rect">
            <a:avLst/>
          </a:prstGeom>
          <a:solidFill>
            <a:srgbClr val="323554"/>
          </a:solidFill>
          <a:ln w="9525">
            <a:solidFill>
              <a:srgbClr val="00436E"/>
            </a:solidFill>
            <a:miter lim="800000"/>
            <a:headEnd/>
            <a:tailEnd/>
          </a:ln>
        </p:spPr>
        <p:txBody>
          <a:bodyPr wrap="none" lIns="91358" tIns="45677" rIns="91358" bIns="45677" anchor="ctr"/>
          <a:lstStyle/>
          <a:p>
            <a:pPr eaLnBrk="0" hangingPunct="0">
              <a:spcBef>
                <a:spcPct val="0"/>
              </a:spcBef>
              <a:buClrTx/>
              <a:buFontTx/>
              <a:buNone/>
            </a:pPr>
            <a:endParaRPr lang="en-US" sz="2500" i="1">
              <a:latin typeface="Times New Roman" pitchFamily="18" charset="0"/>
            </a:endParaRPr>
          </a:p>
        </p:txBody>
      </p:sp>
      <p:sp>
        <p:nvSpPr>
          <p:cNvPr id="6" name="Rectangle 11"/>
          <p:cNvSpPr>
            <a:spLocks noChangeArrowheads="1"/>
          </p:cNvSpPr>
          <p:nvPr/>
        </p:nvSpPr>
        <p:spPr bwMode="auto">
          <a:xfrm>
            <a:off x="446092" y="7013576"/>
            <a:ext cx="9115425" cy="323850"/>
          </a:xfrm>
          <a:prstGeom prst="rect">
            <a:avLst/>
          </a:prstGeom>
          <a:solidFill>
            <a:srgbClr val="BCBA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77" rIns="91358" bIns="45677" anchor="ctr"/>
          <a:lstStyle/>
          <a:p>
            <a:pPr eaLnBrk="0" hangingPunct="0">
              <a:spcBef>
                <a:spcPct val="0"/>
              </a:spcBef>
              <a:buClrTx/>
              <a:buFontTx/>
              <a:buNone/>
            </a:pPr>
            <a:endParaRPr lang="en-US" sz="2500" i="1">
              <a:latin typeface="Times New Roman" pitchFamily="18" charset="0"/>
            </a:endParaRPr>
          </a:p>
        </p:txBody>
      </p:sp>
      <p:sp>
        <p:nvSpPr>
          <p:cNvPr id="7" name="Rectangle 12"/>
          <p:cNvSpPr>
            <a:spLocks noChangeArrowheads="1"/>
          </p:cNvSpPr>
          <p:nvPr/>
        </p:nvSpPr>
        <p:spPr bwMode="auto">
          <a:xfrm>
            <a:off x="458792" y="395293"/>
            <a:ext cx="9121775" cy="282575"/>
          </a:xfrm>
          <a:prstGeom prst="rect">
            <a:avLst/>
          </a:prstGeom>
          <a:solidFill>
            <a:srgbClr val="BCBA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77" rIns="91358" bIns="45677" anchor="ctr"/>
          <a:lstStyle/>
          <a:p>
            <a:pPr eaLnBrk="0" hangingPunct="0">
              <a:spcBef>
                <a:spcPct val="0"/>
              </a:spcBef>
              <a:buClrTx/>
              <a:buFontTx/>
              <a:buNone/>
            </a:pPr>
            <a:endParaRPr lang="en-US" sz="2500" i="1">
              <a:latin typeface="Times New Roman" pitchFamily="18" charset="0"/>
            </a:endParaRPr>
          </a:p>
        </p:txBody>
      </p:sp>
      <p:graphicFrame>
        <p:nvGraphicFramePr>
          <p:cNvPr id="8" name="Object 13"/>
          <p:cNvGraphicFramePr>
            <a:graphicFrameLocks noChangeAspect="1"/>
          </p:cNvGraphicFramePr>
          <p:nvPr/>
        </p:nvGraphicFramePr>
        <p:xfrm>
          <a:off x="4416425" y="5800729"/>
          <a:ext cx="1084263" cy="1084263"/>
        </p:xfrm>
        <a:graphic>
          <a:graphicData uri="http://schemas.openxmlformats.org/presentationml/2006/ole">
            <mc:AlternateContent xmlns:mc="http://schemas.openxmlformats.org/markup-compatibility/2006">
              <mc:Choice xmlns:v="urn:schemas-microsoft-com:vml" Requires="v">
                <p:oleObj spid="_x0000_s107692" name="Photo Editor Photo" r:id="rId3" imgW="2619048" imgH="2619048" progId="">
                  <p:embed/>
                </p:oleObj>
              </mc:Choice>
              <mc:Fallback>
                <p:oleObj name="Photo Editor Photo" r:id="rId3" imgW="2619048" imgH="2619048"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5800729"/>
                        <a:ext cx="1084263"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4" descr="JAMR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6342" y="1187453"/>
            <a:ext cx="24860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09" name="Rectangle 9"/>
          <p:cNvSpPr>
            <a:spLocks noGrp="1" noChangeArrowheads="1"/>
          </p:cNvSpPr>
          <p:nvPr>
            <p:ph type="subTitle" sz="quarter" idx="1"/>
          </p:nvPr>
        </p:nvSpPr>
        <p:spPr>
          <a:xfrm>
            <a:off x="1565278" y="3316288"/>
            <a:ext cx="7042151" cy="1987550"/>
          </a:xfrm>
        </p:spPr>
        <p:txBody>
          <a:bodyPr lIns="91398" tIns="45699" rIns="91398" bIns="45699"/>
          <a:lstStyle>
            <a:lvl1pPr marL="0" indent="0" algn="ctr">
              <a:spcBef>
                <a:spcPct val="0"/>
              </a:spcBef>
              <a:buFont typeface="Wingdings" pitchFamily="2" charset="2"/>
              <a:buNone/>
              <a:defRPr sz="2800" b="1">
                <a:solidFill>
                  <a:srgbClr val="00436E"/>
                </a:solidFill>
                <a:latin typeface="Zurich BdEx BT" charset="0"/>
              </a:defRPr>
            </a:lvl1pPr>
          </a:lstStyle>
          <a:p>
            <a:r>
              <a:rPr lang="en-US" smtClean="0"/>
              <a:t>Click to edit Master subtitle style</a:t>
            </a:r>
            <a:endParaRPr lang="en-US"/>
          </a:p>
        </p:txBody>
      </p:sp>
    </p:spTree>
    <p:extLst>
      <p:ext uri="{BB962C8B-B14F-4D97-AF65-F5344CB8AC3E}">
        <p14:creationId xmlns:p14="http://schemas.microsoft.com/office/powerpoint/2010/main" val="105182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69FFE05F-AC09-43B4-BF53-F9B9AB88518D}" type="slidenum">
              <a:rPr lang="en-US"/>
              <a:pPr>
                <a:defRPr/>
              </a:pPr>
              <a:t>‹#›</a:t>
            </a:fld>
            <a:endParaRPr lang="en-US" sz="1400">
              <a:latin typeface="Times New Roman" pitchFamily="18" charset="0"/>
            </a:endParaRPr>
          </a:p>
        </p:txBody>
      </p:sp>
    </p:spTree>
    <p:extLst>
      <p:ext uri="{BB962C8B-B14F-4D97-AF65-F5344CB8AC3E}">
        <p14:creationId xmlns:p14="http://schemas.microsoft.com/office/powerpoint/2010/main" val="289654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60A61E8-1BDD-4DCA-99D2-7C51FB1A6533}" type="slidenum">
              <a:rPr lang="en-US"/>
              <a:pPr>
                <a:defRPr/>
              </a:pPr>
              <a:t>‹#›</a:t>
            </a:fld>
            <a:endParaRPr lang="en-US" sz="1400"/>
          </a:p>
        </p:txBody>
      </p:sp>
    </p:spTree>
    <p:extLst>
      <p:ext uri="{BB962C8B-B14F-4D97-AF65-F5344CB8AC3E}">
        <p14:creationId xmlns:p14="http://schemas.microsoft.com/office/powerpoint/2010/main" val="193970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5980" y="2857501"/>
            <a:ext cx="5806440" cy="2057400"/>
          </a:xfrm>
          <a:prstGeom prst="rect">
            <a:avLst/>
          </a:prstGeom>
          <a:solidFill>
            <a:srgbClr val="323554"/>
          </a:solidFill>
        </p:spPr>
        <p:txBody>
          <a:bodyPr lIns="91298" tIns="45647" rIns="91298" bIns="45647" anchor="ctr" anchorCtr="1"/>
          <a:lstStyle>
            <a:lvl1pPr algn="ctr">
              <a:defRPr sz="2500" b="1" cap="none" baseline="0">
                <a:solidFill>
                  <a:schemeClr val="bg1"/>
                </a:solidFill>
              </a:defRPr>
            </a:lvl1pPr>
          </a:lstStyle>
          <a:p>
            <a:r>
              <a:rPr lang="en-US" dirty="0" smtClean="0"/>
              <a:t>Section Title</a:t>
            </a:r>
            <a:endParaRPr lang="en-US" dirty="0"/>
          </a:p>
        </p:txBody>
      </p:sp>
      <p:sp>
        <p:nvSpPr>
          <p:cNvPr id="7" name="Slide Number Placeholder 6"/>
          <p:cNvSpPr>
            <a:spLocks noGrp="1" noChangeArrowheads="1"/>
          </p:cNvSpPr>
          <p:nvPr>
            <p:ph type="sldNum" sz="quarter" idx="4"/>
          </p:nvPr>
        </p:nvSpPr>
        <p:spPr bwMode="auto">
          <a:xfrm>
            <a:off x="8991600" y="7010400"/>
            <a:ext cx="577850" cy="288925"/>
          </a:xfrm>
          <a:prstGeom prst="rect">
            <a:avLst/>
          </a:prstGeom>
          <a:noFill/>
          <a:ln w="9525">
            <a:noFill/>
            <a:miter lim="800000"/>
            <a:headEnd/>
            <a:tailEnd/>
          </a:ln>
          <a:effectLst/>
        </p:spPr>
        <p:txBody>
          <a:bodyPr vert="horz" wrap="square" lIns="91266" tIns="45632" rIns="91266" bIns="45632" numCol="1" anchor="t" anchorCtr="0" compatLnSpc="1">
            <a:prstTxWarp prst="textNoShape">
              <a:avLst/>
            </a:prstTxWarp>
          </a:bodyPr>
          <a:lstStyle>
            <a:lvl1pPr algn="r" eaLnBrk="0" hangingPunct="0">
              <a:defRPr sz="1200">
                <a:solidFill>
                  <a:schemeClr val="bg1"/>
                </a:solidFill>
                <a:latin typeface="Arial" pitchFamily="34" charset="0"/>
                <a:cs typeface="Arial" pitchFamily="34" charset="0"/>
              </a:defRPr>
            </a:lvl1pPr>
          </a:lstStyle>
          <a:p>
            <a:pPr>
              <a:defRPr/>
            </a:pPr>
            <a:fld id="{31444F38-542C-467F-B0A8-6ADDC1DFD6BF}" type="slidenum">
              <a:rPr lang="en-US" smtClean="0">
                <a:solidFill>
                  <a:prstClr val="white"/>
                </a:solidFill>
              </a:rPr>
              <a:pPr>
                <a:defRPr/>
              </a:pPr>
              <a:t>‹#›</a:t>
            </a:fld>
            <a:endParaRPr lang="en-US" sz="1400" dirty="0">
              <a:solidFill>
                <a:prstClr val="white"/>
              </a:solidFill>
            </a:endParaRPr>
          </a:p>
        </p:txBody>
      </p:sp>
    </p:spTree>
    <p:extLst>
      <p:ext uri="{BB962C8B-B14F-4D97-AF65-F5344CB8AC3E}">
        <p14:creationId xmlns:p14="http://schemas.microsoft.com/office/powerpoint/2010/main" val="142114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458810" y="733428"/>
            <a:ext cx="9120187" cy="1849438"/>
          </a:xfrm>
          <a:prstGeom prst="rect">
            <a:avLst/>
          </a:prstGeom>
          <a:solidFill>
            <a:srgbClr val="323554"/>
          </a:solidFill>
          <a:ln w="9525">
            <a:noFill/>
            <a:miter lim="800000"/>
            <a:headEnd/>
            <a:tailEnd/>
          </a:ln>
        </p:spPr>
        <p:txBody>
          <a:bodyPr wrap="none" lIns="91057" tIns="45526" rIns="91057" bIns="45526"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4" name="Rectangle 3"/>
          <p:cNvSpPr>
            <a:spLocks noChangeArrowheads="1"/>
          </p:cNvSpPr>
          <p:nvPr/>
        </p:nvSpPr>
        <p:spPr bwMode="auto">
          <a:xfrm>
            <a:off x="458810" y="2649575"/>
            <a:ext cx="9120187" cy="282575"/>
          </a:xfrm>
          <a:prstGeom prst="rect">
            <a:avLst/>
          </a:prstGeom>
          <a:solidFill>
            <a:srgbClr val="B31B34"/>
          </a:solidFill>
          <a:ln w="9525">
            <a:noFill/>
            <a:miter lim="800000"/>
            <a:headEnd/>
            <a:tailEnd/>
          </a:ln>
        </p:spPr>
        <p:txBody>
          <a:bodyPr wrap="none" lIns="91057" tIns="45526" rIns="91057" bIns="45526"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5" name="Rectangle 4"/>
          <p:cNvSpPr>
            <a:spLocks noChangeArrowheads="1"/>
          </p:cNvSpPr>
          <p:nvPr/>
        </p:nvSpPr>
        <p:spPr bwMode="auto">
          <a:xfrm>
            <a:off x="452440" y="5713413"/>
            <a:ext cx="9101137" cy="1225550"/>
          </a:xfrm>
          <a:prstGeom prst="rect">
            <a:avLst/>
          </a:prstGeom>
          <a:solidFill>
            <a:srgbClr val="323554"/>
          </a:solidFill>
          <a:ln w="9525">
            <a:solidFill>
              <a:srgbClr val="00436E"/>
            </a:solidFill>
            <a:miter lim="800000"/>
            <a:headEnd/>
            <a:tailEnd/>
          </a:ln>
        </p:spPr>
        <p:txBody>
          <a:bodyPr wrap="none" lIns="91057" tIns="45526" rIns="91057" bIns="45526"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6" name="Rectangle 5"/>
          <p:cNvSpPr>
            <a:spLocks noChangeArrowheads="1"/>
          </p:cNvSpPr>
          <p:nvPr/>
        </p:nvSpPr>
        <p:spPr bwMode="auto">
          <a:xfrm>
            <a:off x="446094" y="7013576"/>
            <a:ext cx="9115425" cy="323850"/>
          </a:xfrm>
          <a:prstGeom prst="rect">
            <a:avLst/>
          </a:prstGeom>
          <a:solidFill>
            <a:srgbClr val="BCBAC2"/>
          </a:solidFill>
          <a:ln w="9525">
            <a:noFill/>
            <a:miter lim="800000"/>
            <a:headEnd/>
            <a:tailEnd/>
          </a:ln>
        </p:spPr>
        <p:txBody>
          <a:bodyPr wrap="none" lIns="91057" tIns="45526" rIns="91057" bIns="45526"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7" name="Rectangle 6"/>
          <p:cNvSpPr>
            <a:spLocks noChangeArrowheads="1"/>
          </p:cNvSpPr>
          <p:nvPr/>
        </p:nvSpPr>
        <p:spPr bwMode="auto">
          <a:xfrm>
            <a:off x="458797" y="395300"/>
            <a:ext cx="9121775" cy="282575"/>
          </a:xfrm>
          <a:prstGeom prst="rect">
            <a:avLst/>
          </a:prstGeom>
          <a:solidFill>
            <a:srgbClr val="BCBAC2"/>
          </a:solidFill>
          <a:ln w="9525">
            <a:noFill/>
            <a:miter lim="800000"/>
            <a:headEnd/>
            <a:tailEnd/>
          </a:ln>
        </p:spPr>
        <p:txBody>
          <a:bodyPr wrap="none" lIns="91057" tIns="45526" rIns="91057" bIns="45526"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graphicFrame>
        <p:nvGraphicFramePr>
          <p:cNvPr id="8" name="Object 7"/>
          <p:cNvGraphicFramePr>
            <a:graphicFrameLocks noChangeAspect="1"/>
          </p:cNvGraphicFramePr>
          <p:nvPr/>
        </p:nvGraphicFramePr>
        <p:xfrm>
          <a:off x="4416425" y="5800762"/>
          <a:ext cx="1084263" cy="1084263"/>
        </p:xfrm>
        <a:graphic>
          <a:graphicData uri="http://schemas.openxmlformats.org/presentationml/2006/ole">
            <mc:AlternateContent xmlns:mc="http://schemas.openxmlformats.org/markup-compatibility/2006">
              <mc:Choice xmlns:v="urn:schemas-microsoft-com:vml" Requires="v">
                <p:oleObj spid="_x0000_s107030" name="Photo Editor Photo" r:id="rId3" imgW="2619048" imgH="2619048" progId="">
                  <p:embed/>
                </p:oleObj>
              </mc:Choice>
              <mc:Fallback>
                <p:oleObj name="Photo Editor Photo" r:id="rId3" imgW="2619048" imgH="261904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5800762"/>
                        <a:ext cx="1084263"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4" descr="JAMRS Logo"/>
          <p:cNvPicPr>
            <a:picLocks noChangeAspect="1" noChangeArrowheads="1"/>
          </p:cNvPicPr>
          <p:nvPr/>
        </p:nvPicPr>
        <p:blipFill>
          <a:blip r:embed="rId5" cstate="print"/>
          <a:srcRect/>
          <a:stretch>
            <a:fillRect/>
          </a:stretch>
        </p:blipFill>
        <p:spPr bwMode="auto">
          <a:xfrm>
            <a:off x="3716374" y="1187453"/>
            <a:ext cx="2486025" cy="712788"/>
          </a:xfrm>
          <a:prstGeom prst="rect">
            <a:avLst/>
          </a:prstGeom>
          <a:noFill/>
          <a:ln w="9525">
            <a:noFill/>
            <a:miter lim="800000"/>
            <a:headEnd/>
            <a:tailEnd/>
          </a:ln>
        </p:spPr>
      </p:pic>
      <p:sp>
        <p:nvSpPr>
          <p:cNvPr id="972809" name="Rectangle 9"/>
          <p:cNvSpPr>
            <a:spLocks noGrp="1" noChangeArrowheads="1"/>
          </p:cNvSpPr>
          <p:nvPr>
            <p:ph type="subTitle" sz="quarter" idx="1"/>
          </p:nvPr>
        </p:nvSpPr>
        <p:spPr>
          <a:xfrm>
            <a:off x="1565291" y="3316288"/>
            <a:ext cx="7042151" cy="1987550"/>
          </a:xfrm>
        </p:spPr>
        <p:txBody>
          <a:bodyPr lIns="91100" tIns="45548" rIns="91100" bIns="45548"/>
          <a:lstStyle>
            <a:lvl1pPr marL="0" indent="0" algn="ctr">
              <a:spcBef>
                <a:spcPct val="0"/>
              </a:spcBef>
              <a:buFont typeface="Wingdings" pitchFamily="2" charset="2"/>
              <a:buNone/>
              <a:defRPr sz="2800" b="1">
                <a:solidFill>
                  <a:srgbClr val="00436E"/>
                </a:solidFill>
                <a:latin typeface="Zurich BdEx BT" charset="0"/>
              </a:defRPr>
            </a:lvl1pPr>
          </a:lstStyle>
          <a:p>
            <a:r>
              <a:rPr lang="en-US"/>
              <a:t>Zurich BdEx BT</a:t>
            </a:r>
          </a:p>
          <a:p>
            <a:r>
              <a:rPr lang="en-US"/>
              <a:t>Size: 28, Bold</a:t>
            </a:r>
          </a:p>
          <a:p>
            <a:r>
              <a:rPr lang="en-US"/>
              <a:t>Color: R-0, G-67, B-110</a:t>
            </a:r>
          </a:p>
          <a:p>
            <a:r>
              <a:rPr lang="en-US"/>
              <a:t>Center Justify</a:t>
            </a:r>
          </a:p>
        </p:txBody>
      </p:sp>
    </p:spTree>
    <p:extLst>
      <p:ext uri="{BB962C8B-B14F-4D97-AF65-F5344CB8AC3E}">
        <p14:creationId xmlns:p14="http://schemas.microsoft.com/office/powerpoint/2010/main" val="124593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BE4CA67-A6E1-46E6-9A3A-72D244266524}" type="slidenum">
              <a:rPr lang="en-US">
                <a:solidFill>
                  <a:srgbClr val="FFFFFF"/>
                </a:solidFill>
              </a:rPr>
              <a:pPr>
                <a:defRPr/>
              </a:pPr>
              <a:t>‹#›</a:t>
            </a:fld>
            <a:endParaRPr lang="en-US" sz="1400">
              <a:solidFill>
                <a:srgbClr val="FFFFFF"/>
              </a:solidFill>
              <a:latin typeface="Times New Roman" pitchFamily="18" charset="0"/>
            </a:endParaRPr>
          </a:p>
        </p:txBody>
      </p:sp>
    </p:spTree>
    <p:extLst>
      <p:ext uri="{BB962C8B-B14F-4D97-AF65-F5344CB8AC3E}">
        <p14:creationId xmlns:p14="http://schemas.microsoft.com/office/powerpoint/2010/main" val="69570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1657E82-86CC-4090-B94A-88044AC649E7}" type="slidenum">
              <a:rPr lang="en-US">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35375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09563"/>
            <a:ext cx="9186862" cy="519112"/>
          </a:xfrm>
        </p:spPr>
        <p:txBody>
          <a:bodyPr/>
          <a:lstStyle/>
          <a:p>
            <a:r>
              <a:rPr lang="en-US" smtClean="0"/>
              <a:t>Click to edit Master title style</a:t>
            </a:r>
            <a:endParaRPr lang="en-US"/>
          </a:p>
        </p:txBody>
      </p:sp>
      <p:sp>
        <p:nvSpPr>
          <p:cNvPr id="3" name="Content Placeholder 2"/>
          <p:cNvSpPr>
            <a:spLocks noGrp="1"/>
          </p:cNvSpPr>
          <p:nvPr>
            <p:ph idx="1"/>
          </p:nvPr>
        </p:nvSpPr>
        <p:spPr>
          <a:xfrm>
            <a:off x="455649" y="1095375"/>
            <a:ext cx="9120187" cy="564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75700" y="7026275"/>
            <a:ext cx="1066800" cy="533400"/>
          </a:xfrm>
        </p:spPr>
        <p:txBody>
          <a:bodyPr/>
          <a:lstStyle>
            <a:lvl1pPr>
              <a:defRPr smtClean="0"/>
            </a:lvl1pPr>
          </a:lstStyle>
          <a:p>
            <a:pPr>
              <a:defRPr/>
            </a:pPr>
            <a:fld id="{376BDF0B-EFAC-4B47-9193-93E97416D873}" type="slidenum">
              <a:rPr lang="en-US">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4097418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5617" y="1095375"/>
            <a:ext cx="9120187"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p>
            <a:pPr lvl="0"/>
            <a:r>
              <a:rPr lang="en-US" dirty="0" smtClean="0"/>
              <a:t>First Level; </a:t>
            </a:r>
            <a:r>
              <a:rPr lang="en-US" dirty="0" err="1" smtClean="0"/>
              <a:t>Minon</a:t>
            </a:r>
            <a:r>
              <a:rPr lang="en-US" dirty="0" smtClean="0"/>
              <a:t> or Times New Roman; Size: 18</a:t>
            </a:r>
          </a:p>
          <a:p>
            <a:pPr lvl="0"/>
            <a:r>
              <a:rPr lang="en-US" dirty="0" smtClean="0"/>
              <a:t>Bullet (For all Levels): Square; Size-100%; Color: R-171, B-1, G-1</a:t>
            </a:r>
          </a:p>
          <a:p>
            <a:pPr lvl="1"/>
            <a:r>
              <a:rPr lang="en-US" dirty="0" smtClean="0"/>
              <a:t>Second Level; </a:t>
            </a:r>
            <a:r>
              <a:rPr lang="en-US" dirty="0" err="1" smtClean="0"/>
              <a:t>Minon</a:t>
            </a:r>
            <a:r>
              <a:rPr lang="en-US" dirty="0" smtClean="0"/>
              <a:t> or Times New Roman; Size: 16</a:t>
            </a:r>
          </a:p>
          <a:p>
            <a:pPr lvl="2"/>
            <a:r>
              <a:rPr lang="en-US" dirty="0" smtClean="0"/>
              <a:t>Third Level; </a:t>
            </a:r>
            <a:r>
              <a:rPr lang="en-US" dirty="0" err="1" smtClean="0"/>
              <a:t>Minon</a:t>
            </a:r>
            <a:r>
              <a:rPr lang="en-US" dirty="0" smtClean="0"/>
              <a:t> or Times New Roman; Size: 14</a:t>
            </a:r>
          </a:p>
          <a:p>
            <a:pPr lvl="2"/>
            <a:endParaRPr lang="en-US" dirty="0" smtClean="0"/>
          </a:p>
        </p:txBody>
      </p:sp>
      <p:sp>
        <p:nvSpPr>
          <p:cNvPr id="2051" name="Line 3"/>
          <p:cNvSpPr>
            <a:spLocks noChangeShapeType="1"/>
          </p:cNvSpPr>
          <p:nvPr/>
        </p:nvSpPr>
        <p:spPr bwMode="auto">
          <a:xfrm>
            <a:off x="481017" y="790575"/>
            <a:ext cx="9075737" cy="0"/>
          </a:xfrm>
          <a:prstGeom prst="line">
            <a:avLst/>
          </a:prstGeom>
          <a:noFill/>
          <a:ln w="152400">
            <a:solidFill>
              <a:srgbClr val="BCBAC2"/>
            </a:solidFill>
            <a:round/>
            <a:headEnd/>
            <a:tailEnd/>
          </a:ln>
          <a:extLst>
            <a:ext uri="{909E8E84-426E-40DD-AFC4-6F175D3DCCD1}">
              <a14:hiddenFill xmlns:a14="http://schemas.microsoft.com/office/drawing/2010/main">
                <a:noFill/>
              </a14:hiddenFill>
            </a:ext>
          </a:extLst>
        </p:spPr>
        <p:txBody>
          <a:bodyPr wrap="none" lIns="91398" tIns="45699" rIns="91398" bIns="45699" anchor="ctr"/>
          <a:lstStyle/>
          <a:p>
            <a:endParaRPr lang="en-US"/>
          </a:p>
        </p:txBody>
      </p:sp>
      <p:sp>
        <p:nvSpPr>
          <p:cNvPr id="2052" name="Line 4"/>
          <p:cNvSpPr>
            <a:spLocks noChangeShapeType="1"/>
          </p:cNvSpPr>
          <p:nvPr/>
        </p:nvSpPr>
        <p:spPr bwMode="auto">
          <a:xfrm>
            <a:off x="490542" y="7024688"/>
            <a:ext cx="9070975" cy="0"/>
          </a:xfrm>
          <a:prstGeom prst="line">
            <a:avLst/>
          </a:prstGeom>
          <a:noFill/>
          <a:ln w="558800">
            <a:solidFill>
              <a:srgbClr val="323554"/>
            </a:solidFill>
            <a:round/>
            <a:headEnd/>
            <a:tailEnd/>
          </a:ln>
          <a:extLst>
            <a:ext uri="{909E8E84-426E-40DD-AFC4-6F175D3DCCD1}">
              <a14:hiddenFill xmlns:a14="http://schemas.microsoft.com/office/drawing/2010/main">
                <a:noFill/>
              </a14:hiddenFill>
            </a:ext>
          </a:extLst>
        </p:spPr>
        <p:txBody>
          <a:bodyPr wrap="none" lIns="91398" tIns="45699" rIns="91398" bIns="45699" anchor="ctr"/>
          <a:lstStyle/>
          <a:p>
            <a:endParaRPr lang="en-US"/>
          </a:p>
        </p:txBody>
      </p:sp>
      <p:sp>
        <p:nvSpPr>
          <p:cNvPr id="971781" name="Rectangle 5"/>
          <p:cNvSpPr>
            <a:spLocks noGrp="1" noChangeArrowheads="1"/>
          </p:cNvSpPr>
          <p:nvPr>
            <p:ph type="sldNum" sz="quarter" idx="4"/>
          </p:nvPr>
        </p:nvSpPr>
        <p:spPr bwMode="auto">
          <a:xfrm>
            <a:off x="8775700" y="7026275"/>
            <a:ext cx="1066800" cy="533400"/>
          </a:xfrm>
          <a:prstGeom prst="rect">
            <a:avLst/>
          </a:prstGeom>
          <a:noFill/>
          <a:ln w="9525">
            <a:noFill/>
            <a:miter lim="800000"/>
            <a:headEnd/>
            <a:tailEnd/>
          </a:ln>
        </p:spPr>
        <p:txBody>
          <a:bodyPr vert="horz" wrap="square" lIns="91348" tIns="45672" rIns="91348" bIns="45672" numCol="1" anchor="t" anchorCtr="0" compatLnSpc="1">
            <a:prstTxWarp prst="textNoShape">
              <a:avLst/>
            </a:prstTxWarp>
          </a:bodyPr>
          <a:lstStyle>
            <a:lvl1pPr algn="ctr" eaLnBrk="0" hangingPunct="0">
              <a:spcBef>
                <a:spcPct val="0"/>
              </a:spcBef>
              <a:buClrTx/>
              <a:buFontTx/>
              <a:buNone/>
              <a:defRPr sz="1200" b="0" i="0">
                <a:solidFill>
                  <a:schemeClr val="bg1"/>
                </a:solidFill>
                <a:latin typeface="+mj-lt"/>
                <a:cs typeface="+mn-cs"/>
              </a:defRPr>
            </a:lvl1pPr>
          </a:lstStyle>
          <a:p>
            <a:pPr>
              <a:defRPr/>
            </a:pPr>
            <a:fld id="{DBD114CF-E6D8-4EFD-9EC5-2EF4F1BCCC08}" type="slidenum">
              <a:rPr lang="en-US"/>
              <a:pPr>
                <a:defRPr/>
              </a:pPr>
              <a:t>‹#›</a:t>
            </a:fld>
            <a:endParaRPr lang="en-US" sz="1400"/>
          </a:p>
        </p:txBody>
      </p:sp>
      <p:sp>
        <p:nvSpPr>
          <p:cNvPr id="2054" name="Line 6"/>
          <p:cNvSpPr>
            <a:spLocks noChangeShapeType="1"/>
          </p:cNvSpPr>
          <p:nvPr/>
        </p:nvSpPr>
        <p:spPr bwMode="auto">
          <a:xfrm>
            <a:off x="477838" y="1001713"/>
            <a:ext cx="9077325" cy="0"/>
          </a:xfrm>
          <a:prstGeom prst="line">
            <a:avLst/>
          </a:prstGeom>
          <a:noFill/>
          <a:ln w="152400">
            <a:solidFill>
              <a:srgbClr val="323554"/>
            </a:solidFill>
            <a:round/>
            <a:headEnd/>
            <a:tailEnd/>
          </a:ln>
          <a:extLst>
            <a:ext uri="{909E8E84-426E-40DD-AFC4-6F175D3DCCD1}">
              <a14:hiddenFill xmlns:a14="http://schemas.microsoft.com/office/drawing/2010/main">
                <a:noFill/>
              </a14:hiddenFill>
            </a:ext>
          </a:extLst>
        </p:spPr>
        <p:txBody>
          <a:bodyPr wrap="none" lIns="91398" tIns="45699" rIns="91398" bIns="45699" anchor="ctr"/>
          <a:lstStyle/>
          <a:p>
            <a:endParaRPr lang="en-US"/>
          </a:p>
        </p:txBody>
      </p:sp>
      <p:pic>
        <p:nvPicPr>
          <p:cNvPr id="2055" name="Picture 7" descr="JAMR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892" y="6880225"/>
            <a:ext cx="1050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Grp="1" noChangeArrowheads="1"/>
          </p:cNvSpPr>
          <p:nvPr>
            <p:ph type="title"/>
          </p:nvPr>
        </p:nvSpPr>
        <p:spPr bwMode="auto">
          <a:xfrm>
            <a:off x="455613" y="309563"/>
            <a:ext cx="9186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ctr" anchorCtr="0" compatLnSpc="1">
            <a:prstTxWarp prst="textNoShape">
              <a:avLst/>
            </a:prstTxWarp>
          </a:bodyPr>
          <a:lstStyle/>
          <a:p>
            <a:pPr lvl="0"/>
            <a:r>
              <a:rPr lang="en-US" smtClean="0"/>
              <a:t>Zurich EX BT; Size: 24, Bold; Color: R-0, B-67, G-110</a:t>
            </a:r>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32" r:id="rId3"/>
    <p:sldLayoutId id="2147484263" r:id="rId4"/>
  </p:sldLayoutIdLst>
  <p:timing>
    <p:tnLst>
      <p:par>
        <p:cTn id="1" dur="indefinite" restart="never" nodeType="tmRoot"/>
      </p:par>
    </p:tnLst>
  </p:timing>
  <p:hf hdr="0" ftr="0" dt="0"/>
  <p:txStyles>
    <p:titleStyle>
      <a:lvl1pPr algn="l" defTabSz="1018699" rtl="0" eaLnBrk="1" fontAlgn="base" hangingPunct="1">
        <a:spcBef>
          <a:spcPct val="0"/>
        </a:spcBef>
        <a:spcAft>
          <a:spcPct val="0"/>
        </a:spcAft>
        <a:defRPr sz="2500" b="1">
          <a:solidFill>
            <a:srgbClr val="00436E"/>
          </a:solidFill>
          <a:latin typeface="Arial" charset="0"/>
          <a:ea typeface="+mj-ea"/>
          <a:cs typeface="+mj-cs"/>
        </a:defRPr>
      </a:lvl1pPr>
      <a:lvl2pPr algn="l" defTabSz="1018699" rtl="0" eaLnBrk="1" fontAlgn="base" hangingPunct="1">
        <a:spcBef>
          <a:spcPct val="0"/>
        </a:spcBef>
        <a:spcAft>
          <a:spcPct val="0"/>
        </a:spcAft>
        <a:defRPr sz="2500" b="1">
          <a:solidFill>
            <a:srgbClr val="00436E"/>
          </a:solidFill>
          <a:latin typeface="Arial" charset="0"/>
          <a:cs typeface="Arial" charset="0"/>
        </a:defRPr>
      </a:lvl2pPr>
      <a:lvl3pPr algn="l" defTabSz="1018699" rtl="0" eaLnBrk="1" fontAlgn="base" hangingPunct="1">
        <a:spcBef>
          <a:spcPct val="0"/>
        </a:spcBef>
        <a:spcAft>
          <a:spcPct val="0"/>
        </a:spcAft>
        <a:defRPr sz="2500" b="1">
          <a:solidFill>
            <a:srgbClr val="00436E"/>
          </a:solidFill>
          <a:latin typeface="Arial" charset="0"/>
          <a:cs typeface="Arial" charset="0"/>
        </a:defRPr>
      </a:lvl3pPr>
      <a:lvl4pPr algn="l" defTabSz="1018699" rtl="0" eaLnBrk="1" fontAlgn="base" hangingPunct="1">
        <a:spcBef>
          <a:spcPct val="0"/>
        </a:spcBef>
        <a:spcAft>
          <a:spcPct val="0"/>
        </a:spcAft>
        <a:defRPr sz="2500" b="1">
          <a:solidFill>
            <a:srgbClr val="00436E"/>
          </a:solidFill>
          <a:latin typeface="Arial" charset="0"/>
          <a:cs typeface="Arial" charset="0"/>
        </a:defRPr>
      </a:lvl4pPr>
      <a:lvl5pPr algn="l" defTabSz="1018699" rtl="0" eaLnBrk="1" fontAlgn="base" hangingPunct="1">
        <a:spcBef>
          <a:spcPct val="0"/>
        </a:spcBef>
        <a:spcAft>
          <a:spcPct val="0"/>
        </a:spcAft>
        <a:defRPr sz="2500" b="1">
          <a:solidFill>
            <a:srgbClr val="00436E"/>
          </a:solidFill>
          <a:latin typeface="Arial" charset="0"/>
          <a:cs typeface="Arial" charset="0"/>
        </a:defRPr>
      </a:lvl5pPr>
      <a:lvl6pPr marL="456986" algn="l" defTabSz="1018699" rtl="0" eaLnBrk="1" fontAlgn="base" hangingPunct="1">
        <a:spcBef>
          <a:spcPct val="0"/>
        </a:spcBef>
        <a:spcAft>
          <a:spcPct val="0"/>
        </a:spcAft>
        <a:defRPr sz="2500" b="1">
          <a:solidFill>
            <a:srgbClr val="00436E"/>
          </a:solidFill>
          <a:latin typeface="Zurich Ex BT" pitchFamily="34" charset="0"/>
          <a:cs typeface="Arial" charset="0"/>
        </a:defRPr>
      </a:lvl6pPr>
      <a:lvl7pPr marL="913973" algn="l" defTabSz="1018699" rtl="0" eaLnBrk="1" fontAlgn="base" hangingPunct="1">
        <a:spcBef>
          <a:spcPct val="0"/>
        </a:spcBef>
        <a:spcAft>
          <a:spcPct val="0"/>
        </a:spcAft>
        <a:defRPr sz="2500" b="1">
          <a:solidFill>
            <a:srgbClr val="00436E"/>
          </a:solidFill>
          <a:latin typeface="Zurich Ex BT" pitchFamily="34" charset="0"/>
          <a:cs typeface="Arial" charset="0"/>
        </a:defRPr>
      </a:lvl7pPr>
      <a:lvl8pPr marL="1370958" algn="l" defTabSz="1018699" rtl="0" eaLnBrk="1" fontAlgn="base" hangingPunct="1">
        <a:spcBef>
          <a:spcPct val="0"/>
        </a:spcBef>
        <a:spcAft>
          <a:spcPct val="0"/>
        </a:spcAft>
        <a:defRPr sz="2500" b="1">
          <a:solidFill>
            <a:srgbClr val="00436E"/>
          </a:solidFill>
          <a:latin typeface="Zurich Ex BT" pitchFamily="34" charset="0"/>
          <a:cs typeface="Arial" charset="0"/>
        </a:defRPr>
      </a:lvl8pPr>
      <a:lvl9pPr marL="1827944" algn="l" defTabSz="1018699" rtl="0" eaLnBrk="1" fontAlgn="base" hangingPunct="1">
        <a:spcBef>
          <a:spcPct val="0"/>
        </a:spcBef>
        <a:spcAft>
          <a:spcPct val="0"/>
        </a:spcAft>
        <a:defRPr sz="2500" b="1">
          <a:solidFill>
            <a:srgbClr val="00436E"/>
          </a:solidFill>
          <a:latin typeface="Zurich Ex BT" pitchFamily="34" charset="0"/>
          <a:cs typeface="Arial" charset="0"/>
        </a:defRPr>
      </a:lvl9pPr>
    </p:titleStyle>
    <p:body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p:bodyStyle>
    <p:otherStyle>
      <a:defPPr>
        <a:defRPr lang="en-US"/>
      </a:defPPr>
      <a:lvl1pPr marL="0" algn="l" defTabSz="913973" rtl="0" eaLnBrk="1" latinLnBrk="0" hangingPunct="1">
        <a:defRPr sz="1800" kern="1200">
          <a:solidFill>
            <a:schemeClr val="tx1"/>
          </a:solidFill>
          <a:latin typeface="+mn-lt"/>
          <a:ea typeface="+mn-ea"/>
          <a:cs typeface="+mn-cs"/>
        </a:defRPr>
      </a:lvl1pPr>
      <a:lvl2pPr marL="456986"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8"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30" algn="l" defTabSz="913973" rtl="0" eaLnBrk="1" latinLnBrk="0" hangingPunct="1">
        <a:defRPr sz="1800" kern="1200">
          <a:solidFill>
            <a:schemeClr val="tx1"/>
          </a:solidFill>
          <a:latin typeface="+mn-lt"/>
          <a:ea typeface="+mn-ea"/>
          <a:cs typeface="+mn-cs"/>
        </a:defRPr>
      </a:lvl6pPr>
      <a:lvl7pPr marL="2741918" algn="l" defTabSz="913973" rtl="0" eaLnBrk="1" latinLnBrk="0" hangingPunct="1">
        <a:defRPr sz="1800" kern="1200">
          <a:solidFill>
            <a:schemeClr val="tx1"/>
          </a:solidFill>
          <a:latin typeface="+mn-lt"/>
          <a:ea typeface="+mn-ea"/>
          <a:cs typeface="+mn-cs"/>
        </a:defRPr>
      </a:lvl7pPr>
      <a:lvl8pPr marL="3198903" algn="l" defTabSz="913973" rtl="0" eaLnBrk="1" latinLnBrk="0" hangingPunct="1">
        <a:defRPr sz="1800" kern="1200">
          <a:solidFill>
            <a:schemeClr val="tx1"/>
          </a:solidFill>
          <a:latin typeface="+mn-lt"/>
          <a:ea typeface="+mn-ea"/>
          <a:cs typeface="+mn-cs"/>
        </a:defRPr>
      </a:lvl8pPr>
      <a:lvl9pPr marL="3655889" algn="l" defTabSz="9139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5649" y="1095375"/>
            <a:ext cx="9120187" cy="5640388"/>
          </a:xfrm>
          <a:prstGeom prst="rect">
            <a:avLst/>
          </a:prstGeom>
          <a:noFill/>
          <a:ln w="9525">
            <a:noFill/>
            <a:miter lim="800000"/>
            <a:headEnd/>
            <a:tailEnd/>
          </a:ln>
        </p:spPr>
        <p:txBody>
          <a:bodyPr vert="horz" wrap="square" lIns="50718" tIns="50718" rIns="50718" bIns="50718" numCol="1" anchor="t" anchorCtr="0" compatLnSpc="1">
            <a:prstTxWarp prst="textNoShape">
              <a:avLst/>
            </a:prstTxWarp>
          </a:bodyPr>
          <a:lstStyle/>
          <a:p>
            <a:pPr lvl="0"/>
            <a:r>
              <a:rPr lang="en-US" smtClean="0"/>
              <a:t>First Level; Minon or Times New Roman; Size: 18</a:t>
            </a:r>
          </a:p>
          <a:p>
            <a:pPr lvl="0"/>
            <a:r>
              <a:rPr lang="en-US" smtClean="0"/>
              <a:t>Bullet (For all Levels): Square; Size-100%; Color: R-171, B-1, G-1</a:t>
            </a:r>
          </a:p>
          <a:p>
            <a:pPr lvl="1"/>
            <a:r>
              <a:rPr lang="en-US" smtClean="0"/>
              <a:t>Second Level; Minon or Times New Roman; Size: 16</a:t>
            </a:r>
          </a:p>
          <a:p>
            <a:pPr lvl="2"/>
            <a:r>
              <a:rPr lang="en-US" smtClean="0"/>
              <a:t>Third Level; Minon or Times New Roman; Size: 14</a:t>
            </a:r>
          </a:p>
          <a:p>
            <a:pPr lvl="2"/>
            <a:endParaRPr lang="en-US" smtClean="0"/>
          </a:p>
        </p:txBody>
      </p:sp>
      <p:sp>
        <p:nvSpPr>
          <p:cNvPr id="971779" name="Line 3"/>
          <p:cNvSpPr>
            <a:spLocks noChangeShapeType="1"/>
          </p:cNvSpPr>
          <p:nvPr/>
        </p:nvSpPr>
        <p:spPr bwMode="auto">
          <a:xfrm>
            <a:off x="481019" y="790575"/>
            <a:ext cx="9075737" cy="0"/>
          </a:xfrm>
          <a:prstGeom prst="line">
            <a:avLst/>
          </a:prstGeom>
          <a:noFill/>
          <a:ln w="152400">
            <a:solidFill>
              <a:srgbClr val="BCBAC2"/>
            </a:solidFill>
            <a:round/>
            <a:headEnd/>
            <a:tailEnd/>
          </a:ln>
          <a:effectLst/>
        </p:spPr>
        <p:txBody>
          <a:bodyPr wrap="none" lIns="91100" tIns="45548" rIns="91100" bIns="45548"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971780" name="Line 4"/>
          <p:cNvSpPr>
            <a:spLocks noChangeShapeType="1"/>
          </p:cNvSpPr>
          <p:nvPr/>
        </p:nvSpPr>
        <p:spPr bwMode="auto">
          <a:xfrm>
            <a:off x="490555" y="7024688"/>
            <a:ext cx="9070975" cy="0"/>
          </a:xfrm>
          <a:prstGeom prst="line">
            <a:avLst/>
          </a:prstGeom>
          <a:noFill/>
          <a:ln w="558800">
            <a:solidFill>
              <a:srgbClr val="323554"/>
            </a:solidFill>
            <a:round/>
            <a:headEnd/>
            <a:tailEnd/>
          </a:ln>
          <a:effectLst/>
        </p:spPr>
        <p:txBody>
          <a:bodyPr wrap="none" lIns="91100" tIns="45548" rIns="91100" bIns="45548"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sp>
        <p:nvSpPr>
          <p:cNvPr id="971781" name="Rectangle 5"/>
          <p:cNvSpPr>
            <a:spLocks noGrp="1" noChangeArrowheads="1"/>
          </p:cNvSpPr>
          <p:nvPr>
            <p:ph type="sldNum" sz="quarter" idx="4"/>
          </p:nvPr>
        </p:nvSpPr>
        <p:spPr bwMode="auto">
          <a:xfrm>
            <a:off x="8775700" y="7026275"/>
            <a:ext cx="1066800" cy="533400"/>
          </a:xfrm>
          <a:prstGeom prst="rect">
            <a:avLst/>
          </a:prstGeom>
          <a:noFill/>
          <a:ln w="9525">
            <a:noFill/>
            <a:miter lim="800000"/>
            <a:headEnd/>
            <a:tailEnd/>
          </a:ln>
        </p:spPr>
        <p:txBody>
          <a:bodyPr vert="horz" wrap="square" lIns="91047" tIns="45521" rIns="91047" bIns="45521" numCol="1" anchor="t" anchorCtr="0" compatLnSpc="1">
            <a:prstTxWarp prst="textNoShape">
              <a:avLst/>
            </a:prstTxWarp>
          </a:bodyPr>
          <a:lstStyle>
            <a:lvl1pPr algn="ctr" eaLnBrk="0" hangingPunct="0">
              <a:spcBef>
                <a:spcPct val="0"/>
              </a:spcBef>
              <a:buClrTx/>
              <a:buFontTx/>
              <a:buNone/>
              <a:defRPr sz="1200" b="0" i="0">
                <a:solidFill>
                  <a:schemeClr val="bg1"/>
                </a:solidFill>
                <a:latin typeface="+mj-lt"/>
                <a:cs typeface="+mn-cs"/>
              </a:defRPr>
            </a:lvl1pPr>
          </a:lstStyle>
          <a:p>
            <a:pPr>
              <a:defRPr/>
            </a:pPr>
            <a:fld id="{87098E0F-0512-4DB9-B778-90E1DF22612C}" type="slidenum">
              <a:rPr lang="en-US">
                <a:solidFill>
                  <a:srgbClr val="FFFFFF"/>
                </a:solidFill>
              </a:rPr>
              <a:pPr>
                <a:defRPr/>
              </a:pPr>
              <a:t>‹#›</a:t>
            </a:fld>
            <a:endParaRPr lang="en-US" sz="1400">
              <a:solidFill>
                <a:srgbClr val="FFFFFF"/>
              </a:solidFill>
            </a:endParaRPr>
          </a:p>
        </p:txBody>
      </p:sp>
      <p:sp>
        <p:nvSpPr>
          <p:cNvPr id="971782" name="Line 6"/>
          <p:cNvSpPr>
            <a:spLocks noChangeShapeType="1"/>
          </p:cNvSpPr>
          <p:nvPr/>
        </p:nvSpPr>
        <p:spPr bwMode="auto">
          <a:xfrm>
            <a:off x="477838" y="1001713"/>
            <a:ext cx="9077325" cy="0"/>
          </a:xfrm>
          <a:prstGeom prst="line">
            <a:avLst/>
          </a:prstGeom>
          <a:noFill/>
          <a:ln w="152400">
            <a:solidFill>
              <a:srgbClr val="323554"/>
            </a:solidFill>
            <a:round/>
            <a:headEnd/>
            <a:tailEnd/>
          </a:ln>
          <a:effectLst/>
        </p:spPr>
        <p:txBody>
          <a:bodyPr wrap="none" lIns="91100" tIns="45548" rIns="91100" bIns="45548" anchor="ctr"/>
          <a:lstStyle/>
          <a:p>
            <a:pPr eaLnBrk="0" hangingPunct="0">
              <a:spcBef>
                <a:spcPct val="0"/>
              </a:spcBef>
              <a:buClrTx/>
              <a:buFontTx/>
              <a:buNone/>
              <a:defRPr/>
            </a:pPr>
            <a:endParaRPr lang="en-US" sz="2500" i="1">
              <a:solidFill>
                <a:srgbClr val="000000"/>
              </a:solidFill>
              <a:latin typeface="Times New Roman" pitchFamily="18" charset="0"/>
              <a:cs typeface="Arial"/>
            </a:endParaRPr>
          </a:p>
        </p:txBody>
      </p:sp>
      <p:pic>
        <p:nvPicPr>
          <p:cNvPr id="5127" name="Picture 7" descr="JAMRS Logo"/>
          <p:cNvPicPr>
            <a:picLocks noChangeAspect="1" noChangeArrowheads="1"/>
          </p:cNvPicPr>
          <p:nvPr/>
        </p:nvPicPr>
        <p:blipFill>
          <a:blip r:embed="rId6" cstate="print"/>
          <a:srcRect/>
          <a:stretch>
            <a:fillRect/>
          </a:stretch>
        </p:blipFill>
        <p:spPr bwMode="auto">
          <a:xfrm>
            <a:off x="4433893" y="6880225"/>
            <a:ext cx="1050925" cy="301625"/>
          </a:xfrm>
          <a:prstGeom prst="rect">
            <a:avLst/>
          </a:prstGeom>
          <a:noFill/>
          <a:ln w="9525">
            <a:noFill/>
            <a:miter lim="800000"/>
            <a:headEnd/>
            <a:tailEnd/>
          </a:ln>
        </p:spPr>
      </p:pic>
      <p:sp>
        <p:nvSpPr>
          <p:cNvPr id="5128" name="Rectangle 8"/>
          <p:cNvSpPr>
            <a:spLocks noGrp="1" noChangeArrowheads="1"/>
          </p:cNvSpPr>
          <p:nvPr>
            <p:ph type="title"/>
          </p:nvPr>
        </p:nvSpPr>
        <p:spPr bwMode="auto">
          <a:xfrm>
            <a:off x="455613" y="309563"/>
            <a:ext cx="9186862" cy="519112"/>
          </a:xfrm>
          <a:prstGeom prst="rect">
            <a:avLst/>
          </a:prstGeom>
          <a:noFill/>
          <a:ln w="9525">
            <a:noFill/>
            <a:miter lim="800000"/>
            <a:headEnd/>
            <a:tailEnd/>
          </a:ln>
        </p:spPr>
        <p:txBody>
          <a:bodyPr vert="horz" wrap="square" lIns="50718" tIns="50718" rIns="50718" bIns="50718" numCol="1" anchor="ctr" anchorCtr="0" compatLnSpc="1">
            <a:prstTxWarp prst="textNoShape">
              <a:avLst/>
            </a:prstTxWarp>
          </a:bodyPr>
          <a:lstStyle/>
          <a:p>
            <a:pPr lvl="0"/>
            <a:r>
              <a:rPr lang="en-US" smtClean="0"/>
              <a:t>Zurich EX BT; Size: 24, Bold; Color: R-0, B-67, G-110</a:t>
            </a:r>
          </a:p>
        </p:txBody>
      </p:sp>
    </p:spTree>
    <p:extLst>
      <p:ext uri="{BB962C8B-B14F-4D97-AF65-F5344CB8AC3E}">
        <p14:creationId xmlns:p14="http://schemas.microsoft.com/office/powerpoint/2010/main" val="3834667532"/>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Lst>
  <p:hf hdr="0" ftr="0" dt="0"/>
  <p:txStyles>
    <p:titleStyle>
      <a:lvl1pPr algn="l" defTabSz="1015251" rtl="0" eaLnBrk="0" fontAlgn="base" hangingPunct="0">
        <a:spcBef>
          <a:spcPct val="0"/>
        </a:spcBef>
        <a:spcAft>
          <a:spcPct val="0"/>
        </a:spcAft>
        <a:defRPr sz="2500" b="1">
          <a:solidFill>
            <a:srgbClr val="00436E"/>
          </a:solidFill>
          <a:latin typeface="Arial" charset="0"/>
          <a:ea typeface="+mj-ea"/>
          <a:cs typeface="+mj-cs"/>
        </a:defRPr>
      </a:lvl1pPr>
      <a:lvl2pPr algn="l" defTabSz="1015251" rtl="0" eaLnBrk="0" fontAlgn="base" hangingPunct="0">
        <a:spcBef>
          <a:spcPct val="0"/>
        </a:spcBef>
        <a:spcAft>
          <a:spcPct val="0"/>
        </a:spcAft>
        <a:defRPr sz="2500" b="1">
          <a:solidFill>
            <a:srgbClr val="00436E"/>
          </a:solidFill>
          <a:latin typeface="Arial" charset="0"/>
          <a:cs typeface="Arial" charset="0"/>
        </a:defRPr>
      </a:lvl2pPr>
      <a:lvl3pPr algn="l" defTabSz="1015251" rtl="0" eaLnBrk="0" fontAlgn="base" hangingPunct="0">
        <a:spcBef>
          <a:spcPct val="0"/>
        </a:spcBef>
        <a:spcAft>
          <a:spcPct val="0"/>
        </a:spcAft>
        <a:defRPr sz="2500" b="1">
          <a:solidFill>
            <a:srgbClr val="00436E"/>
          </a:solidFill>
          <a:latin typeface="Arial" charset="0"/>
          <a:cs typeface="Arial" charset="0"/>
        </a:defRPr>
      </a:lvl3pPr>
      <a:lvl4pPr algn="l" defTabSz="1015251" rtl="0" eaLnBrk="0" fontAlgn="base" hangingPunct="0">
        <a:spcBef>
          <a:spcPct val="0"/>
        </a:spcBef>
        <a:spcAft>
          <a:spcPct val="0"/>
        </a:spcAft>
        <a:defRPr sz="2500" b="1">
          <a:solidFill>
            <a:srgbClr val="00436E"/>
          </a:solidFill>
          <a:latin typeface="Arial" charset="0"/>
          <a:cs typeface="Arial" charset="0"/>
        </a:defRPr>
      </a:lvl4pPr>
      <a:lvl5pPr algn="l" defTabSz="1015251" rtl="0" eaLnBrk="0" fontAlgn="base" hangingPunct="0">
        <a:spcBef>
          <a:spcPct val="0"/>
        </a:spcBef>
        <a:spcAft>
          <a:spcPct val="0"/>
        </a:spcAft>
        <a:defRPr sz="2500" b="1">
          <a:solidFill>
            <a:srgbClr val="00436E"/>
          </a:solidFill>
          <a:latin typeface="Arial" charset="0"/>
          <a:cs typeface="Arial" charset="0"/>
        </a:defRPr>
      </a:lvl5pPr>
      <a:lvl6pPr marL="455436" algn="l" defTabSz="1015251" rtl="0" fontAlgn="base">
        <a:spcBef>
          <a:spcPct val="0"/>
        </a:spcBef>
        <a:spcAft>
          <a:spcPct val="0"/>
        </a:spcAft>
        <a:defRPr sz="2500" b="1">
          <a:solidFill>
            <a:srgbClr val="00436E"/>
          </a:solidFill>
          <a:latin typeface="Zurich Ex BT" pitchFamily="34" charset="0"/>
          <a:cs typeface="Arial" charset="0"/>
        </a:defRPr>
      </a:lvl6pPr>
      <a:lvl7pPr marL="910874" algn="l" defTabSz="1015251" rtl="0" fontAlgn="base">
        <a:spcBef>
          <a:spcPct val="0"/>
        </a:spcBef>
        <a:spcAft>
          <a:spcPct val="0"/>
        </a:spcAft>
        <a:defRPr sz="2500" b="1">
          <a:solidFill>
            <a:srgbClr val="00436E"/>
          </a:solidFill>
          <a:latin typeface="Zurich Ex BT" pitchFamily="34" charset="0"/>
          <a:cs typeface="Arial" charset="0"/>
        </a:defRPr>
      </a:lvl7pPr>
      <a:lvl8pPr marL="1366316" algn="l" defTabSz="1015251" rtl="0" fontAlgn="base">
        <a:spcBef>
          <a:spcPct val="0"/>
        </a:spcBef>
        <a:spcAft>
          <a:spcPct val="0"/>
        </a:spcAft>
        <a:defRPr sz="2500" b="1">
          <a:solidFill>
            <a:srgbClr val="00436E"/>
          </a:solidFill>
          <a:latin typeface="Zurich Ex BT" pitchFamily="34" charset="0"/>
          <a:cs typeface="Arial" charset="0"/>
        </a:defRPr>
      </a:lvl8pPr>
      <a:lvl9pPr marL="1821752" algn="l" defTabSz="1015251" rtl="0" fontAlgn="base">
        <a:spcBef>
          <a:spcPct val="0"/>
        </a:spcBef>
        <a:spcAft>
          <a:spcPct val="0"/>
        </a:spcAft>
        <a:defRPr sz="2500" b="1">
          <a:solidFill>
            <a:srgbClr val="00436E"/>
          </a:solidFill>
          <a:latin typeface="Zurich Ex BT" pitchFamily="34" charset="0"/>
          <a:cs typeface="Arial" charset="0"/>
        </a:defRPr>
      </a:lvl9pPr>
    </p:titleStyle>
    <p:bodyStyle>
      <a:lvl1pPr marL="175543" indent="-175543" algn="l" defTabSz="1015251" rtl="0" eaLnBrk="0" fontAlgn="base" hangingPunct="0">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3853" indent="-164459" algn="l" defTabSz="1015251" rtl="0" eaLnBrk="0" fontAlgn="base" hangingPunct="0">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4820" indent="-175543" algn="l" defTabSz="1015251" rtl="0" eaLnBrk="0" fontAlgn="base" hangingPunct="0">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75899" indent="-253036" algn="l" defTabSz="1015251" rtl="0" eaLnBrk="0" fontAlgn="base" hangingPunct="0">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83519" indent="-253036" algn="l" defTabSz="1015251" rtl="0" eaLnBrk="0" fontAlgn="base" hangingPunct="0">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38953" indent="-253036" algn="l" defTabSz="1015251" rtl="0" fontAlgn="base">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194401" indent="-253036" algn="l" defTabSz="1015251" rtl="0" fontAlgn="base">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49835" indent="-253036" algn="l" defTabSz="1015251" rtl="0" fontAlgn="base">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05279" indent="-253036" algn="l" defTabSz="1015251" rtl="0" fontAlgn="base">
        <a:spcBef>
          <a:spcPct val="20000"/>
        </a:spcBef>
        <a:spcAft>
          <a:spcPct val="0"/>
        </a:spcAft>
        <a:buClr>
          <a:srgbClr val="B31B34"/>
        </a:buClr>
        <a:buFont typeface="Wingdings" pitchFamily="2" charset="2"/>
        <a:buChar char="§"/>
        <a:defRPr sz="2000">
          <a:solidFill>
            <a:schemeClr val="tx1"/>
          </a:solidFill>
          <a:latin typeface="+mn-lt"/>
          <a:cs typeface="+mn-cs"/>
        </a:defRPr>
      </a:lvl9pPr>
    </p:bodyStyle>
    <p:otherStyle>
      <a:defPPr>
        <a:defRPr lang="en-US"/>
      </a:defPPr>
      <a:lvl1pPr marL="0" algn="l" defTabSz="910874" rtl="0" eaLnBrk="1" latinLnBrk="0" hangingPunct="1">
        <a:defRPr sz="1800" kern="1200">
          <a:solidFill>
            <a:schemeClr val="tx1"/>
          </a:solidFill>
          <a:latin typeface="+mn-lt"/>
          <a:ea typeface="+mn-ea"/>
          <a:cs typeface="+mn-cs"/>
        </a:defRPr>
      </a:lvl1pPr>
      <a:lvl2pPr marL="455436" algn="l" defTabSz="910874" rtl="0" eaLnBrk="1" latinLnBrk="0" hangingPunct="1">
        <a:defRPr sz="1800" kern="1200">
          <a:solidFill>
            <a:schemeClr val="tx1"/>
          </a:solidFill>
          <a:latin typeface="+mn-lt"/>
          <a:ea typeface="+mn-ea"/>
          <a:cs typeface="+mn-cs"/>
        </a:defRPr>
      </a:lvl2pPr>
      <a:lvl3pPr marL="910874" algn="l" defTabSz="910874" rtl="0" eaLnBrk="1" latinLnBrk="0" hangingPunct="1">
        <a:defRPr sz="1800" kern="1200">
          <a:solidFill>
            <a:schemeClr val="tx1"/>
          </a:solidFill>
          <a:latin typeface="+mn-lt"/>
          <a:ea typeface="+mn-ea"/>
          <a:cs typeface="+mn-cs"/>
        </a:defRPr>
      </a:lvl3pPr>
      <a:lvl4pPr marL="1366316" algn="l" defTabSz="910874" rtl="0" eaLnBrk="1" latinLnBrk="0" hangingPunct="1">
        <a:defRPr sz="1800" kern="1200">
          <a:solidFill>
            <a:schemeClr val="tx1"/>
          </a:solidFill>
          <a:latin typeface="+mn-lt"/>
          <a:ea typeface="+mn-ea"/>
          <a:cs typeface="+mn-cs"/>
        </a:defRPr>
      </a:lvl4pPr>
      <a:lvl5pPr marL="1821752" algn="l" defTabSz="910874" rtl="0" eaLnBrk="1" latinLnBrk="0" hangingPunct="1">
        <a:defRPr sz="1800" kern="1200">
          <a:solidFill>
            <a:schemeClr val="tx1"/>
          </a:solidFill>
          <a:latin typeface="+mn-lt"/>
          <a:ea typeface="+mn-ea"/>
          <a:cs typeface="+mn-cs"/>
        </a:defRPr>
      </a:lvl5pPr>
      <a:lvl6pPr marL="2277199" algn="l" defTabSz="910874" rtl="0" eaLnBrk="1" latinLnBrk="0" hangingPunct="1">
        <a:defRPr sz="1800" kern="1200">
          <a:solidFill>
            <a:schemeClr val="tx1"/>
          </a:solidFill>
          <a:latin typeface="+mn-lt"/>
          <a:ea typeface="+mn-ea"/>
          <a:cs typeface="+mn-cs"/>
        </a:defRPr>
      </a:lvl6pPr>
      <a:lvl7pPr marL="2732636" algn="l" defTabSz="910874" rtl="0" eaLnBrk="1" latinLnBrk="0" hangingPunct="1">
        <a:defRPr sz="1800" kern="1200">
          <a:solidFill>
            <a:schemeClr val="tx1"/>
          </a:solidFill>
          <a:latin typeface="+mn-lt"/>
          <a:ea typeface="+mn-ea"/>
          <a:cs typeface="+mn-cs"/>
        </a:defRPr>
      </a:lvl7pPr>
      <a:lvl8pPr marL="3188073" algn="l" defTabSz="910874" rtl="0" eaLnBrk="1" latinLnBrk="0" hangingPunct="1">
        <a:defRPr sz="1800" kern="1200">
          <a:solidFill>
            <a:schemeClr val="tx1"/>
          </a:solidFill>
          <a:latin typeface="+mn-lt"/>
          <a:ea typeface="+mn-ea"/>
          <a:cs typeface="+mn-cs"/>
        </a:defRPr>
      </a:lvl8pPr>
      <a:lvl9pPr marL="3643512" algn="l" defTabSz="9108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hart" Target="../charts/chart10.xml"/><Relationship Id="rId5" Type="http://schemas.openxmlformats.org/officeDocument/2006/relationships/image" Target="../media/image7.png"/><Relationship Id="rId10" Type="http://schemas.openxmlformats.org/officeDocument/2006/relationships/chart" Target="../charts/chart9.xml"/><Relationship Id="rId4" Type="http://schemas.openxmlformats.org/officeDocument/2006/relationships/image" Target="../media/image6.png"/><Relationship Id="rId9"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portal.newrecruitsurvey.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4.xml"/><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hart" Target="../charts/chart37.xml"/><Relationship Id="rId5" Type="http://schemas.openxmlformats.org/officeDocument/2006/relationships/chart" Target="../charts/chart36.xml"/><Relationship Id="rId10" Type="http://schemas.microsoft.com/office/2007/relationships/hdphoto" Target="../media/hdphoto1.wdp"/><Relationship Id="rId4" Type="http://schemas.openxmlformats.org/officeDocument/2006/relationships/chart" Target="../charts/chart35.xml"/><Relationship Id="rId9"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r>
              <a:rPr lang="en-US" dirty="0" smtClean="0"/>
              <a:t>New Recruit Survey</a:t>
            </a:r>
          </a:p>
          <a:p>
            <a:r>
              <a:rPr lang="en-US" dirty="0" smtClean="0"/>
              <a:t>Wave 1 Findings</a:t>
            </a:r>
          </a:p>
          <a:p>
            <a:r>
              <a:rPr lang="en-US" dirty="0" smtClean="0"/>
              <a:t>(October 2012–March 2013)</a:t>
            </a:r>
            <a:endParaRPr lang="en-US" dirty="0"/>
          </a:p>
          <a:p>
            <a:endParaRPr lang="en-US" dirty="0"/>
          </a:p>
        </p:txBody>
      </p:sp>
    </p:spTree>
    <p:extLst>
      <p:ext uri="{BB962C8B-B14F-4D97-AF65-F5344CB8AC3E}">
        <p14:creationId xmlns:p14="http://schemas.microsoft.com/office/powerpoint/2010/main" val="122260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9</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were most likely to cite intrinsic motivations for joining their branch (e.g., pride/self-esteem, better my life). </a:t>
            </a:r>
          </a:p>
          <a:p>
            <a:r>
              <a:rPr lang="en-US" dirty="0" smtClean="0">
                <a:latin typeface="Georgia" pitchFamily="18" charset="0"/>
              </a:rPr>
              <a:t>Reasons for joining vary across Service.  Those reasons for joining that were ranked more prominently by recruits from one Service are circled below.  </a:t>
            </a:r>
          </a:p>
          <a:p>
            <a:pPr lvl="1"/>
            <a:r>
              <a:rPr lang="en-US" dirty="0" smtClean="0">
                <a:latin typeface="Georgia" pitchFamily="18" charset="0"/>
              </a:rPr>
              <a:t>Recruits from the Marine Corps tended to focus on more intrinsic benefits, such as pride/self-esteem and challenge, than other recruits.  </a:t>
            </a:r>
          </a:p>
          <a:p>
            <a:pPr lvl="1"/>
            <a:r>
              <a:rPr lang="en-US" dirty="0" smtClean="0">
                <a:latin typeface="Georgia" pitchFamily="18" charset="0"/>
              </a:rPr>
              <a:t>Navy and Air Force recruits were more likely than other recruits to indicate benefits, such as pay/money and pay for future education, as reasons why they wanted to join.</a:t>
            </a: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08345871"/>
              </p:ext>
            </p:extLst>
          </p:nvPr>
        </p:nvGraphicFramePr>
        <p:xfrm>
          <a:off x="457200" y="3243713"/>
          <a:ext cx="8985183" cy="3253340"/>
        </p:xfrm>
        <a:graphic>
          <a:graphicData uri="http://schemas.openxmlformats.org/drawingml/2006/table">
            <a:tbl>
              <a:tblPr firstRow="1" bandRow="1">
                <a:tableStyleId>{5C22544A-7EE6-4342-B048-85BDC9FD1C3A}</a:tableStyleId>
              </a:tblPr>
              <a:tblGrid>
                <a:gridCol w="3544647"/>
                <a:gridCol w="1360134"/>
                <a:gridCol w="1360134"/>
                <a:gridCol w="1360134"/>
                <a:gridCol w="1360134"/>
              </a:tblGrid>
              <a:tr h="608090">
                <a:tc>
                  <a:txBody>
                    <a:bodyPr/>
                    <a:lstStyle/>
                    <a:p>
                      <a:r>
                        <a:rPr lang="en-US" sz="1400" dirty="0" smtClean="0"/>
                        <a:t>%</a:t>
                      </a:r>
                      <a:r>
                        <a:rPr lang="en-US" sz="1400" baseline="0" dirty="0" smtClean="0"/>
                        <a:t> selected</a:t>
                      </a:r>
                      <a:endParaRPr lang="en-US" sz="14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latin typeface="Arial" pitchFamily="34" charset="0"/>
                          <a:cs typeface="Arial" pitchFamily="34" charset="0"/>
                        </a:rPr>
                        <a:t>Army</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latin typeface="Arial" pitchFamily="34" charset="0"/>
                          <a:cs typeface="Arial" pitchFamily="34" charset="0"/>
                        </a:rPr>
                        <a:t>Navy</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latin typeface="Arial" pitchFamily="34" charset="0"/>
                          <a:cs typeface="Arial" pitchFamily="34" charset="0"/>
                        </a:rPr>
                        <a:t>Marine Corps</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latin typeface="Arial" pitchFamily="34" charset="0"/>
                          <a:cs typeface="Arial" pitchFamily="34" charset="0"/>
                        </a:rPr>
                        <a:t>Air Force</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74260">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Pride/self-esteem/honor</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75%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Travel</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77%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85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Better my</a:t>
                      </a:r>
                      <a:r>
                        <a:rPr lang="en-US" sz="1400" b="0" i="0" u="none" strike="noStrike" kern="1200" baseline="0" dirty="0" smtClean="0">
                          <a:solidFill>
                            <a:srgbClr val="000000"/>
                          </a:solidFill>
                          <a:latin typeface="Arial" pitchFamily="34" charset="0"/>
                          <a:ea typeface="+mn-ea"/>
                          <a:cs typeface="Arial" pitchFamily="34" charset="0"/>
                        </a:rPr>
                        <a:t> life</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70%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Gain experience/work skills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73%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Pay/money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70%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Experience adventure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62%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Develop discipline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For the challenge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51%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To pay for future education</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To help others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a:solidFill>
                            <a:srgbClr val="000000"/>
                          </a:solidFill>
                          <a:latin typeface="Arial" pitchFamily="34" charset="0"/>
                          <a:ea typeface="+mn-ea"/>
                          <a:cs typeface="Arial"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rgbClr val="000000"/>
                          </a:solidFill>
                          <a:latin typeface="Arial" pitchFamily="34" charset="0"/>
                          <a:ea typeface="+mn-ea"/>
                          <a:cs typeface="Arial" pitchFamily="34" charset="0"/>
                        </a:rPr>
                        <a:t>53%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Reasons for Joining the Branch</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Q18:  What were your main reasons for wanting to join the [Service]?  (mark all that apply)</a:t>
            </a:r>
            <a:endParaRPr lang="en-US" sz="1000" i="1" kern="0" dirty="0">
              <a:solidFill>
                <a:srgbClr val="000000"/>
              </a:solidFill>
              <a:latin typeface="Arial" pitchFamily="34" charset="0"/>
              <a:cs typeface="Arial" pitchFamily="34" charset="0"/>
            </a:endParaRPr>
          </a:p>
        </p:txBody>
      </p:sp>
      <p:sp>
        <p:nvSpPr>
          <p:cNvPr id="8" name="Oval 7"/>
          <p:cNvSpPr/>
          <p:nvPr/>
        </p:nvSpPr>
        <p:spPr bwMode="auto">
          <a:xfrm>
            <a:off x="5771800" y="4119155"/>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146606" y="3849197"/>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7146506" y="5686018"/>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8511589" y="4636865"/>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7144799" y="5416060"/>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73442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35963619"/>
              </p:ext>
            </p:extLst>
          </p:nvPr>
        </p:nvGraphicFramePr>
        <p:xfrm>
          <a:off x="284188" y="3962561"/>
          <a:ext cx="9750626" cy="29594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10</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 benefits offered by the Military also play an important role in recruits’ enlistment decisions.  </a:t>
            </a:r>
          </a:p>
          <a:p>
            <a:r>
              <a:rPr lang="en-US" dirty="0" smtClean="0">
                <a:latin typeface="Georgia" pitchFamily="18" charset="0"/>
              </a:rPr>
              <a:t>Recruits were most likely to identify education benefits and health care benefits as influential on their decision to enlist.  Other benefits did not have as strong of an impact on the enlistment decision.</a:t>
            </a:r>
          </a:p>
          <a:p>
            <a:r>
              <a:rPr lang="en-US" dirty="0" smtClean="0">
                <a:latin typeface="Georgia" pitchFamily="18" charset="0"/>
              </a:rPr>
              <a:t>Marine Corps recruits were less likely than other recruits to report that benefits influenced their decision to serve.  </a:t>
            </a:r>
          </a:p>
        </p:txBody>
      </p:sp>
      <p:sp>
        <p:nvSpPr>
          <p:cNvPr id="12" name="TextBox 11"/>
          <p:cNvSpPr txBox="1"/>
          <p:nvPr/>
        </p:nvSpPr>
        <p:spPr>
          <a:xfrm>
            <a:off x="1258350" y="3598685"/>
            <a:ext cx="7541702" cy="318321"/>
          </a:xfrm>
          <a:prstGeom prst="rect">
            <a:avLst/>
          </a:prstGeom>
          <a:noFill/>
          <a:ln>
            <a:solidFill>
              <a:schemeClr val="tx1"/>
            </a:solidFill>
          </a:ln>
        </p:spPr>
        <p:txBody>
          <a:bodyPr wrap="square" lIns="101882" tIns="50941" rIns="101882" bIns="50941" rtlCol="0">
            <a:spAutoFit/>
          </a:bodyPr>
          <a:lstStyle/>
          <a:p>
            <a:pPr algn="ctr">
              <a:buNone/>
            </a:pPr>
            <a:r>
              <a:rPr lang="en-US" sz="1400" b="1" dirty="0" smtClean="0">
                <a:latin typeface="Arial" pitchFamily="34" charset="0"/>
                <a:cs typeface="Arial" pitchFamily="34" charset="0"/>
              </a:rPr>
              <a:t>How influential were each of the following benefits on your enlistment decision?</a:t>
            </a:r>
            <a:endParaRPr lang="en-US" sz="1400" b="1" dirty="0">
              <a:latin typeface="Arial" pitchFamily="34" charset="0"/>
              <a:cs typeface="Arial" pitchFamily="34" charset="0"/>
            </a:endParaRPr>
          </a:p>
        </p:txBody>
      </p:sp>
      <p:sp>
        <p:nvSpPr>
          <p:cNvPr id="15" name="TextBox 14"/>
          <p:cNvSpPr txBox="1"/>
          <p:nvPr/>
        </p:nvSpPr>
        <p:spPr>
          <a:xfrm>
            <a:off x="1135573" y="4121130"/>
            <a:ext cx="3523511" cy="276999"/>
          </a:xfrm>
          <a:prstGeom prst="rect">
            <a:avLst/>
          </a:prstGeom>
          <a:noFill/>
        </p:spPr>
        <p:txBody>
          <a:bodyPr wrap="square" rtlCol="0">
            <a:spAutoFit/>
          </a:bodyPr>
          <a:lstStyle/>
          <a:p>
            <a:pPr>
              <a:buNone/>
            </a:pPr>
            <a:r>
              <a:rPr lang="en-US" sz="1200" b="1" i="1" dirty="0" smtClean="0"/>
              <a:t>% Very Influential/Extremely Influential</a:t>
            </a:r>
            <a:endParaRPr lang="en-US" sz="1200" b="1" i="1" dirty="0"/>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Q35:  How influential were each of the following benefits on your enlistment decision?</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4"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Benefits</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1574023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870567338"/>
              </p:ext>
            </p:extLst>
          </p:nvPr>
        </p:nvGraphicFramePr>
        <p:xfrm>
          <a:off x="447474" y="3360322"/>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11</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a:latin typeface="Georgia" pitchFamily="18" charset="0"/>
              </a:rPr>
              <a:t>Military benefits </a:t>
            </a:r>
            <a:r>
              <a:rPr lang="en-US" dirty="0" smtClean="0">
                <a:latin typeface="Georgia" pitchFamily="18" charset="0"/>
              </a:rPr>
              <a:t>were most </a:t>
            </a:r>
            <a:r>
              <a:rPr lang="en-US" dirty="0">
                <a:latin typeface="Georgia" pitchFamily="18" charset="0"/>
              </a:rPr>
              <a:t>likely to </a:t>
            </a:r>
            <a:r>
              <a:rPr lang="en-US" dirty="0" smtClean="0">
                <a:latin typeface="Georgia" pitchFamily="18" charset="0"/>
              </a:rPr>
              <a:t>be influential for lower-quality </a:t>
            </a:r>
            <a:r>
              <a:rPr lang="en-US" dirty="0">
                <a:latin typeface="Georgia" pitchFamily="18" charset="0"/>
              </a:rPr>
              <a:t>recruits.</a:t>
            </a:r>
          </a:p>
          <a:p>
            <a:r>
              <a:rPr lang="en-US" dirty="0" smtClean="0">
                <a:latin typeface="Georgia" pitchFamily="18" charset="0"/>
              </a:rPr>
              <a:t>Cat </a:t>
            </a:r>
            <a:r>
              <a:rPr lang="en-US" dirty="0">
                <a:latin typeface="Georgia" pitchFamily="18" charset="0"/>
              </a:rPr>
              <a:t>I recruits were the least likely to indicate that </a:t>
            </a:r>
            <a:r>
              <a:rPr lang="en-US" dirty="0" smtClean="0">
                <a:latin typeface="Georgia" pitchFamily="18" charset="0"/>
              </a:rPr>
              <a:t>benefits </a:t>
            </a:r>
            <a:r>
              <a:rPr lang="en-US" dirty="0">
                <a:latin typeface="Georgia" pitchFamily="18" charset="0"/>
              </a:rPr>
              <a:t>played an influential role in their enlistment </a:t>
            </a:r>
            <a:r>
              <a:rPr lang="en-US" dirty="0" smtClean="0">
                <a:latin typeface="Georgia" pitchFamily="18" charset="0"/>
              </a:rPr>
              <a:t>decisions.</a:t>
            </a:r>
          </a:p>
          <a:p>
            <a:r>
              <a:rPr lang="en-US" dirty="0" smtClean="0">
                <a:latin typeface="Georgia" pitchFamily="18" charset="0"/>
              </a:rPr>
              <a:t>Education benefits appear to be more universally important to the enlistment decision than other benefits.  Education benefits are ranked as important by generally similar proportions of recruits across AFQT categories.  </a:t>
            </a:r>
            <a:endParaRPr lang="en-US" dirty="0">
              <a:latin typeface="Georgia" pitchFamily="18"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Benefits</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AFQT Score</a:t>
            </a:r>
          </a:p>
        </p:txBody>
      </p:sp>
      <p:sp>
        <p:nvSpPr>
          <p:cNvPr id="14" name="TextBox 13"/>
          <p:cNvSpPr txBox="1"/>
          <p:nvPr/>
        </p:nvSpPr>
        <p:spPr>
          <a:xfrm>
            <a:off x="1278448" y="3177530"/>
            <a:ext cx="7570277" cy="318321"/>
          </a:xfrm>
          <a:prstGeom prst="rect">
            <a:avLst/>
          </a:prstGeom>
          <a:noFill/>
          <a:ln>
            <a:solidFill>
              <a:schemeClr val="tx1"/>
            </a:solidFill>
          </a:ln>
        </p:spPr>
        <p:txBody>
          <a:bodyPr wrap="square" lIns="101882" tIns="50941" rIns="101882" bIns="50941" rtlCol="0">
            <a:spAutoFit/>
          </a:bodyPr>
          <a:lstStyle/>
          <a:p>
            <a:pPr algn="ctr">
              <a:buNone/>
            </a:pPr>
            <a:r>
              <a:rPr lang="en-US" sz="1400" b="1" dirty="0" smtClean="0">
                <a:latin typeface="Arial" pitchFamily="34" charset="0"/>
                <a:cs typeface="Arial" pitchFamily="34" charset="0"/>
              </a:rPr>
              <a:t>How influential were each of the following benefits on your enlistment decision?</a:t>
            </a:r>
            <a:endParaRPr lang="en-US" sz="1400" b="1" dirty="0">
              <a:latin typeface="Arial" pitchFamily="34" charset="0"/>
              <a:cs typeface="Arial" pitchFamily="34" charset="0"/>
            </a:endParaRPr>
          </a:p>
        </p:txBody>
      </p:sp>
      <p:sp>
        <p:nvSpPr>
          <p:cNvPr id="15" name="TextBox 14"/>
          <p:cNvSpPr txBox="1"/>
          <p:nvPr/>
        </p:nvSpPr>
        <p:spPr>
          <a:xfrm>
            <a:off x="1200318" y="3591841"/>
            <a:ext cx="3523511" cy="276999"/>
          </a:xfrm>
          <a:prstGeom prst="rect">
            <a:avLst/>
          </a:prstGeom>
          <a:noFill/>
        </p:spPr>
        <p:txBody>
          <a:bodyPr wrap="square" rtlCol="0">
            <a:spAutoFit/>
          </a:bodyPr>
          <a:lstStyle/>
          <a:p>
            <a:pPr>
              <a:buNone/>
            </a:pPr>
            <a:r>
              <a:rPr lang="en-US" sz="1200" b="1" i="1" dirty="0" smtClean="0"/>
              <a:t>% Very Influential/Extremely Influential</a:t>
            </a:r>
            <a:endParaRPr lang="en-US" sz="1200" b="1" i="1" dirty="0"/>
          </a:p>
        </p:txBody>
      </p:sp>
      <p:sp>
        <p:nvSpPr>
          <p:cNvPr id="17" name="Rectangle 16"/>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Q35:  How influential were each of the following benefits on your enlistment decision?</a:t>
            </a:r>
            <a:endParaRPr lang="en-US" sz="1000" i="1"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3252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2053741234"/>
              </p:ext>
            </p:extLst>
          </p:nvPr>
        </p:nvGraphicFramePr>
        <p:xfrm>
          <a:off x="792391" y="2841133"/>
          <a:ext cx="8197524" cy="411747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12</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Although few recruits report they are joining their Service because they are unable to find a job, economic conditions were an important driver of the enlistment decisions of some recruits. </a:t>
            </a:r>
          </a:p>
          <a:p>
            <a:r>
              <a:rPr lang="en-US" dirty="0" smtClean="0">
                <a:solidFill>
                  <a:srgbClr val="000000"/>
                </a:solidFill>
                <a:latin typeface="Georgia" pitchFamily="18" charset="0"/>
              </a:rPr>
              <a:t>Over one-third of new recruits report that the condition of the economy made them more likely to apply to serve.</a:t>
            </a:r>
          </a:p>
          <a:p>
            <a:r>
              <a:rPr lang="en-US" dirty="0" smtClean="0">
                <a:solidFill>
                  <a:srgbClr val="000000"/>
                </a:solidFill>
                <a:latin typeface="Georgia" pitchFamily="18" charset="0"/>
              </a:rPr>
              <a:t>For Marine Corps recruits, the War on Terrorism is more likely to be a positive driver of enlistment than the economy.</a:t>
            </a:r>
          </a:p>
        </p:txBody>
      </p:sp>
      <p:sp>
        <p:nvSpPr>
          <p:cNvPr id="13" name="TextBox 12"/>
          <p:cNvSpPr txBox="1"/>
          <p:nvPr/>
        </p:nvSpPr>
        <p:spPr>
          <a:xfrm>
            <a:off x="2072201" y="2998775"/>
            <a:ext cx="6281224" cy="533764"/>
          </a:xfrm>
          <a:prstGeom prst="rect">
            <a:avLst/>
          </a:prstGeom>
          <a:noFill/>
          <a:ln>
            <a:solidFill>
              <a:schemeClr val="tx1"/>
            </a:solidFill>
          </a:ln>
        </p:spPr>
        <p:txBody>
          <a:bodyPr wrap="square" lIns="101882" tIns="50941" rIns="101882" bIns="50941" rtlCol="0">
            <a:spAutoFit/>
          </a:bodyPr>
          <a:lstStyle/>
          <a:p>
            <a:pPr algn="ctr" defTabSz="1007938">
              <a:buNone/>
            </a:pPr>
            <a:r>
              <a:rPr lang="en-US" sz="1400" b="1" dirty="0" smtClean="0">
                <a:solidFill>
                  <a:srgbClr val="000000">
                    <a:lumMod val="85000"/>
                    <a:lumOff val="15000"/>
                  </a:srgbClr>
                </a:solidFill>
                <a:latin typeface="Arial" pitchFamily="34" charset="0"/>
                <a:cs typeface="Arial" pitchFamily="34" charset="0"/>
              </a:rPr>
              <a:t>For each of the following, please indicate whether it made you more likely or less likely to apply to serve in the [Service].</a:t>
            </a:r>
            <a:endParaRPr lang="en-US" sz="1400" b="1" dirty="0">
              <a:solidFill>
                <a:srgbClr val="000000">
                  <a:lumMod val="85000"/>
                  <a:lumOff val="15000"/>
                </a:srgbClr>
              </a:solidFill>
              <a:latin typeface="Arial" pitchFamily="34" charset="0"/>
              <a:cs typeface="Arial" pitchFamily="34"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Q26:  For each of the following, please indicate whether it made you more likely or less likely to apply to serve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1" name="TextBox 10"/>
          <p:cNvSpPr txBox="1"/>
          <p:nvPr/>
        </p:nvSpPr>
        <p:spPr>
          <a:xfrm>
            <a:off x="1543939" y="3583978"/>
            <a:ext cx="2086356" cy="318321"/>
          </a:xfrm>
          <a:prstGeom prst="rect">
            <a:avLst/>
          </a:prstGeom>
          <a:noFill/>
        </p:spPr>
        <p:txBody>
          <a:bodyPr wrap="square" lIns="101882" tIns="50941" rIns="101882" bIns="50941" rtlCol="0">
            <a:spAutoFit/>
          </a:bodyPr>
          <a:lstStyle/>
          <a:p>
            <a:pPr defTabSz="1007938">
              <a:buNone/>
            </a:pPr>
            <a:r>
              <a:rPr lang="en-US" sz="1400" b="1" i="1" dirty="0" smtClean="0">
                <a:solidFill>
                  <a:srgbClr val="000000">
                    <a:lumMod val="85000"/>
                    <a:lumOff val="15000"/>
                  </a:srgbClr>
                </a:solidFill>
                <a:latin typeface="Arial" pitchFamily="34" charset="0"/>
                <a:cs typeface="Arial" pitchFamily="34" charset="0"/>
              </a:rPr>
              <a:t>% More Likely</a:t>
            </a:r>
            <a:endParaRPr lang="en-US" sz="1400" b="1" i="1" dirty="0">
              <a:solidFill>
                <a:srgbClr val="000000">
                  <a:lumMod val="85000"/>
                  <a:lumOff val="15000"/>
                </a:srgbClr>
              </a:solidFill>
              <a:latin typeface="Arial" pitchFamily="34" charset="0"/>
              <a:cs typeface="Arial" pitchFamily="34" charset="0"/>
            </a:endParaRPr>
          </a:p>
        </p:txBody>
      </p:sp>
      <p:sp>
        <p:nvSpPr>
          <p:cNvPr id="4" name="TextBox 3"/>
          <p:cNvSpPr txBox="1"/>
          <p:nvPr/>
        </p:nvSpPr>
        <p:spPr>
          <a:xfrm>
            <a:off x="-1212783" y="250257"/>
            <a:ext cx="279244" cy="338554"/>
          </a:xfrm>
          <a:prstGeom prst="rect">
            <a:avLst/>
          </a:prstGeom>
          <a:noFill/>
        </p:spPr>
        <p:txBody>
          <a:bodyPr wrap="none" rtlCol="0">
            <a:spAutoFit/>
          </a:bodyPr>
          <a:lstStyle/>
          <a:p>
            <a:endParaRPr lang="en-US" dirty="0"/>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Current Events</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3603344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5A3BE933-2EB2-45D2-BD5C-FF29336468B8}" type="slidenum">
              <a:rPr lang="en-US" smtClean="0">
                <a:solidFill>
                  <a:prstClr val="white"/>
                </a:solidFill>
              </a:rPr>
              <a:pPr>
                <a:defRPr/>
              </a:pPr>
              <a:t>13</a:t>
            </a:fld>
            <a:endParaRPr lang="en-US" sz="1400" dirty="0">
              <a:solidFill>
                <a:prstClr val="white"/>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73" y="5462790"/>
            <a:ext cx="867228" cy="868515"/>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53" y="4167390"/>
            <a:ext cx="867228" cy="868515"/>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39" y="2963264"/>
            <a:ext cx="900952" cy="902290"/>
          </a:xfrm>
          <a:prstGeom prst="rect">
            <a:avLst/>
          </a:prstGeom>
        </p:spPr>
      </p:pic>
      <p:pic>
        <p:nvPicPr>
          <p:cNvPr id="39" name="Picture 4" descr="http://upload.wikimedia.org/wikipedia/commons/2/2e/Army.gif"/>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16170" y="1840584"/>
            <a:ext cx="610118" cy="772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 name="Content Placeholder 3"/>
          <p:cNvGraphicFramePr>
            <a:graphicFrameLocks/>
          </p:cNvGraphicFramePr>
          <p:nvPr>
            <p:extLst>
              <p:ext uri="{D42A27DB-BD31-4B8C-83A1-F6EECF244321}">
                <p14:modId xmlns:p14="http://schemas.microsoft.com/office/powerpoint/2010/main" val="2221098156"/>
              </p:ext>
            </p:extLst>
          </p:nvPr>
        </p:nvGraphicFramePr>
        <p:xfrm>
          <a:off x="1502863" y="1584444"/>
          <a:ext cx="6859922" cy="13326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ontent Placeholder 3"/>
          <p:cNvGraphicFramePr>
            <a:graphicFrameLocks/>
          </p:cNvGraphicFramePr>
          <p:nvPr>
            <p:extLst>
              <p:ext uri="{D42A27DB-BD31-4B8C-83A1-F6EECF244321}">
                <p14:modId xmlns:p14="http://schemas.microsoft.com/office/powerpoint/2010/main" val="245078962"/>
              </p:ext>
            </p:extLst>
          </p:nvPr>
        </p:nvGraphicFramePr>
        <p:xfrm>
          <a:off x="1522078" y="2748095"/>
          <a:ext cx="6859922" cy="13326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ontent Placeholder 3"/>
          <p:cNvGraphicFramePr>
            <a:graphicFrameLocks/>
          </p:cNvGraphicFramePr>
          <p:nvPr>
            <p:extLst>
              <p:ext uri="{D42A27DB-BD31-4B8C-83A1-F6EECF244321}">
                <p14:modId xmlns:p14="http://schemas.microsoft.com/office/powerpoint/2010/main" val="3512123144"/>
              </p:ext>
            </p:extLst>
          </p:nvPr>
        </p:nvGraphicFramePr>
        <p:xfrm>
          <a:off x="1522081" y="3935333"/>
          <a:ext cx="6859922" cy="13326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Content Placeholder 3"/>
          <p:cNvGraphicFramePr>
            <a:graphicFrameLocks/>
          </p:cNvGraphicFramePr>
          <p:nvPr>
            <p:extLst>
              <p:ext uri="{D42A27DB-BD31-4B8C-83A1-F6EECF244321}">
                <p14:modId xmlns:p14="http://schemas.microsoft.com/office/powerpoint/2010/main" val="3389087255"/>
              </p:ext>
            </p:extLst>
          </p:nvPr>
        </p:nvGraphicFramePr>
        <p:xfrm>
          <a:off x="1522081" y="5164058"/>
          <a:ext cx="6859922" cy="1332628"/>
        </p:xfrm>
        <a:graphic>
          <a:graphicData uri="http://schemas.openxmlformats.org/drawingml/2006/chart">
            <c:chart xmlns:c="http://schemas.openxmlformats.org/drawingml/2006/chart" xmlns:r="http://schemas.openxmlformats.org/officeDocument/2006/relationships" r:id="rId11"/>
          </a:graphicData>
        </a:graphic>
      </p:graphicFrame>
      <p:sp>
        <p:nvSpPr>
          <p:cNvPr id="2" name="TextBox 1"/>
          <p:cNvSpPr txBox="1"/>
          <p:nvPr/>
        </p:nvSpPr>
        <p:spPr>
          <a:xfrm>
            <a:off x="558139" y="1170786"/>
            <a:ext cx="8913521" cy="349098"/>
          </a:xfrm>
          <a:prstGeom prst="rect">
            <a:avLst/>
          </a:prstGeom>
          <a:noFill/>
        </p:spPr>
        <p:txBody>
          <a:bodyPr wrap="square" lIns="101882" tIns="50941" rIns="101882" bIns="50941" rtlCol="0">
            <a:spAutoFit/>
          </a:bodyPr>
          <a:lstStyle/>
          <a:p>
            <a:pPr defTabSz="1018705" fontAlgn="auto">
              <a:spcBef>
                <a:spcPts val="0"/>
              </a:spcBef>
              <a:spcAft>
                <a:spcPts val="0"/>
              </a:spcAft>
              <a:buNone/>
            </a:pPr>
            <a:r>
              <a:rPr lang="en-US" b="1" dirty="0">
                <a:latin typeface="Arial" pitchFamily="34" charset="0"/>
                <a:cs typeface="Arial" pitchFamily="34" charset="0"/>
              </a:rPr>
              <a:t>% of Recruits Indicating the Economy Made them </a:t>
            </a:r>
            <a:r>
              <a:rPr lang="en-US" b="1" u="sng" dirty="0">
                <a:latin typeface="Arial" pitchFamily="34" charset="0"/>
                <a:cs typeface="Arial" pitchFamily="34" charset="0"/>
              </a:rPr>
              <a:t>More Likely </a:t>
            </a:r>
            <a:r>
              <a:rPr lang="en-US" b="1" dirty="0">
                <a:latin typeface="Arial" pitchFamily="34" charset="0"/>
                <a:cs typeface="Arial" pitchFamily="34" charset="0"/>
              </a:rPr>
              <a:t>to Apply to Serve</a:t>
            </a:r>
          </a:p>
        </p:txBody>
      </p:sp>
      <p:sp>
        <p:nvSpPr>
          <p:cNvPr id="17" name="Rectangle 16"/>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8" name="Rectangle 17"/>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Q26:  For each of the following, please indicate whether it made you more likely or less likely to apply to serve in the [Service].</a:t>
            </a:r>
            <a:endParaRPr lang="en-US" sz="1000" i="1" kern="0" dirty="0">
              <a:solidFill>
                <a:srgbClr val="000000"/>
              </a:solidFill>
              <a:latin typeface="Arial" pitchFamily="34" charset="0"/>
              <a:cs typeface="Arial" pitchFamily="34" charset="0"/>
            </a:endParaRPr>
          </a:p>
        </p:txBody>
      </p:sp>
      <p:sp>
        <p:nvSpPr>
          <p:cNvPr id="19" name="Content Placeholder 1"/>
          <p:cNvSpPr txBox="1">
            <a:spLocks/>
          </p:cNvSpPr>
          <p:nvPr/>
        </p:nvSpPr>
        <p:spPr bwMode="auto">
          <a:xfrm>
            <a:off x="6380922" y="1599397"/>
            <a:ext cx="3321878"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High-quality recruits are more likely to be sensitive to economic conditions than those with lower AFQT scores. </a:t>
            </a:r>
          </a:p>
          <a:p>
            <a:endParaRPr lang="en-US" dirty="0" smtClean="0">
              <a:solidFill>
                <a:srgbClr val="000000"/>
              </a:solidFill>
              <a:latin typeface="Georgia" pitchFamily="18" charset="0"/>
            </a:endParaRPr>
          </a:p>
          <a:p>
            <a:r>
              <a:rPr lang="en-US" dirty="0" smtClean="0">
                <a:solidFill>
                  <a:srgbClr val="000000"/>
                </a:solidFill>
                <a:latin typeface="Georgia" pitchFamily="18" charset="0"/>
              </a:rPr>
              <a:t>This trend is particularly strong among Navy and Air Force recruits. </a:t>
            </a:r>
            <a:r>
              <a:rPr lang="en-US" dirty="0">
                <a:solidFill>
                  <a:srgbClr val="000000"/>
                </a:solidFill>
                <a:latin typeface="Georgia" pitchFamily="18" charset="0"/>
              </a:rPr>
              <a:t> </a:t>
            </a:r>
            <a:r>
              <a:rPr lang="en-US" dirty="0" smtClean="0">
                <a:solidFill>
                  <a:srgbClr val="000000"/>
                </a:solidFill>
                <a:latin typeface="Georgia" pitchFamily="18" charset="0"/>
              </a:rPr>
              <a:t>Approximately half of Navy and Air Force Cat I recruits report that the economy increased their likelihood to apply to serve in their branch.</a:t>
            </a:r>
          </a:p>
          <a:p>
            <a:pPr marL="0" indent="0">
              <a:buNone/>
            </a:pPr>
            <a:endParaRPr lang="en-US" dirty="0" smtClean="0">
              <a:solidFill>
                <a:srgbClr val="000000"/>
              </a:solidFill>
              <a:latin typeface="Georgia" pitchFamily="18" charset="0"/>
            </a:endParaRPr>
          </a:p>
          <a:p>
            <a:endParaRPr lang="en-US" dirty="0" smtClean="0">
              <a:solidFill>
                <a:srgbClr val="000000"/>
              </a:solidFill>
              <a:latin typeface="Georgia" pitchFamily="18" charset="0"/>
            </a:endParaRPr>
          </a:p>
        </p:txBody>
      </p:sp>
      <p:sp>
        <p:nvSpPr>
          <p:cNvPr id="20"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the Economy</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 and Quality</a:t>
            </a:r>
          </a:p>
        </p:txBody>
      </p:sp>
    </p:spTree>
    <p:extLst>
      <p:ext uri="{BB962C8B-B14F-4D97-AF65-F5344CB8AC3E}">
        <p14:creationId xmlns:p14="http://schemas.microsoft.com/office/powerpoint/2010/main" val="1666572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14</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 little more than one-quarter of new recruits indicate they have a parent who has served in the U.S. Military.  </a:t>
            </a:r>
          </a:p>
          <a:p>
            <a:r>
              <a:rPr lang="en-US" dirty="0" smtClean="0">
                <a:latin typeface="Georgia" pitchFamily="18" charset="0"/>
              </a:rPr>
              <a:t>Air Force recruits are the most likely to have a parent who has served in the Military, while Army recruits are the most likely to report that a parent has served in their same branch of Service.</a:t>
            </a:r>
          </a:p>
          <a:p>
            <a:r>
              <a:rPr lang="en-US" dirty="0" smtClean="0">
                <a:latin typeface="Georgia" pitchFamily="18" charset="0"/>
              </a:rPr>
              <a:t>The majority of recruits report having at least one family member (parent, sibling, grandparent, aunt/uncle, or cousin) who has served in the Military.  </a:t>
            </a:r>
          </a:p>
        </p:txBody>
      </p:sp>
      <p:sp>
        <p:nvSpPr>
          <p:cNvPr id="14" name="Rectangle 13"/>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Family History of Service</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12" name="Rectangle 11"/>
          <p:cNvSpPr/>
          <p:nvPr/>
        </p:nvSpPr>
        <p:spPr>
          <a:xfrm>
            <a:off x="222670"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Q10:  Have any of the following individuals served in the U.S. Military?</a:t>
            </a: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 Q11:  Have any of the following individuals served in the [Service]?</a:t>
            </a:r>
            <a:endParaRPr lang="en-US" sz="1000" i="1" kern="0" dirty="0">
              <a:solidFill>
                <a:srgbClr val="000000"/>
              </a:solidFill>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3530164078"/>
              </p:ext>
            </p:extLst>
          </p:nvPr>
        </p:nvGraphicFramePr>
        <p:xfrm>
          <a:off x="546651" y="3733961"/>
          <a:ext cx="8388627" cy="2935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41717634"/>
              </p:ext>
            </p:extLst>
          </p:nvPr>
        </p:nvGraphicFramePr>
        <p:xfrm>
          <a:off x="5049044" y="3097116"/>
          <a:ext cx="4681329" cy="1462468"/>
        </p:xfrm>
        <a:graphic>
          <a:graphicData uri="http://schemas.openxmlformats.org/drawingml/2006/table">
            <a:tbl>
              <a:tblPr firstRow="1" bandRow="1">
                <a:tableStyleId>{793D81CF-94F2-401A-BA57-92F5A7B2D0C5}</a:tableStyleId>
              </a:tblPr>
              <a:tblGrid>
                <a:gridCol w="1978177"/>
                <a:gridCol w="675788"/>
                <a:gridCol w="675788"/>
                <a:gridCol w="675788"/>
                <a:gridCol w="675788"/>
              </a:tblGrid>
              <a:tr h="640630">
                <a:tc>
                  <a:txBody>
                    <a:bodyPr/>
                    <a:lstStyle/>
                    <a:p>
                      <a:r>
                        <a:rPr lang="en-US" sz="1200" b="1" dirty="0" smtClean="0"/>
                        <a:t>% of recruits who have a </a:t>
                      </a:r>
                      <a:r>
                        <a:rPr lang="en-US" sz="1200" b="1" u="sng" dirty="0" smtClean="0"/>
                        <a:t>family member</a:t>
                      </a:r>
                      <a:r>
                        <a:rPr lang="en-US" sz="1200" b="1" dirty="0" smtClean="0"/>
                        <a:t> who has served</a:t>
                      </a:r>
                      <a:r>
                        <a:rPr lang="en-US" sz="1200" b="1" baseline="0" dirty="0" smtClean="0"/>
                        <a:t> in:</a:t>
                      </a:r>
                      <a:endParaRPr lang="en-US" sz="1200" b="1" dirty="0"/>
                    </a:p>
                  </a:txBody>
                  <a:tcPr anchor="ctr">
                    <a:solidFill>
                      <a:srgbClr val="1E2053"/>
                    </a:solidFill>
                  </a:tcPr>
                </a:tc>
                <a:tc>
                  <a:txBody>
                    <a:bodyPr/>
                    <a:lstStyle/>
                    <a:p>
                      <a:pPr algn="ctr"/>
                      <a:r>
                        <a:rPr lang="en-US" sz="1200" b="1" dirty="0" smtClean="0">
                          <a:solidFill>
                            <a:schemeClr val="bg1"/>
                          </a:solidFill>
                        </a:rPr>
                        <a:t>Army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Navy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Marine Corps</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Air Force</a:t>
                      </a:r>
                      <a:endParaRPr lang="en-US" sz="1200" b="1" dirty="0">
                        <a:solidFill>
                          <a:schemeClr val="bg1"/>
                        </a:solidFill>
                      </a:endParaRPr>
                    </a:p>
                  </a:txBody>
                  <a:tcPr anchor="ctr">
                    <a:solidFill>
                      <a:srgbClr val="1E2053"/>
                    </a:solidFill>
                  </a:tcPr>
                </a:tc>
              </a:tr>
              <a:tr h="410919">
                <a:tc>
                  <a:txBody>
                    <a:bodyPr/>
                    <a:lstStyle/>
                    <a:p>
                      <a:r>
                        <a:rPr lang="en-US" sz="1200" dirty="0" smtClean="0"/>
                        <a:t>The U.S. Military</a:t>
                      </a:r>
                      <a:endParaRPr lang="en-US" sz="1200" dirty="0"/>
                    </a:p>
                  </a:txBody>
                  <a:tcPr anchor="ctr"/>
                </a:tc>
                <a:tc>
                  <a:txBody>
                    <a:bodyPr/>
                    <a:lstStyle/>
                    <a:p>
                      <a:pPr algn="ctr"/>
                      <a:r>
                        <a:rPr lang="en-US" sz="1200" dirty="0" smtClean="0"/>
                        <a:t>79%</a:t>
                      </a:r>
                      <a:endParaRPr lang="en-US" sz="1200" dirty="0"/>
                    </a:p>
                  </a:txBody>
                  <a:tcPr anchor="ctr"/>
                </a:tc>
                <a:tc>
                  <a:txBody>
                    <a:bodyPr/>
                    <a:lstStyle/>
                    <a:p>
                      <a:pPr algn="ctr"/>
                      <a:r>
                        <a:rPr lang="en-US" sz="1200" dirty="0" smtClean="0"/>
                        <a:t>82%</a:t>
                      </a:r>
                      <a:endParaRPr lang="en-US" sz="1200" dirty="0"/>
                    </a:p>
                  </a:txBody>
                  <a:tcPr anchor="ctr"/>
                </a:tc>
                <a:tc>
                  <a:txBody>
                    <a:bodyPr/>
                    <a:lstStyle/>
                    <a:p>
                      <a:pPr algn="ctr"/>
                      <a:r>
                        <a:rPr lang="en-US" sz="1200" dirty="0" smtClean="0"/>
                        <a:t>77%</a:t>
                      </a:r>
                      <a:endParaRPr lang="en-US" sz="1200" dirty="0"/>
                    </a:p>
                  </a:txBody>
                  <a:tcPr anchor="ctr"/>
                </a:tc>
                <a:tc>
                  <a:txBody>
                    <a:bodyPr/>
                    <a:lstStyle/>
                    <a:p>
                      <a:pPr algn="ctr"/>
                      <a:r>
                        <a:rPr lang="en-US" sz="1200" dirty="0" smtClean="0"/>
                        <a:t>86%</a:t>
                      </a:r>
                      <a:endParaRPr lang="en-US" sz="1200" dirty="0"/>
                    </a:p>
                  </a:txBody>
                  <a:tcPr anchor="ctr"/>
                </a:tc>
              </a:tr>
              <a:tr h="410919">
                <a:tc>
                  <a:txBody>
                    <a:bodyPr/>
                    <a:lstStyle/>
                    <a:p>
                      <a:r>
                        <a:rPr lang="en-US" sz="1200" dirty="0" smtClean="0"/>
                        <a:t>Their branch of Service</a:t>
                      </a:r>
                      <a:endParaRPr lang="en-US" sz="1200" dirty="0"/>
                    </a:p>
                  </a:txBody>
                  <a:tcPr anchor="ctr"/>
                </a:tc>
                <a:tc>
                  <a:txBody>
                    <a:bodyPr/>
                    <a:lstStyle/>
                    <a:p>
                      <a:pPr algn="ctr"/>
                      <a:r>
                        <a:rPr lang="en-US" sz="1200" dirty="0" smtClean="0"/>
                        <a:t>59%</a:t>
                      </a:r>
                      <a:endParaRPr lang="en-US" sz="1200" dirty="0"/>
                    </a:p>
                  </a:txBody>
                  <a:tcPr anchor="ctr"/>
                </a:tc>
                <a:tc>
                  <a:txBody>
                    <a:bodyPr/>
                    <a:lstStyle/>
                    <a:p>
                      <a:pPr algn="ctr"/>
                      <a:r>
                        <a:rPr lang="en-US" sz="1200" dirty="0" smtClean="0"/>
                        <a:t>51%</a:t>
                      </a:r>
                      <a:endParaRPr lang="en-US" sz="1200" dirty="0"/>
                    </a:p>
                  </a:txBody>
                  <a:tcPr anchor="ctr"/>
                </a:tc>
                <a:tc>
                  <a:txBody>
                    <a:bodyPr/>
                    <a:lstStyle/>
                    <a:p>
                      <a:pPr algn="ctr"/>
                      <a:r>
                        <a:rPr lang="en-US" sz="1200" dirty="0" smtClean="0"/>
                        <a:t>37%</a:t>
                      </a:r>
                      <a:endParaRPr lang="en-US" sz="1200" dirty="0"/>
                    </a:p>
                  </a:txBody>
                  <a:tcPr anchor="ctr"/>
                </a:tc>
                <a:tc>
                  <a:txBody>
                    <a:bodyPr/>
                    <a:lstStyle/>
                    <a:p>
                      <a:pPr algn="ctr"/>
                      <a:r>
                        <a:rPr lang="en-US" sz="1200" dirty="0" smtClean="0"/>
                        <a:t>46%</a:t>
                      </a:r>
                      <a:endParaRPr lang="en-US" sz="1200" dirty="0"/>
                    </a:p>
                  </a:txBody>
                  <a:tcPr anchor="ctr"/>
                </a:tc>
              </a:tr>
            </a:tbl>
          </a:graphicData>
        </a:graphic>
      </p:graphicFrame>
      <p:sp>
        <p:nvSpPr>
          <p:cNvPr id="16" name="TextBox 15"/>
          <p:cNvSpPr txBox="1"/>
          <p:nvPr/>
        </p:nvSpPr>
        <p:spPr>
          <a:xfrm>
            <a:off x="1293556" y="3828350"/>
            <a:ext cx="3515939" cy="523220"/>
          </a:xfrm>
          <a:prstGeom prst="rect">
            <a:avLst/>
          </a:prstGeom>
          <a:noFill/>
        </p:spPr>
        <p:txBody>
          <a:bodyPr wrap="square" rtlCol="0">
            <a:spAutoFit/>
          </a:bodyPr>
          <a:lstStyle/>
          <a:p>
            <a:pPr>
              <a:buNone/>
            </a:pPr>
            <a:r>
              <a:rPr lang="en-US" sz="1400" b="1" i="1" dirty="0" smtClean="0"/>
              <a:t>% of recruits who have a </a:t>
            </a:r>
            <a:r>
              <a:rPr lang="en-US" sz="1400" b="1" i="1" u="sng" dirty="0" smtClean="0"/>
              <a:t>parent</a:t>
            </a:r>
            <a:r>
              <a:rPr lang="en-US" sz="1400" b="1" i="1" dirty="0" smtClean="0"/>
              <a:t> who has served in….</a:t>
            </a:r>
            <a:endParaRPr lang="en-US" sz="1400" b="1" i="1" dirty="0"/>
          </a:p>
        </p:txBody>
      </p:sp>
      <p:sp>
        <p:nvSpPr>
          <p:cNvPr id="13" name="Rectangle 12"/>
          <p:cNvSpPr/>
          <p:nvPr/>
        </p:nvSpPr>
        <p:spPr bwMode="auto">
          <a:xfrm>
            <a:off x="6820096" y="4715847"/>
            <a:ext cx="2897290" cy="67586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Arial" pitchFamily="34" charset="0"/>
                <a:cs typeface="Arial" pitchFamily="34" charset="0"/>
              </a:rPr>
              <a:t>Marine Corps recruits are the least likely to have a parent or family member who has served in their branch.</a:t>
            </a:r>
          </a:p>
        </p:txBody>
      </p:sp>
    </p:spTree>
    <p:extLst>
      <p:ext uri="{BB962C8B-B14F-4D97-AF65-F5344CB8AC3E}">
        <p14:creationId xmlns:p14="http://schemas.microsoft.com/office/powerpoint/2010/main" val="2089218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544008693"/>
              </p:ext>
            </p:extLst>
          </p:nvPr>
        </p:nvGraphicFramePr>
        <p:xfrm>
          <a:off x="447474" y="3360322"/>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15</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 relatively small proportion of recruits indicate that their family members played an influential role in their decision to join their Service.  Recruits are more likely to rate their parents as important than their grandparents or siblings.</a:t>
            </a:r>
          </a:p>
          <a:p>
            <a:pPr lvl="1"/>
            <a:r>
              <a:rPr lang="en-US" dirty="0" smtClean="0">
                <a:latin typeface="Georgia" pitchFamily="18" charset="0"/>
              </a:rPr>
              <a:t>Those recruits who indicate that an influencer has previously served in the Military are more likely to rate that person having an influence on their decisions to join.</a:t>
            </a:r>
          </a:p>
          <a:p>
            <a:r>
              <a:rPr lang="en-US" dirty="0" smtClean="0">
                <a:latin typeface="Georgia" pitchFamily="18" charset="0"/>
              </a:rPr>
              <a:t>Recruits with lower AFQT scores are the most likely to view their family members as having an influence on their decisions to join. </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Q12:  Please rate how much the following people influenced your decision to join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Family Members’ Influence on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AFQT Score</a:t>
            </a:r>
          </a:p>
        </p:txBody>
      </p:sp>
      <p:sp>
        <p:nvSpPr>
          <p:cNvPr id="12" name="TextBox 11"/>
          <p:cNvSpPr txBox="1"/>
          <p:nvPr/>
        </p:nvSpPr>
        <p:spPr>
          <a:xfrm rot="5400000">
            <a:off x="5149657" y="-877774"/>
            <a:ext cx="415498" cy="8668992"/>
          </a:xfrm>
          <a:prstGeom prst="rect">
            <a:avLst/>
          </a:prstGeom>
          <a:noFill/>
        </p:spPr>
        <p:txBody>
          <a:bodyPr vert="vert270" wrap="square" rtlCol="0">
            <a:spAutoFit/>
          </a:bodyPr>
          <a:lstStyle/>
          <a:p>
            <a:pPr algn="ctr">
              <a:buNone/>
            </a:pPr>
            <a:r>
              <a:rPr lang="en-US" sz="1500" b="1" u="sng" dirty="0" smtClean="0"/>
              <a:t>Please rate how much the following people influenced your decision to join the [Service].</a:t>
            </a:r>
            <a:endParaRPr lang="en-US" sz="1500" b="1" u="sng" dirty="0"/>
          </a:p>
        </p:txBody>
      </p:sp>
      <p:sp>
        <p:nvSpPr>
          <p:cNvPr id="14" name="TextBox 13"/>
          <p:cNvSpPr txBox="1"/>
          <p:nvPr/>
        </p:nvSpPr>
        <p:spPr>
          <a:xfrm>
            <a:off x="1215948" y="3639833"/>
            <a:ext cx="2086356" cy="318321"/>
          </a:xfrm>
          <a:prstGeom prst="rect">
            <a:avLst/>
          </a:prstGeom>
          <a:noFill/>
        </p:spPr>
        <p:txBody>
          <a:bodyPr wrap="square" lIns="101882" tIns="50941" rIns="101882" bIns="50941" rtlCol="0">
            <a:spAutoFit/>
          </a:bodyPr>
          <a:lstStyle/>
          <a:p>
            <a:pPr defTabSz="1007938">
              <a:buNone/>
            </a:pPr>
            <a:r>
              <a:rPr lang="en-US" sz="1400" b="1" i="1" dirty="0" smtClean="0">
                <a:latin typeface="Arial" pitchFamily="34" charset="0"/>
                <a:cs typeface="Arial" pitchFamily="34" charset="0"/>
              </a:rPr>
              <a:t>% A Lot/A Great Deal</a:t>
            </a:r>
            <a:endParaRPr lang="en-US" sz="1400" b="1" i="1" dirty="0">
              <a:latin typeface="Arial" pitchFamily="34" charset="0"/>
              <a:cs typeface="Arial" pitchFamily="34" charset="0"/>
            </a:endParaRPr>
          </a:p>
        </p:txBody>
      </p:sp>
    </p:spTree>
    <p:extLst>
      <p:ext uri="{BB962C8B-B14F-4D97-AF65-F5344CB8AC3E}">
        <p14:creationId xmlns:p14="http://schemas.microsoft.com/office/powerpoint/2010/main" val="2052279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16</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There is no single concern about joining the Military that a large proportion of new recruits has.  </a:t>
            </a:r>
          </a:p>
          <a:p>
            <a:r>
              <a:rPr lang="en-US" dirty="0" smtClean="0">
                <a:latin typeface="Georgia" pitchFamily="18" charset="0"/>
              </a:rPr>
              <a:t>Recruits’ current connections to their family and friends are important to them; across all Services the primary concern reported by new recruits is leaving their family and friends. </a:t>
            </a:r>
          </a:p>
          <a:p>
            <a:r>
              <a:rPr lang="en-US" dirty="0" smtClean="0">
                <a:latin typeface="Georgia" pitchFamily="18" charset="0"/>
              </a:rPr>
              <a:t>Other top concerns revolve around the military lifestyle (e.g., job, duty location) and the physical aspects of military service (possibility of injury/death, boot camp, combat).</a:t>
            </a:r>
          </a:p>
          <a:p>
            <a:r>
              <a:rPr lang="en-US" dirty="0" smtClean="0">
                <a:latin typeface="Georgia" pitchFamily="18" charset="0"/>
              </a:rPr>
              <a:t>Close to two-fifths of new recruits (17%) did not have any concerns about joining their Service.</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Q20:  What were your most significant concerns when deciding to join the [Service]?  (mark all that apply)</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220806153"/>
              </p:ext>
            </p:extLst>
          </p:nvPr>
        </p:nvGraphicFramePr>
        <p:xfrm>
          <a:off x="636106" y="2864314"/>
          <a:ext cx="8786189" cy="3566160"/>
        </p:xfrm>
        <a:graphic>
          <a:graphicData uri="http://schemas.openxmlformats.org/drawingml/2006/table">
            <a:tbl>
              <a:tblPr firstRow="1" bandRow="1">
                <a:tableStyleId>{793D81CF-94F2-401A-BA57-92F5A7B2D0C5}</a:tableStyleId>
              </a:tblPr>
              <a:tblGrid>
                <a:gridCol w="4312985"/>
                <a:gridCol w="1118301"/>
                <a:gridCol w="1118301"/>
                <a:gridCol w="1118301"/>
                <a:gridCol w="1118301"/>
              </a:tblGrid>
              <a:tr h="432814">
                <a:tc>
                  <a:txBody>
                    <a:bodyPr/>
                    <a:lstStyle/>
                    <a:p>
                      <a:r>
                        <a:rPr lang="en-US" sz="1400" b="1" dirty="0" smtClean="0"/>
                        <a:t>Concerns when deciding to join</a:t>
                      </a:r>
                      <a:endParaRPr lang="en-US" sz="1400" b="1" dirty="0"/>
                    </a:p>
                  </a:txBody>
                  <a:tcPr anchor="ctr">
                    <a:solidFill>
                      <a:srgbClr val="1E2053"/>
                    </a:solidFill>
                  </a:tcPr>
                </a:tc>
                <a:tc>
                  <a:txBody>
                    <a:bodyPr/>
                    <a:lstStyle/>
                    <a:p>
                      <a:pPr algn="ctr"/>
                      <a:r>
                        <a:rPr lang="en-US" sz="1400" b="1" dirty="0" smtClean="0">
                          <a:solidFill>
                            <a:schemeClr val="bg1"/>
                          </a:solidFill>
                        </a:rPr>
                        <a:t>Army</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Navy</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Marine Corps</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Air Force</a:t>
                      </a:r>
                      <a:endParaRPr lang="en-US" sz="1400" b="1" dirty="0">
                        <a:solidFill>
                          <a:schemeClr val="bg1"/>
                        </a:solidFill>
                      </a:endParaRPr>
                    </a:p>
                  </a:txBody>
                  <a:tcPr anchor="ctr">
                    <a:solidFill>
                      <a:srgbClr val="1E2053"/>
                    </a:solidFill>
                  </a:tcPr>
                </a:tc>
              </a:tr>
              <a:tr h="288543">
                <a:tc>
                  <a:txBody>
                    <a:bodyPr/>
                    <a:lstStyle/>
                    <a:p>
                      <a:r>
                        <a:rPr lang="en-US" sz="1400" dirty="0" smtClean="0">
                          <a:latin typeface="Arial" pitchFamily="34" charset="0"/>
                          <a:cs typeface="Arial" pitchFamily="34" charset="0"/>
                        </a:rPr>
                        <a:t>Leaving</a:t>
                      </a:r>
                      <a:r>
                        <a:rPr lang="en-US" sz="1400" baseline="0" dirty="0" smtClean="0">
                          <a:latin typeface="Arial" pitchFamily="34" charset="0"/>
                          <a:cs typeface="Arial" pitchFamily="34" charset="0"/>
                        </a:rPr>
                        <a:t> family/friends</a:t>
                      </a:r>
                      <a:endParaRPr lang="en-US" sz="1400" dirty="0">
                        <a:latin typeface="Arial" pitchFamily="34" charset="0"/>
                        <a:cs typeface="Arial" pitchFamily="34" charset="0"/>
                      </a:endParaRPr>
                    </a:p>
                  </a:txBody>
                  <a:tcPr/>
                </a:tc>
                <a:tc>
                  <a:txBody>
                    <a:bodyPr/>
                    <a:lstStyle/>
                    <a:p>
                      <a:pPr algn="ctr" fontAlgn="b"/>
                      <a:r>
                        <a:rPr lang="en-US" sz="1400" kern="1200" baseline="0" dirty="0">
                          <a:solidFill>
                            <a:schemeClr val="dk1"/>
                          </a:solidFill>
                          <a:latin typeface="Arial" pitchFamily="34" charset="0"/>
                          <a:ea typeface="+mn-ea"/>
                          <a:cs typeface="Arial" pitchFamily="34" charset="0"/>
                        </a:rPr>
                        <a:t>36%</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39%</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35%</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37%</a:t>
                      </a:r>
                    </a:p>
                  </a:txBody>
                  <a:tcPr marL="9525" marR="9525" marT="9525" marB="0" anchor="ctr"/>
                </a:tc>
              </a:tr>
              <a:tr h="288543">
                <a:tc>
                  <a:txBody>
                    <a:bodyPr/>
                    <a:lstStyle/>
                    <a:p>
                      <a:r>
                        <a:rPr lang="en-US" sz="1400" dirty="0" smtClean="0">
                          <a:latin typeface="Arial" pitchFamily="34" charset="0"/>
                          <a:cs typeface="Arial" pitchFamily="34" charset="0"/>
                        </a:rPr>
                        <a:t>Job/MOS*</a:t>
                      </a:r>
                    </a:p>
                  </a:txBody>
                  <a:tcPr/>
                </a:tc>
                <a:tc>
                  <a:txBody>
                    <a:bodyPr/>
                    <a:lstStyle/>
                    <a:p>
                      <a:pPr algn="ctr" fontAlgn="b"/>
                      <a:r>
                        <a:rPr lang="en-US" sz="1400" kern="1200" baseline="0" dirty="0">
                          <a:solidFill>
                            <a:schemeClr val="dk1"/>
                          </a:solidFill>
                          <a:latin typeface="Arial" pitchFamily="34" charset="0"/>
                          <a:ea typeface="+mn-ea"/>
                          <a:cs typeface="Arial" pitchFamily="34" charset="0"/>
                        </a:rPr>
                        <a:t>25%</a:t>
                      </a:r>
                    </a:p>
                  </a:txBody>
                  <a:tcPr marL="9525" marR="9525" marT="9525" marB="0" anchor="ctr"/>
                </a:tc>
                <a:tc>
                  <a:txBody>
                    <a:bodyPr/>
                    <a:lstStyle/>
                    <a:p>
                      <a:pPr algn="ctr" fontAlgn="b"/>
                      <a:r>
                        <a:rPr lang="en-US" sz="1400" kern="1200" baseline="0" dirty="0">
                          <a:solidFill>
                            <a:schemeClr val="dk1"/>
                          </a:solidFill>
                          <a:latin typeface="Arial" pitchFamily="34" charset="0"/>
                          <a:ea typeface="+mn-ea"/>
                          <a:cs typeface="Arial" pitchFamily="34" charset="0"/>
                        </a:rPr>
                        <a:t>23%</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23%</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19%</a:t>
                      </a:r>
                    </a:p>
                  </a:txBody>
                  <a:tcPr marL="9525" marR="9525" marT="9525" marB="0" anchor="ctr"/>
                </a:tc>
              </a:tr>
              <a:tr h="288543">
                <a:tc>
                  <a:txBody>
                    <a:bodyPr/>
                    <a:lstStyle/>
                    <a:p>
                      <a:r>
                        <a:rPr lang="en-US" sz="1400" dirty="0" smtClean="0">
                          <a:latin typeface="Arial" pitchFamily="34" charset="0"/>
                          <a:cs typeface="Arial" pitchFamily="34" charset="0"/>
                        </a:rPr>
                        <a:t>Possibility of physical injury/death</a:t>
                      </a:r>
                      <a:endParaRPr lang="en-US" sz="1400" dirty="0">
                        <a:latin typeface="Arial" pitchFamily="34" charset="0"/>
                        <a:cs typeface="Arial" pitchFamily="34" charset="0"/>
                      </a:endParaRPr>
                    </a:p>
                  </a:txBody>
                  <a:tcPr/>
                </a:tc>
                <a:tc>
                  <a:txBody>
                    <a:bodyPr/>
                    <a:lstStyle/>
                    <a:p>
                      <a:pPr algn="ctr" fontAlgn="b"/>
                      <a:r>
                        <a:rPr lang="en-US" sz="1400" kern="1200" baseline="0">
                          <a:solidFill>
                            <a:schemeClr val="dk1"/>
                          </a:solidFill>
                          <a:latin typeface="Arial" pitchFamily="34" charset="0"/>
                          <a:ea typeface="+mn-ea"/>
                          <a:cs typeface="Arial" pitchFamily="34" charset="0"/>
                        </a:rPr>
                        <a:t>28%</a:t>
                      </a:r>
                    </a:p>
                  </a:txBody>
                  <a:tcPr marL="9525" marR="9525" marT="9525" marB="0" anchor="ctr"/>
                </a:tc>
                <a:tc>
                  <a:txBody>
                    <a:bodyPr/>
                    <a:lstStyle/>
                    <a:p>
                      <a:pPr algn="ctr" fontAlgn="b"/>
                      <a:r>
                        <a:rPr lang="en-US" sz="1400" kern="1200" baseline="0" dirty="0">
                          <a:solidFill>
                            <a:schemeClr val="dk1"/>
                          </a:solidFill>
                          <a:latin typeface="Arial" pitchFamily="34" charset="0"/>
                          <a:ea typeface="+mn-ea"/>
                          <a:cs typeface="Arial" pitchFamily="34" charset="0"/>
                        </a:rPr>
                        <a:t>17%</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24%</a:t>
                      </a:r>
                    </a:p>
                  </a:txBody>
                  <a:tcPr marL="9525" marR="9525" marT="9525" marB="0" anchor="ctr"/>
                </a:tc>
                <a:tc>
                  <a:txBody>
                    <a:bodyPr/>
                    <a:lstStyle/>
                    <a:p>
                      <a:pPr algn="ctr" fontAlgn="b"/>
                      <a:r>
                        <a:rPr lang="en-US" sz="1400" kern="1200" baseline="0">
                          <a:solidFill>
                            <a:schemeClr val="dk1"/>
                          </a:solidFill>
                          <a:latin typeface="Arial" pitchFamily="34" charset="0"/>
                          <a:ea typeface="+mn-ea"/>
                          <a:cs typeface="Arial" pitchFamily="34" charset="0"/>
                        </a:rPr>
                        <a:t>18%</a:t>
                      </a:r>
                    </a:p>
                  </a:txBody>
                  <a:tcPr marL="9525" marR="9525" marT="9525" marB="0" anchor="ctr"/>
                </a:tc>
              </a:tr>
              <a:tr h="288543">
                <a:tc>
                  <a:txBody>
                    <a:bodyPr/>
                    <a:lstStyle/>
                    <a:p>
                      <a:r>
                        <a:rPr lang="en-US" sz="1400" dirty="0" smtClean="0">
                          <a:latin typeface="Arial" pitchFamily="34" charset="0"/>
                          <a:cs typeface="Arial" pitchFamily="34" charset="0"/>
                        </a:rPr>
                        <a:t>Duty location</a:t>
                      </a:r>
                      <a:endParaRPr lang="en-US" sz="1400"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21%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21%</a:t>
                      </a:r>
                    </a:p>
                  </a:txBody>
                  <a:tcPr marL="9525" marR="9525" marT="9525" marB="0" anchor="ctr">
                    <a:lnB w="12700" cap="flat" cmpd="sng" algn="ctr">
                      <a:solidFill>
                        <a:schemeClr val="tx1"/>
                      </a:solidFill>
                      <a:prstDash val="solid"/>
                      <a:round/>
                      <a:headEnd type="none" w="med" len="med"/>
                      <a:tailEnd type="none" w="med" len="med"/>
                    </a:lnB>
                  </a:tcPr>
                </a:tc>
              </a:tr>
              <a:tr h="288543">
                <a:tc>
                  <a:txBody>
                    <a:bodyPr/>
                    <a:lstStyle/>
                    <a:p>
                      <a:r>
                        <a:rPr lang="en-US" sz="1400" dirty="0" smtClean="0">
                          <a:latin typeface="Arial" pitchFamily="34" charset="0"/>
                          <a:cs typeface="Arial" pitchFamily="34" charset="0"/>
                        </a:rPr>
                        <a:t>Boot camp/basic training</a:t>
                      </a:r>
                      <a:endParaRPr lang="en-US" sz="1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43">
                <a:tc>
                  <a:txBody>
                    <a:bodyPr/>
                    <a:lstStyle/>
                    <a:p>
                      <a:pPr marL="0" algn="l" defTabSz="913973" rtl="0" eaLnBrk="1" latinLnBrk="0" hangingPunct="1"/>
                      <a:r>
                        <a:rPr lang="en-US" sz="1400" kern="1200" dirty="0" smtClean="0">
                          <a:solidFill>
                            <a:schemeClr val="dk1"/>
                          </a:solidFill>
                          <a:latin typeface="Arial" pitchFamily="34" charset="0"/>
                          <a:ea typeface="+mn-ea"/>
                          <a:cs typeface="Arial" pitchFamily="34" charset="0"/>
                        </a:rPr>
                        <a:t>Going into combat</a:t>
                      </a:r>
                      <a:endParaRPr lang="en-US" sz="1400" kern="1200" dirty="0">
                        <a:solidFill>
                          <a:schemeClr val="dk1"/>
                        </a:solidFill>
                        <a:latin typeface="Arial" pitchFamily="34" charset="0"/>
                        <a:ea typeface="+mn-ea"/>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43">
                <a:tc>
                  <a:txBody>
                    <a:bodyPr/>
                    <a:lstStyle/>
                    <a:p>
                      <a:r>
                        <a:rPr lang="en-US" sz="1400" dirty="0" smtClean="0">
                          <a:latin typeface="Arial" pitchFamily="34" charset="0"/>
                          <a:cs typeface="Arial" pitchFamily="34" charset="0"/>
                        </a:rPr>
                        <a:t>Ship</a:t>
                      </a:r>
                      <a:r>
                        <a:rPr lang="en-US" sz="1400" baseline="0" dirty="0" smtClean="0">
                          <a:latin typeface="Arial" pitchFamily="34" charset="0"/>
                          <a:cs typeface="Arial" pitchFamily="34" charset="0"/>
                        </a:rPr>
                        <a:t> date/date to report to boot camp/basic training</a:t>
                      </a:r>
                      <a:endParaRPr lang="en-US" sz="1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43">
                <a:tc>
                  <a:txBody>
                    <a:bodyPr/>
                    <a:lstStyle/>
                    <a:p>
                      <a:r>
                        <a:rPr lang="en-US" sz="1400" dirty="0" smtClean="0">
                          <a:latin typeface="Arial" pitchFamily="34" charset="0"/>
                          <a:cs typeface="Arial" pitchFamily="34" charset="0"/>
                        </a:rPr>
                        <a:t>Meeting enlistment standards</a:t>
                      </a:r>
                      <a:endParaRPr lang="en-US" sz="1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43">
                <a:tc>
                  <a:txBody>
                    <a:bodyPr/>
                    <a:lstStyle/>
                    <a:p>
                      <a:r>
                        <a:rPr lang="en-US" sz="1400" smtClean="0">
                          <a:latin typeface="Arial" pitchFamily="34" charset="0"/>
                          <a:cs typeface="Arial" pitchFamily="34" charset="0"/>
                        </a:rPr>
                        <a:t>Deployment</a:t>
                      </a:r>
                      <a:endParaRPr lang="en-US" sz="1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12%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a:solidFill>
                            <a:schemeClr val="dk1"/>
                          </a:solidFill>
                          <a:latin typeface="Arial" pitchFamily="34" charset="0"/>
                          <a:ea typeface="+mn-ea"/>
                          <a:cs typeface="Arial" pitchFamily="34" charset="0"/>
                        </a:rPr>
                        <a:t>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kern="1200" baseline="0" dirty="0">
                          <a:solidFill>
                            <a:schemeClr val="dk1"/>
                          </a:solidFill>
                          <a:latin typeface="Arial" pitchFamily="34" charset="0"/>
                          <a:ea typeface="+mn-ea"/>
                          <a:cs typeface="Arial" pitchFamily="34" charset="0"/>
                        </a:rPr>
                        <a:t>13%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43">
                <a:tc>
                  <a:txBody>
                    <a:bodyPr/>
                    <a:lstStyle/>
                    <a:p>
                      <a:r>
                        <a:rPr lang="en-US" sz="1400" dirty="0" smtClean="0">
                          <a:latin typeface="Arial" pitchFamily="34" charset="0"/>
                          <a:cs typeface="Arial" pitchFamily="34" charset="0"/>
                        </a:rPr>
                        <a:t>Rank/promotion</a:t>
                      </a:r>
                      <a:r>
                        <a:rPr lang="en-US" sz="1400" baseline="0" dirty="0" smtClean="0">
                          <a:latin typeface="Arial" pitchFamily="34" charset="0"/>
                          <a:cs typeface="Arial" pitchFamily="34" charset="0"/>
                        </a:rPr>
                        <a:t> path</a:t>
                      </a:r>
                      <a:endParaRPr lang="en-US" sz="14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fontAlgn="b"/>
                      <a:r>
                        <a:rPr lang="en-US" sz="1400" kern="1200" baseline="0">
                          <a:solidFill>
                            <a:schemeClr val="dk1"/>
                          </a:solidFill>
                          <a:latin typeface="Arial" pitchFamily="34" charset="0"/>
                          <a:ea typeface="+mn-ea"/>
                          <a:cs typeface="Arial" pitchFamily="34" charset="0"/>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kern="1200" baseline="0" dirty="0">
                          <a:solidFill>
                            <a:schemeClr val="dk1"/>
                          </a:solidFill>
                          <a:latin typeface="Arial" pitchFamily="34" charset="0"/>
                          <a:ea typeface="+mn-ea"/>
                          <a:cs typeface="Arial" pitchFamily="34" charset="0"/>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kern="1200" baseline="0" dirty="0">
                          <a:solidFill>
                            <a:schemeClr val="dk1"/>
                          </a:solidFill>
                          <a:latin typeface="Arial" pitchFamily="34" charset="0"/>
                          <a:ea typeface="+mn-ea"/>
                          <a:cs typeface="Arial" pitchFamily="34" charset="0"/>
                        </a:rPr>
                        <a:t>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kern="1200" baseline="0" dirty="0">
                          <a:solidFill>
                            <a:schemeClr val="dk1"/>
                          </a:solidFill>
                          <a:latin typeface="Arial" pitchFamily="34" charset="0"/>
                          <a:ea typeface="+mn-ea"/>
                          <a:cs typeface="Arial" pitchFamily="34" charset="0"/>
                        </a:rPr>
                        <a:t>9%</a:t>
                      </a:r>
                    </a:p>
                  </a:txBody>
                  <a:tcPr marL="9525" marR="9525" marT="9525" marB="0" anchor="ctr">
                    <a:lnT w="12700" cap="flat" cmpd="sng" algn="ctr">
                      <a:solidFill>
                        <a:schemeClr val="tx1"/>
                      </a:solidFill>
                      <a:prstDash val="solid"/>
                      <a:round/>
                      <a:headEnd type="none" w="med" len="med"/>
                      <a:tailEnd type="none" w="med" len="med"/>
                    </a:lnT>
                  </a:tcPr>
                </a:tc>
              </a:tr>
            </a:tbl>
          </a:graphicData>
        </a:graphic>
      </p:graphicFrame>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Concerns About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12" name="Text Placeholder 4"/>
          <p:cNvSpPr txBox="1">
            <a:spLocks/>
          </p:cNvSpPr>
          <p:nvPr/>
        </p:nvSpPr>
        <p:spPr bwMode="auto">
          <a:xfrm>
            <a:off x="5476674" y="6764076"/>
            <a:ext cx="4165801"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9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*Wording</a:t>
            </a:r>
            <a:r>
              <a:rPr kumimoji="0" lang="en-US" sz="9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represents terminology used in the Army and Marine Corps surveys. For Navy, the option appeared as “Job/rate” and for the Air Force it appeared as “Job/Occupational Specialty or Classification.” </a:t>
            </a:r>
            <a:endParaRPr kumimoji="0" lang="en-US" sz="9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0160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079853033"/>
              </p:ext>
            </p:extLst>
          </p:nvPr>
        </p:nvGraphicFramePr>
        <p:xfrm>
          <a:off x="5176788" y="3176336"/>
          <a:ext cx="4997274" cy="3368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3947644351"/>
              </p:ext>
            </p:extLst>
          </p:nvPr>
        </p:nvGraphicFramePr>
        <p:xfrm>
          <a:off x="161767" y="3185962"/>
          <a:ext cx="5600613" cy="353247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17</a:t>
            </a:fld>
            <a:endParaRPr lang="en-US" sz="1400" dirty="0">
              <a:solidFill>
                <a:prstClr val="white"/>
              </a:solidFill>
            </a:endParaRPr>
          </a:p>
        </p:txBody>
      </p:sp>
      <p:sp>
        <p:nvSpPr>
          <p:cNvPr id="10" name="Content Placeholder 1"/>
          <p:cNvSpPr txBox="1">
            <a:spLocks/>
          </p:cNvSpPr>
          <p:nvPr/>
        </p:nvSpPr>
        <p:spPr bwMode="auto">
          <a:xfrm>
            <a:off x="457201" y="1066806"/>
            <a:ext cx="9102435"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Female recruits are more likely than males to have at least one concern about joining their branch.</a:t>
            </a:r>
          </a:p>
          <a:p>
            <a:r>
              <a:rPr lang="en-US" dirty="0" smtClean="0">
                <a:latin typeface="Georgia" pitchFamily="18" charset="0"/>
              </a:rPr>
              <a:t>Both male and female recruits are most likely to select “leaving family/friends” as a primary concern when deciding to join.</a:t>
            </a:r>
          </a:p>
          <a:p>
            <a:r>
              <a:rPr lang="en-US" dirty="0" smtClean="0">
                <a:latin typeface="Georgia" pitchFamily="18" charset="0"/>
              </a:rPr>
              <a:t>Male recruits are relatively more concerned about job and career type items (e.g., job, duty location, rank/promotion path), while female recruits express relatively more concern about physical aspects of military service (boot camp/basic training, going into combat).</a:t>
            </a:r>
          </a:p>
          <a:p>
            <a:endParaRPr lang="en-US" dirty="0" smtClean="0">
              <a:latin typeface="Georgia" pitchFamily="18" charset="0"/>
            </a:endParaRPr>
          </a:p>
          <a:p>
            <a:endParaRPr lang="en-US" dirty="0">
              <a:latin typeface="Georgia" pitchFamily="18"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extBox 8"/>
          <p:cNvSpPr txBox="1"/>
          <p:nvPr/>
        </p:nvSpPr>
        <p:spPr>
          <a:xfrm>
            <a:off x="1076151" y="2964464"/>
            <a:ext cx="3523511" cy="307777"/>
          </a:xfrm>
          <a:prstGeom prst="rect">
            <a:avLst/>
          </a:prstGeom>
          <a:noFill/>
        </p:spPr>
        <p:txBody>
          <a:bodyPr wrap="square" rtlCol="0">
            <a:spAutoFit/>
          </a:bodyPr>
          <a:lstStyle/>
          <a:p>
            <a:pPr algn="ctr">
              <a:buNone/>
            </a:pPr>
            <a:r>
              <a:rPr lang="en-US" sz="1400" b="1" i="1" dirty="0" smtClean="0"/>
              <a:t>Top concerns – male recruits</a:t>
            </a:r>
            <a:endParaRPr lang="en-US" sz="1400" b="1" i="1" dirty="0"/>
          </a:p>
        </p:txBody>
      </p:sp>
      <p:sp>
        <p:nvSpPr>
          <p:cNvPr id="12" name="TextBox 11"/>
          <p:cNvSpPr txBox="1"/>
          <p:nvPr/>
        </p:nvSpPr>
        <p:spPr>
          <a:xfrm>
            <a:off x="5949638" y="2978494"/>
            <a:ext cx="3523511" cy="307777"/>
          </a:xfrm>
          <a:prstGeom prst="rect">
            <a:avLst/>
          </a:prstGeom>
          <a:noFill/>
        </p:spPr>
        <p:txBody>
          <a:bodyPr wrap="square" rtlCol="0">
            <a:spAutoFit/>
          </a:bodyPr>
          <a:lstStyle/>
          <a:p>
            <a:pPr algn="ctr">
              <a:buNone/>
            </a:pPr>
            <a:r>
              <a:rPr lang="en-US" sz="1400" b="1" i="1" dirty="0" smtClean="0"/>
              <a:t>Top concerns – female recruits</a:t>
            </a:r>
            <a:endParaRPr lang="en-US" sz="1400" b="1" i="1" dirty="0"/>
          </a:p>
        </p:txBody>
      </p:sp>
      <p:sp>
        <p:nvSpPr>
          <p:cNvPr id="13"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Concerns About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Gender</a:t>
            </a:r>
          </a:p>
        </p:txBody>
      </p:sp>
      <p:sp>
        <p:nvSpPr>
          <p:cNvPr id="14" name="Rectangle 13"/>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Q20:  What were your most significant concerns when deciding to join the [Service]?  (mark all that apply)</a:t>
            </a:r>
            <a:endParaRPr lang="en-US" sz="1000" i="1" kern="0" dirty="0">
              <a:solidFill>
                <a:srgbClr val="000000"/>
              </a:solidFill>
              <a:latin typeface="Arial" pitchFamily="34" charset="0"/>
              <a:cs typeface="Arial" pitchFamily="34" charset="0"/>
            </a:endParaRPr>
          </a:p>
        </p:txBody>
      </p:sp>
      <p:sp>
        <p:nvSpPr>
          <p:cNvPr id="11" name="Text Placeholder 4"/>
          <p:cNvSpPr txBox="1">
            <a:spLocks/>
          </p:cNvSpPr>
          <p:nvPr/>
        </p:nvSpPr>
        <p:spPr bwMode="auto">
          <a:xfrm>
            <a:off x="5476674" y="6764076"/>
            <a:ext cx="4165801"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9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*Wording</a:t>
            </a:r>
            <a:r>
              <a:rPr kumimoji="0" lang="en-US" sz="9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represents terminology used in the Army and Marine Corps surveys. For Navy, the option appeared as “Job/rate” and for the Air Force it appeared as “Job/Occupational Specialty or Classification.” </a:t>
            </a:r>
            <a:endParaRPr kumimoji="0" lang="en-US" sz="9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4422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18</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concerns about joining differ by racial/ethnic group.</a:t>
            </a:r>
          </a:p>
          <a:p>
            <a:r>
              <a:rPr lang="en-US" dirty="0" smtClean="0">
                <a:latin typeface="Georgia" pitchFamily="18" charset="0"/>
              </a:rPr>
              <a:t>Black recruits are relatively more concerned about going into combat and relatively less concerned about leaving their family and friends than other recruits. </a:t>
            </a:r>
          </a:p>
          <a:p>
            <a:r>
              <a:rPr lang="en-US" dirty="0" smtClean="0">
                <a:latin typeface="Georgia" pitchFamily="18" charset="0"/>
              </a:rPr>
              <a:t>White recruits are the least likely to express concern about the possibility of injury/death or going into combat.</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Q20:  What were your most significant concerns when deciding to join the [Service]?  (mark all that apply)</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Concerns About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Race/Ethnicity</a:t>
            </a:r>
          </a:p>
        </p:txBody>
      </p:sp>
      <p:graphicFrame>
        <p:nvGraphicFramePr>
          <p:cNvPr id="13" name="Chart 12"/>
          <p:cNvGraphicFramePr/>
          <p:nvPr>
            <p:extLst>
              <p:ext uri="{D42A27DB-BD31-4B8C-83A1-F6EECF244321}">
                <p14:modId xmlns:p14="http://schemas.microsoft.com/office/powerpoint/2010/main" val="2700776936"/>
              </p:ext>
            </p:extLst>
          </p:nvPr>
        </p:nvGraphicFramePr>
        <p:xfrm>
          <a:off x="654518" y="2954956"/>
          <a:ext cx="8527983" cy="3801980"/>
        </p:xfrm>
        <a:graphic>
          <a:graphicData uri="http://schemas.openxmlformats.org/drawingml/2006/chart">
            <c:chart xmlns:c="http://schemas.openxmlformats.org/drawingml/2006/chart" xmlns:r="http://schemas.openxmlformats.org/officeDocument/2006/relationships" r:id="rId3"/>
          </a:graphicData>
        </a:graphic>
      </p:graphicFrame>
      <p:sp>
        <p:nvSpPr>
          <p:cNvPr id="8" name="Line Callout 1 7"/>
          <p:cNvSpPr/>
          <p:nvPr/>
        </p:nvSpPr>
        <p:spPr bwMode="auto">
          <a:xfrm>
            <a:off x="2813423" y="3226950"/>
            <a:ext cx="2368178" cy="936625"/>
          </a:xfrm>
          <a:prstGeom prst="borderCallout1">
            <a:avLst>
              <a:gd name="adj1" fmla="val 128538"/>
              <a:gd name="adj2" fmla="val 38385"/>
              <a:gd name="adj3" fmla="val 100477"/>
              <a:gd name="adj4" fmla="val 58453"/>
            </a:avLst>
          </a:prstGeom>
          <a:solidFill>
            <a:srgbClr val="7F7F7F"/>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solidFill>
                  <a:schemeClr val="bg1"/>
                </a:solidFill>
                <a:effectLst/>
                <a:latin typeface="Arial" pitchFamily="34" charset="0"/>
                <a:cs typeface="Arial" pitchFamily="34" charset="0"/>
              </a:rPr>
              <a:t>Asian recruits were more likely to be concerned about their job in the Military than other recruits.</a:t>
            </a:r>
          </a:p>
        </p:txBody>
      </p:sp>
      <p:sp>
        <p:nvSpPr>
          <p:cNvPr id="12" name="Line Callout 1 11"/>
          <p:cNvSpPr/>
          <p:nvPr/>
        </p:nvSpPr>
        <p:spPr bwMode="auto">
          <a:xfrm>
            <a:off x="6666919" y="3555126"/>
            <a:ext cx="2743782" cy="797799"/>
          </a:xfrm>
          <a:prstGeom prst="borderCallout1">
            <a:avLst>
              <a:gd name="adj1" fmla="val 139840"/>
              <a:gd name="adj2" fmla="val 46045"/>
              <a:gd name="adj3" fmla="val 100488"/>
              <a:gd name="adj4" fmla="val 31570"/>
            </a:avLst>
          </a:prstGeom>
          <a:solidFill>
            <a:srgbClr val="C00000"/>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solidFill>
                  <a:schemeClr val="bg1"/>
                </a:solidFill>
                <a:effectLst/>
                <a:latin typeface="Arial" pitchFamily="34" charset="0"/>
                <a:cs typeface="Arial" pitchFamily="34" charset="0"/>
              </a:rPr>
              <a:t>Black recruits expressed more concern about going into combat than other recruits.</a:t>
            </a:r>
          </a:p>
        </p:txBody>
      </p:sp>
      <p:sp>
        <p:nvSpPr>
          <p:cNvPr id="14" name="Text Placeholder 4"/>
          <p:cNvSpPr txBox="1">
            <a:spLocks/>
          </p:cNvSpPr>
          <p:nvPr/>
        </p:nvSpPr>
        <p:spPr bwMode="auto">
          <a:xfrm>
            <a:off x="5476674" y="6764076"/>
            <a:ext cx="4165801"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9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*Wording</a:t>
            </a:r>
            <a:r>
              <a:rPr kumimoji="0" lang="en-US" sz="9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represents terminology used in the Army and Marine Corps surveys. For Navy, the option appeared as “Job/rate” and for the Air Force it appeared as “Job/Occupational Specialty or Classification.” </a:t>
            </a:r>
            <a:endParaRPr kumimoji="0" lang="en-US" sz="9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3545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1</a:t>
            </a:fld>
            <a:endParaRPr lang="en-US" sz="1400" dirty="0">
              <a:solidFill>
                <a:prstClr val="white"/>
              </a:solidFill>
            </a:endParaRPr>
          </a:p>
        </p:txBody>
      </p:sp>
      <p:sp>
        <p:nvSpPr>
          <p:cNvPr id="16" name="Title 3"/>
          <p:cNvSpPr>
            <a:spLocks noGrp="1"/>
          </p:cNvSpPr>
          <p:nvPr>
            <p:ph type="title"/>
          </p:nvPr>
        </p:nvSpPr>
        <p:spPr>
          <a:xfrm>
            <a:off x="455613" y="309563"/>
            <a:ext cx="9186862" cy="519112"/>
          </a:xfrm>
        </p:spPr>
        <p:txBody>
          <a:bodyPr/>
          <a:lstStyle/>
          <a:p>
            <a:r>
              <a:rPr lang="en-US" dirty="0" smtClean="0"/>
              <a:t>Study Overview and Methodology</a:t>
            </a:r>
            <a:endParaRPr lang="en-US" dirty="0"/>
          </a:p>
        </p:txBody>
      </p:sp>
      <p:sp>
        <p:nvSpPr>
          <p:cNvPr id="5"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sz="1800" dirty="0" smtClean="0">
                <a:latin typeface="Georgia" pitchFamily="18" charset="0"/>
              </a:rPr>
              <a:t>The New Recruit Survey (Wave 1) fielded from October 1, 2012, to March 31, 2013. </a:t>
            </a:r>
          </a:p>
          <a:p>
            <a:endParaRPr lang="en-US" sz="1800" dirty="0" smtClean="0">
              <a:latin typeface="Georgia" pitchFamily="18" charset="0"/>
            </a:endParaRPr>
          </a:p>
          <a:p>
            <a:r>
              <a:rPr lang="en-US" sz="1800" dirty="0" smtClean="0">
                <a:latin typeface="Georgia" pitchFamily="18" charset="0"/>
              </a:rPr>
              <a:t>The survey was administered at Military Entrance Processing Stations (MEPS) across the country.  It was designed to be a census of all new recruits who entered a Delayed Entry Program (DEP) for the Army, Navy, Marine Corps, or Air Force. </a:t>
            </a:r>
          </a:p>
          <a:p>
            <a:endParaRPr lang="en-US" sz="1800" dirty="0" smtClean="0">
              <a:latin typeface="Georgia" pitchFamily="18" charset="0"/>
            </a:endParaRPr>
          </a:p>
          <a:p>
            <a:r>
              <a:rPr lang="en-US" sz="1800" dirty="0" smtClean="0">
                <a:latin typeface="Georgia" pitchFamily="18" charset="0"/>
              </a:rPr>
              <a:t>Service personnel at the MEPS administered the survey.  They were instructed to hand out the survey materials to all new recruits on the day they entered the DEP.</a:t>
            </a:r>
          </a:p>
          <a:p>
            <a:endParaRPr lang="en-US" sz="1800" dirty="0" smtClean="0">
              <a:latin typeface="Georgia" pitchFamily="18" charset="0"/>
            </a:endParaRPr>
          </a:p>
          <a:p>
            <a:r>
              <a:rPr lang="en-US" sz="1800" dirty="0" smtClean="0">
                <a:latin typeface="Georgia" pitchFamily="18" charset="0"/>
              </a:rPr>
              <a:t>Recruits filled out their responses on a </a:t>
            </a:r>
            <a:r>
              <a:rPr lang="en-US" sz="1800" dirty="0" err="1" smtClean="0">
                <a:latin typeface="Georgia" pitchFamily="18" charset="0"/>
              </a:rPr>
              <a:t>Scantron</a:t>
            </a:r>
            <a:r>
              <a:rPr lang="en-US" sz="1800" dirty="0" smtClean="0">
                <a:latin typeface="Georgia" pitchFamily="18" charset="0"/>
              </a:rPr>
              <a:t> sheet, which they sealed in a business return envelope.  MEPS liaisons collected all completed surveys and mailed them back throughout the fielding period.</a:t>
            </a:r>
          </a:p>
          <a:p>
            <a:endParaRPr lang="en-US" sz="1800" dirty="0">
              <a:latin typeface="Georgia" pitchFamily="18" charset="0"/>
            </a:endParaRPr>
          </a:p>
          <a:p>
            <a:endParaRPr lang="en-US" sz="1800" dirty="0" smtClean="0">
              <a:latin typeface="Georgia" pitchFamily="18" charset="0"/>
            </a:endParaRPr>
          </a:p>
          <a:p>
            <a:endParaRPr lang="en-US" sz="1800" dirty="0" smtClean="0">
              <a:latin typeface="Georgia" pitchFamily="18" charset="0"/>
            </a:endParaRPr>
          </a:p>
          <a:p>
            <a:endParaRPr lang="en-US" sz="1800" dirty="0" smtClean="0">
              <a:latin typeface="Georgia" pitchFamily="18" charset="0"/>
            </a:endParaRPr>
          </a:p>
          <a:p>
            <a:endParaRPr lang="en-US" sz="1800" dirty="0" smtClean="0">
              <a:latin typeface="Georgia" pitchFamily="18" charset="0"/>
            </a:endParaRPr>
          </a:p>
        </p:txBody>
      </p:sp>
      <p:sp>
        <p:nvSpPr>
          <p:cNvPr id="6" name="Text Placeholder 4"/>
          <p:cNvSpPr txBox="1">
            <a:spLocks/>
          </p:cNvSpPr>
          <p:nvPr/>
        </p:nvSpPr>
        <p:spPr bwMode="auto">
          <a:xfrm>
            <a:off x="464528" y="6772440"/>
            <a:ext cx="3850297"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Please see the </a:t>
            </a:r>
            <a:r>
              <a:rPr kumimoji="0" lang="en-US" b="0" i="1"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New</a:t>
            </a:r>
            <a:r>
              <a:rPr kumimoji="0" lang="en-US" b="0" i="1" u="none" strike="noStrike" kern="0" cap="none" spc="0" normalizeH="0" noProof="0" dirty="0" smtClean="0">
                <a:ln>
                  <a:noFill/>
                </a:ln>
                <a:solidFill>
                  <a:srgbClr val="FFFFFF"/>
                </a:solidFill>
                <a:effectLst/>
                <a:uLnTx/>
                <a:uFillTx/>
                <a:latin typeface="Arial" pitchFamily="34" charset="0"/>
                <a:ea typeface="+mn-ea"/>
                <a:cs typeface="Arial" pitchFamily="34" charset="0"/>
              </a:rPr>
              <a:t> Recruit Survey – Wave 1 Technical Report</a:t>
            </a:r>
            <a:r>
              <a:rPr kumimoji="0" lang="en-US" b="0" i="0" u="none" strike="noStrike" kern="0" cap="none" spc="0" normalizeH="0" noProof="0" dirty="0" smtClean="0">
                <a:ln>
                  <a:noFill/>
                </a:ln>
                <a:solidFill>
                  <a:srgbClr val="FFFFFF"/>
                </a:solidFill>
                <a:effectLst/>
                <a:uLnTx/>
                <a:uFillTx/>
                <a:latin typeface="Arial" pitchFamily="34" charset="0"/>
                <a:ea typeface="+mn-ea"/>
                <a:cs typeface="Arial" pitchFamily="34" charset="0"/>
              </a:rPr>
              <a:t> on DMREN.org for full details on the study methodology.</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63102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Choosing a Branch</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19</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1899829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17205580"/>
              </p:ext>
            </p:extLst>
          </p:nvPr>
        </p:nvGraphicFramePr>
        <p:xfrm>
          <a:off x="539014" y="2319688"/>
          <a:ext cx="8730113" cy="44622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20</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New recruits tended to develop a more recent interest in serving in their particular branch than in serving in the Military in general.  Across all branches, the majority of new recruits report that they only first started thinking about serving in the particular branch they joined in the past year.</a:t>
            </a:r>
          </a:p>
          <a:p>
            <a:r>
              <a:rPr lang="en-US" dirty="0" smtClean="0">
                <a:solidFill>
                  <a:srgbClr val="000000"/>
                </a:solidFill>
                <a:latin typeface="Georgia" pitchFamily="18" charset="0"/>
              </a:rPr>
              <a:t>This suggests that the decision to join a specific Service is a separate decision that occurs quite a bit after the recruit’s initial decision to join the Military.</a:t>
            </a:r>
          </a:p>
          <a:p>
            <a:pPr marL="0" indent="0">
              <a:buNone/>
            </a:pPr>
            <a:r>
              <a:rPr lang="en-US" dirty="0" smtClean="0">
                <a:solidFill>
                  <a:srgbClr val="000000"/>
                </a:solidFill>
                <a:latin typeface="Georgia" pitchFamily="18" charset="0"/>
              </a:rPr>
              <a:t> </a:t>
            </a:r>
          </a:p>
          <a:p>
            <a:endParaRPr lang="en-US" dirty="0" smtClean="0">
              <a:solidFill>
                <a:srgbClr val="000000"/>
              </a:solidFill>
              <a:latin typeface="Georgia" pitchFamily="18" charset="0"/>
            </a:endParaRPr>
          </a:p>
        </p:txBody>
      </p:sp>
      <p:sp>
        <p:nvSpPr>
          <p:cNvPr id="16" name="Rectangle 15"/>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Q1:  When did you first start thinking about serving in the Military? Q2:  When did you first start thinking about serving in the [Service]? </a:t>
            </a:r>
            <a:endParaRPr lang="en-US" sz="1000" i="1" kern="0" dirty="0">
              <a:solidFill>
                <a:srgbClr val="000000"/>
              </a:solidFill>
              <a:latin typeface="Arial" pitchFamily="34" charset="0"/>
              <a:cs typeface="Arial" pitchFamily="34" charset="0"/>
            </a:endParaRPr>
          </a:p>
        </p:txBody>
      </p:sp>
      <p:sp>
        <p:nvSpPr>
          <p:cNvPr id="22" name="Text Placeholder 4"/>
          <p:cNvSpPr txBox="1">
            <a:spLocks/>
          </p:cNvSpPr>
          <p:nvPr/>
        </p:nvSpPr>
        <p:spPr bwMode="auto">
          <a:xfrm>
            <a:off x="445477" y="6781965"/>
            <a:ext cx="4212247"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382454" marR="0" lvl="0" indent="-382454"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Note:  Bars may not add up to 100% because of respondent refusals.</a:t>
            </a: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3" name="Rectangle 22"/>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cxnSp>
        <p:nvCxnSpPr>
          <p:cNvPr id="32" name="Straight Connector 31"/>
          <p:cNvCxnSpPr/>
          <p:nvPr/>
        </p:nvCxnSpPr>
        <p:spPr bwMode="auto">
          <a:xfrm flipV="1">
            <a:off x="3391968" y="3638349"/>
            <a:ext cx="0" cy="260490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V="1">
            <a:off x="5315412" y="3642275"/>
            <a:ext cx="0" cy="260490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7258105" y="3651901"/>
            <a:ext cx="0" cy="2604907"/>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5" name="TextBox 34"/>
          <p:cNvSpPr txBox="1"/>
          <p:nvPr/>
        </p:nvSpPr>
        <p:spPr>
          <a:xfrm>
            <a:off x="1643587" y="3581267"/>
            <a:ext cx="1467508" cy="256765"/>
          </a:xfrm>
          <a:prstGeom prst="rect">
            <a:avLst/>
          </a:prstGeom>
          <a:noFill/>
        </p:spPr>
        <p:txBody>
          <a:bodyPr wrap="square" lIns="101882" tIns="50941" rIns="101882" bIns="50941" rtlCol="0">
            <a:spAutoFit/>
          </a:bodyPr>
          <a:lstStyle/>
          <a:p>
            <a:pPr algn="ctr" defTabSz="1007938">
              <a:buNone/>
            </a:pPr>
            <a:r>
              <a:rPr lang="en-US" sz="1000" b="1" u="sng" dirty="0" smtClean="0">
                <a:latin typeface="Arial" pitchFamily="34" charset="0"/>
                <a:cs typeface="Arial" pitchFamily="34" charset="0"/>
              </a:rPr>
              <a:t>Army recruits</a:t>
            </a:r>
            <a:endParaRPr lang="en-US" sz="1000" b="1" u="sng" dirty="0">
              <a:latin typeface="Arial" pitchFamily="34" charset="0"/>
              <a:cs typeface="Arial" pitchFamily="34" charset="0"/>
            </a:endParaRPr>
          </a:p>
        </p:txBody>
      </p:sp>
      <p:sp>
        <p:nvSpPr>
          <p:cNvPr id="36" name="TextBox 35"/>
          <p:cNvSpPr txBox="1"/>
          <p:nvPr/>
        </p:nvSpPr>
        <p:spPr>
          <a:xfrm>
            <a:off x="3638834" y="3581266"/>
            <a:ext cx="1467508" cy="256765"/>
          </a:xfrm>
          <a:prstGeom prst="rect">
            <a:avLst/>
          </a:prstGeom>
          <a:noFill/>
        </p:spPr>
        <p:txBody>
          <a:bodyPr wrap="square" lIns="101882" tIns="50941" rIns="101882" bIns="50941" rtlCol="0">
            <a:spAutoFit/>
          </a:bodyPr>
          <a:lstStyle/>
          <a:p>
            <a:pPr algn="ctr" defTabSz="1007938">
              <a:buNone/>
            </a:pPr>
            <a:r>
              <a:rPr lang="en-US" sz="1000" b="1" u="sng" dirty="0" smtClean="0">
                <a:latin typeface="Arial" pitchFamily="34" charset="0"/>
                <a:cs typeface="Arial" pitchFamily="34" charset="0"/>
              </a:rPr>
              <a:t>Navy recruits</a:t>
            </a:r>
            <a:endParaRPr lang="en-US" sz="1000" b="1" u="sng" dirty="0">
              <a:latin typeface="Arial" pitchFamily="34" charset="0"/>
              <a:cs typeface="Arial" pitchFamily="34" charset="0"/>
            </a:endParaRPr>
          </a:p>
        </p:txBody>
      </p:sp>
      <p:sp>
        <p:nvSpPr>
          <p:cNvPr id="37" name="TextBox 36"/>
          <p:cNvSpPr txBox="1"/>
          <p:nvPr/>
        </p:nvSpPr>
        <p:spPr>
          <a:xfrm>
            <a:off x="5505549" y="3581267"/>
            <a:ext cx="1607520" cy="256765"/>
          </a:xfrm>
          <a:prstGeom prst="rect">
            <a:avLst/>
          </a:prstGeom>
          <a:noFill/>
        </p:spPr>
        <p:txBody>
          <a:bodyPr wrap="square" lIns="101882" tIns="50941" rIns="101882" bIns="50941" rtlCol="0">
            <a:spAutoFit/>
          </a:bodyPr>
          <a:lstStyle/>
          <a:p>
            <a:pPr algn="ctr" defTabSz="1007938">
              <a:buNone/>
            </a:pPr>
            <a:r>
              <a:rPr lang="en-US" sz="1000" b="1" u="sng" dirty="0" smtClean="0">
                <a:latin typeface="Arial" pitchFamily="34" charset="0"/>
                <a:cs typeface="Arial" pitchFamily="34" charset="0"/>
              </a:rPr>
              <a:t>Marine Corps recruits</a:t>
            </a:r>
            <a:endParaRPr lang="en-US" sz="1000" b="1" u="sng" dirty="0">
              <a:latin typeface="Arial" pitchFamily="34" charset="0"/>
              <a:cs typeface="Arial" pitchFamily="34" charset="0"/>
            </a:endParaRPr>
          </a:p>
        </p:txBody>
      </p:sp>
      <p:sp>
        <p:nvSpPr>
          <p:cNvPr id="38" name="TextBox 37"/>
          <p:cNvSpPr txBox="1"/>
          <p:nvPr/>
        </p:nvSpPr>
        <p:spPr>
          <a:xfrm>
            <a:off x="7396934" y="3581265"/>
            <a:ext cx="1607520" cy="256765"/>
          </a:xfrm>
          <a:prstGeom prst="rect">
            <a:avLst/>
          </a:prstGeom>
          <a:noFill/>
        </p:spPr>
        <p:txBody>
          <a:bodyPr wrap="square" lIns="101882" tIns="50941" rIns="101882" bIns="50941" rtlCol="0">
            <a:spAutoFit/>
          </a:bodyPr>
          <a:lstStyle/>
          <a:p>
            <a:pPr algn="ctr" defTabSz="1007938">
              <a:buNone/>
            </a:pPr>
            <a:r>
              <a:rPr lang="en-US" sz="1000" b="1" u="sng" dirty="0" smtClean="0">
                <a:latin typeface="Arial" pitchFamily="34" charset="0"/>
                <a:cs typeface="Arial" pitchFamily="34" charset="0"/>
              </a:rPr>
              <a:t>Air Force recruits</a:t>
            </a:r>
            <a:endParaRPr lang="en-US" sz="1000" b="1" u="sng" dirty="0">
              <a:latin typeface="Arial" pitchFamily="34" charset="0"/>
              <a:cs typeface="Arial" pitchFamily="34" charset="0"/>
            </a:endParaRPr>
          </a:p>
        </p:txBody>
      </p:sp>
      <p:sp>
        <p:nvSpPr>
          <p:cNvPr id="1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Length of Interest in Serving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4" name="Rectangular Callout 3"/>
          <p:cNvSpPr/>
          <p:nvPr/>
        </p:nvSpPr>
        <p:spPr bwMode="auto">
          <a:xfrm flipH="1">
            <a:off x="6834796" y="2182551"/>
            <a:ext cx="2724840" cy="899146"/>
          </a:xfrm>
          <a:prstGeom prst="wedgeRectCallou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bg1"/>
                </a:solidFill>
                <a:effectLst/>
                <a:latin typeface="Arial" pitchFamily="34" charset="0"/>
                <a:cs typeface="Arial" pitchFamily="34" charset="0"/>
              </a:rPr>
              <a:t>“Realization</a:t>
            </a:r>
            <a:r>
              <a:rPr kumimoji="0" lang="en-US" sz="1200" b="0" i="1" u="none" strike="noStrike" cap="none" normalizeH="0" dirty="0" smtClean="0">
                <a:ln>
                  <a:noFill/>
                </a:ln>
                <a:solidFill>
                  <a:schemeClr val="bg1"/>
                </a:solidFill>
                <a:effectLst/>
                <a:latin typeface="Arial" pitchFamily="34" charset="0"/>
                <a:cs typeface="Arial" pitchFamily="34" charset="0"/>
              </a:rPr>
              <a:t> struck that I hadn’t chose a branch of the military yet and I picked the one I believed best suited me.” – Army recruit</a:t>
            </a:r>
            <a:endParaRPr kumimoji="0" lang="en-US" sz="1200" b="0" i="1" u="none" strike="noStrike" cap="none" normalizeH="0" baseline="0" dirty="0" smtClean="0">
              <a:ln>
                <a:noFill/>
              </a:ln>
              <a:solidFill>
                <a:schemeClr val="bg1"/>
              </a:solidFill>
              <a:effectLst/>
              <a:latin typeface="Arial" pitchFamily="34" charset="0"/>
              <a:cs typeface="Arial" pitchFamily="34" charset="0"/>
            </a:endParaRPr>
          </a:p>
        </p:txBody>
      </p:sp>
      <p:sp>
        <p:nvSpPr>
          <p:cNvPr id="13" name="TextBox 12"/>
          <p:cNvSpPr txBox="1"/>
          <p:nvPr/>
        </p:nvSpPr>
        <p:spPr>
          <a:xfrm>
            <a:off x="1714388" y="3186472"/>
            <a:ext cx="6486740" cy="349098"/>
          </a:xfrm>
          <a:prstGeom prst="rect">
            <a:avLst/>
          </a:prstGeom>
          <a:solidFill>
            <a:srgbClr val="0A0A28"/>
          </a:solidFill>
        </p:spPr>
        <p:txBody>
          <a:bodyPr wrap="square" lIns="101882" tIns="50941" rIns="101882" bIns="50941" rtlCol="0">
            <a:spAutoFit/>
          </a:bodyPr>
          <a:lstStyle/>
          <a:p>
            <a:pPr algn="ctr" defTabSz="1007938">
              <a:buNone/>
            </a:pPr>
            <a:r>
              <a:rPr lang="en-US" b="1" dirty="0" smtClean="0">
                <a:solidFill>
                  <a:schemeClr val="bg1"/>
                </a:solidFill>
                <a:latin typeface="Arial" pitchFamily="34" charset="0"/>
                <a:cs typeface="Arial" pitchFamily="34" charset="0"/>
              </a:rPr>
              <a:t>When did you first start thinking about serving in the…</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597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5049044" y="1544641"/>
            <a:ext cx="4593432" cy="1979608"/>
          </a:xfrm>
          <a:prstGeom prst="roundRect">
            <a:avLst>
              <a:gd name="adj" fmla="val 4051"/>
            </a:avLst>
          </a:prstGeom>
          <a:solidFill>
            <a:schemeClr val="bg1">
              <a:lumMod val="95000"/>
            </a:schemeClr>
          </a:solidFill>
          <a:ln w="28575"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graphicFrame>
        <p:nvGraphicFramePr>
          <p:cNvPr id="12" name="Chart 11"/>
          <p:cNvGraphicFramePr/>
          <p:nvPr>
            <p:extLst>
              <p:ext uri="{D42A27DB-BD31-4B8C-83A1-F6EECF244321}">
                <p14:modId xmlns:p14="http://schemas.microsoft.com/office/powerpoint/2010/main" val="2214613216"/>
              </p:ext>
            </p:extLst>
          </p:nvPr>
        </p:nvGraphicFramePr>
        <p:xfrm>
          <a:off x="5653865" y="1431848"/>
          <a:ext cx="4001021" cy="231457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21</a:t>
            </a:fld>
            <a:endParaRPr lang="en-US" sz="1400" dirty="0">
              <a:solidFill>
                <a:prstClr val="white"/>
              </a:solidFill>
            </a:endParaRPr>
          </a:p>
        </p:txBody>
      </p:sp>
      <p:sp>
        <p:nvSpPr>
          <p:cNvPr id="9" name="Content Placeholder 1"/>
          <p:cNvSpPr txBox="1">
            <a:spLocks/>
          </p:cNvSpPr>
          <p:nvPr/>
        </p:nvSpPr>
        <p:spPr bwMode="auto">
          <a:xfrm>
            <a:off x="457201" y="1066807"/>
            <a:ext cx="4276724"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 majority of recruits, regardless of Service, considered several branches before enlisting in their Service.</a:t>
            </a:r>
          </a:p>
          <a:p>
            <a:r>
              <a:rPr lang="en-US" dirty="0" smtClean="0">
                <a:latin typeface="Georgia" pitchFamily="18" charset="0"/>
              </a:rPr>
              <a:t>High-quality recruits were more likely than low-quality recruits to consider multiple branches.</a:t>
            </a:r>
          </a:p>
          <a:p>
            <a:r>
              <a:rPr lang="en-US" dirty="0" smtClean="0">
                <a:latin typeface="Georgia" pitchFamily="18" charset="0"/>
              </a:rPr>
              <a:t>For the Army and Navy, less than one-third of high-quality recruits solely considered this branch prior to enlisting. </a:t>
            </a:r>
            <a:endParaRPr lang="en-US" dirty="0" smtClean="0">
              <a:solidFill>
                <a:srgbClr val="000000"/>
              </a:solidFill>
              <a:latin typeface="Georgia" pitchFamily="18" charset="0"/>
            </a:endParaRPr>
          </a:p>
          <a:p>
            <a:endParaRPr lang="en-US" dirty="0" smtClean="0">
              <a:solidFill>
                <a:srgbClr val="000000"/>
              </a:solidFill>
              <a:latin typeface="Georgia" pitchFamily="18" charset="0"/>
            </a:endParaRPr>
          </a:p>
        </p:txBody>
      </p:sp>
      <p:sp>
        <p:nvSpPr>
          <p:cNvPr id="16" name="Rectangle 15"/>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Q4:  Which branches did you consider when deciding to join? </a:t>
            </a:r>
          </a:p>
        </p:txBody>
      </p:sp>
      <p:sp>
        <p:nvSpPr>
          <p:cNvPr id="22" name="Text Placeholder 4"/>
          <p:cNvSpPr txBox="1">
            <a:spLocks/>
          </p:cNvSpPr>
          <p:nvPr/>
        </p:nvSpPr>
        <p:spPr bwMode="auto">
          <a:xfrm>
            <a:off x="5614379" y="6778627"/>
            <a:ext cx="3758221"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ts val="0"/>
              </a:spcBef>
              <a:spcAft>
                <a:spcPct val="0"/>
              </a:spcAft>
              <a:buClr>
                <a:srgbClr val="AB0101"/>
              </a:buClr>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Note:  High-quality (HQ) defined as recruits who</a:t>
            </a:r>
            <a:r>
              <a:rPr kumimoji="0" lang="en-US" sz="10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were Cat IIIA or higher.</a:t>
            </a: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3" name="Rectangle 22"/>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019975053"/>
              </p:ext>
            </p:extLst>
          </p:nvPr>
        </p:nvGraphicFramePr>
        <p:xfrm>
          <a:off x="472873" y="4038602"/>
          <a:ext cx="9195004" cy="2480458"/>
        </p:xfrm>
        <a:graphic>
          <a:graphicData uri="http://schemas.openxmlformats.org/drawingml/2006/table">
            <a:tbl>
              <a:tblPr firstRow="1" bandRow="1">
                <a:tableStyleId>{793D81CF-94F2-401A-BA57-92F5A7B2D0C5}</a:tableStyleId>
              </a:tblPr>
              <a:tblGrid>
                <a:gridCol w="1642524"/>
                <a:gridCol w="916774"/>
                <a:gridCol w="947958"/>
                <a:gridCol w="947958"/>
                <a:gridCol w="947958"/>
                <a:gridCol w="947958"/>
                <a:gridCol w="947958"/>
                <a:gridCol w="947958"/>
                <a:gridCol w="947958"/>
              </a:tblGrid>
              <a:tr h="333916">
                <a:tc rowSpan="2">
                  <a:txBody>
                    <a:bodyPr/>
                    <a:lstStyle/>
                    <a:p>
                      <a:r>
                        <a:rPr lang="en-US" sz="1400" b="1" dirty="0" smtClean="0">
                          <a:solidFill>
                            <a:schemeClr val="bg1"/>
                          </a:solidFill>
                          <a:latin typeface="Arial" pitchFamily="34" charset="0"/>
                          <a:cs typeface="Arial" pitchFamily="34" charset="0"/>
                        </a:rPr>
                        <a:t>Considered:</a:t>
                      </a:r>
                      <a:endParaRPr lang="en-US" sz="14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c gridSpan="2">
                  <a:txBody>
                    <a:bodyPr/>
                    <a:lstStyle/>
                    <a:p>
                      <a:pPr algn="ctr"/>
                      <a:r>
                        <a:rPr lang="en-US" sz="1400" b="1" dirty="0" smtClean="0">
                          <a:solidFill>
                            <a:schemeClr val="bg1"/>
                          </a:solidFill>
                          <a:latin typeface="Arial" pitchFamily="34" charset="0"/>
                          <a:cs typeface="Arial" pitchFamily="34" charset="0"/>
                        </a:rPr>
                        <a:t>Army</a:t>
                      </a:r>
                      <a:endParaRPr lang="en-US" sz="14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1E2053"/>
                    </a:solidFill>
                  </a:tcPr>
                </a:tc>
                <a:tc hMerge="1">
                  <a:txBody>
                    <a:bodyPr/>
                    <a:lstStyle/>
                    <a:p>
                      <a:pPr algn="ctr"/>
                      <a:endParaRPr lang="en-US" sz="1800" b="1" dirty="0">
                        <a:solidFill>
                          <a:schemeClr val="bg1"/>
                        </a:solidFill>
                      </a:endParaRPr>
                    </a:p>
                  </a:txBody>
                  <a:tcPr anchor="ctr">
                    <a:solidFill>
                      <a:srgbClr val="1E2053"/>
                    </a:solidFill>
                  </a:tcPr>
                </a:tc>
                <a:tc gridSpan="2">
                  <a:txBody>
                    <a:bodyPr/>
                    <a:lstStyle/>
                    <a:p>
                      <a:pPr algn="ctr"/>
                      <a:r>
                        <a:rPr lang="en-US" sz="1400" b="1" dirty="0" smtClean="0">
                          <a:solidFill>
                            <a:schemeClr val="bg1"/>
                          </a:solidFill>
                          <a:latin typeface="Arial" pitchFamily="34" charset="0"/>
                          <a:cs typeface="Arial" pitchFamily="34" charset="0"/>
                        </a:rPr>
                        <a:t>Navy</a:t>
                      </a:r>
                      <a:endParaRPr lang="en-US" sz="14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1E2053"/>
                    </a:solidFill>
                  </a:tcPr>
                </a:tc>
                <a:tc hMerge="1">
                  <a:txBody>
                    <a:bodyPr/>
                    <a:lstStyle/>
                    <a:p>
                      <a:pPr algn="ctr"/>
                      <a:endParaRPr lang="en-US" sz="1800" b="1" dirty="0">
                        <a:solidFill>
                          <a:schemeClr val="bg1"/>
                        </a:solidFill>
                      </a:endParaRPr>
                    </a:p>
                  </a:txBody>
                  <a:tcPr anchor="ctr">
                    <a:solidFill>
                      <a:srgbClr val="1E2053"/>
                    </a:solidFill>
                  </a:tcPr>
                </a:tc>
                <a:tc gridSpan="2">
                  <a:txBody>
                    <a:bodyPr/>
                    <a:lstStyle/>
                    <a:p>
                      <a:pPr algn="ctr"/>
                      <a:r>
                        <a:rPr lang="en-US" sz="1400" b="1" dirty="0" smtClean="0">
                          <a:solidFill>
                            <a:schemeClr val="bg1"/>
                          </a:solidFill>
                          <a:latin typeface="Arial" pitchFamily="34" charset="0"/>
                          <a:cs typeface="Arial" pitchFamily="34" charset="0"/>
                        </a:rPr>
                        <a:t>Marine Corps</a:t>
                      </a:r>
                      <a:endParaRPr lang="en-US" sz="14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1E2053"/>
                    </a:solidFill>
                  </a:tcPr>
                </a:tc>
                <a:tc hMerge="1">
                  <a:txBody>
                    <a:bodyPr/>
                    <a:lstStyle/>
                    <a:p>
                      <a:pPr algn="ctr"/>
                      <a:endParaRPr lang="en-US" sz="1800" b="1" dirty="0">
                        <a:solidFill>
                          <a:schemeClr val="bg1"/>
                        </a:solidFill>
                      </a:endParaRPr>
                    </a:p>
                  </a:txBody>
                  <a:tcPr anchor="ctr">
                    <a:solidFill>
                      <a:srgbClr val="1E2053"/>
                    </a:solidFill>
                  </a:tcPr>
                </a:tc>
                <a:tc gridSpan="2">
                  <a:txBody>
                    <a:bodyPr/>
                    <a:lstStyle/>
                    <a:p>
                      <a:pPr algn="ctr"/>
                      <a:r>
                        <a:rPr lang="en-US" sz="1400" b="1" dirty="0" smtClean="0">
                          <a:solidFill>
                            <a:schemeClr val="bg1"/>
                          </a:solidFill>
                          <a:latin typeface="Arial" pitchFamily="34" charset="0"/>
                          <a:cs typeface="Arial" pitchFamily="34" charset="0"/>
                        </a:rPr>
                        <a:t>Air Force</a:t>
                      </a:r>
                      <a:endParaRPr lang="en-US" sz="14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1E2053"/>
                    </a:solidFill>
                  </a:tcPr>
                </a:tc>
                <a:tc hMerge="1">
                  <a:txBody>
                    <a:bodyPr/>
                    <a:lstStyle/>
                    <a:p>
                      <a:pPr algn="ctr"/>
                      <a:endParaRPr lang="en-US" sz="14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1E2053"/>
                    </a:solidFill>
                  </a:tcPr>
                </a:tc>
              </a:tr>
              <a:tr h="322008">
                <a:tc vMerge="1">
                  <a:txBody>
                    <a:bodyPr/>
                    <a:lstStyle/>
                    <a:p>
                      <a:endParaRPr lang="en-US" sz="1800" b="1" dirty="0">
                        <a:solidFill>
                          <a:schemeClr val="bg1"/>
                        </a:solidFill>
                      </a:endParaRPr>
                    </a:p>
                  </a:txBody>
                  <a:tcPr anchor="ctr">
                    <a:solidFill>
                      <a:srgbClr val="1E2053"/>
                    </a:solidFill>
                  </a:tcPr>
                </a:tc>
                <a:tc>
                  <a:txBody>
                    <a:bodyPr/>
                    <a:lstStyle/>
                    <a:p>
                      <a:pPr algn="ctr"/>
                      <a:r>
                        <a:rPr lang="en-US" sz="1200" b="1" dirty="0" smtClean="0">
                          <a:solidFill>
                            <a:schemeClr val="bg1"/>
                          </a:solidFill>
                          <a:latin typeface="Arial" pitchFamily="34" charset="0"/>
                          <a:cs typeface="Arial" pitchFamily="34" charset="0"/>
                        </a:rPr>
                        <a:t>HQ</a:t>
                      </a:r>
                      <a:endParaRPr lang="en-US" sz="12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rgbClr val="1E2053"/>
                    </a:solidFill>
                  </a:tcPr>
                </a:tc>
                <a:tc>
                  <a:txBody>
                    <a:bodyPr/>
                    <a:lstStyle/>
                    <a:p>
                      <a:pPr algn="ctr"/>
                      <a:r>
                        <a:rPr lang="en-US" sz="1200" b="1" dirty="0" smtClean="0">
                          <a:solidFill>
                            <a:schemeClr val="bg1"/>
                          </a:solidFill>
                          <a:latin typeface="Arial" pitchFamily="34" charset="0"/>
                          <a:cs typeface="Arial" pitchFamily="34" charset="0"/>
                        </a:rPr>
                        <a:t>Non-</a:t>
                      </a:r>
                      <a:r>
                        <a:rPr lang="en-US" sz="1200" b="1" baseline="0" dirty="0" smtClean="0">
                          <a:solidFill>
                            <a:schemeClr val="bg1"/>
                          </a:solidFill>
                          <a:latin typeface="Arial" pitchFamily="34" charset="0"/>
                          <a:cs typeface="Arial" pitchFamily="34" charset="0"/>
                        </a:rPr>
                        <a:t>HQ</a:t>
                      </a:r>
                      <a:endParaRPr lang="en-US" sz="12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c>
                  <a:txBody>
                    <a:bodyPr/>
                    <a:lstStyle/>
                    <a:p>
                      <a:pPr algn="ctr"/>
                      <a:r>
                        <a:rPr lang="en-US" sz="1200" b="1" dirty="0" smtClean="0">
                          <a:solidFill>
                            <a:schemeClr val="bg1"/>
                          </a:solidFill>
                          <a:latin typeface="Arial" pitchFamily="34" charset="0"/>
                          <a:cs typeface="Arial" pitchFamily="34" charset="0"/>
                        </a:rPr>
                        <a:t>HQ</a:t>
                      </a:r>
                      <a:endParaRPr lang="en-US" sz="12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rgbClr val="1E2053"/>
                    </a:solidFill>
                  </a:tcPr>
                </a:tc>
                <a:tc>
                  <a:txBody>
                    <a:bodyPr/>
                    <a:lstStyle/>
                    <a:p>
                      <a:pPr algn="ctr"/>
                      <a:r>
                        <a:rPr lang="en-US" sz="1200" b="1" dirty="0" smtClean="0">
                          <a:solidFill>
                            <a:schemeClr val="bg1"/>
                          </a:solidFill>
                          <a:latin typeface="Arial" pitchFamily="34" charset="0"/>
                          <a:cs typeface="Arial" pitchFamily="34" charset="0"/>
                        </a:rPr>
                        <a:t>Non-HQ</a:t>
                      </a:r>
                      <a:endParaRPr lang="en-US" sz="12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c>
                  <a:txBody>
                    <a:bodyPr/>
                    <a:lstStyle/>
                    <a:p>
                      <a:pPr algn="ctr"/>
                      <a:r>
                        <a:rPr lang="en-US" sz="1200" b="1" dirty="0" smtClean="0">
                          <a:solidFill>
                            <a:schemeClr val="bg1"/>
                          </a:solidFill>
                          <a:latin typeface="Arial" pitchFamily="34" charset="0"/>
                          <a:cs typeface="Arial" pitchFamily="34" charset="0"/>
                        </a:rPr>
                        <a:t>HQ</a:t>
                      </a:r>
                      <a:endParaRPr lang="en-US" sz="12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rgbClr val="1E2053"/>
                    </a:solidFill>
                  </a:tcPr>
                </a:tc>
                <a:tc>
                  <a:txBody>
                    <a:bodyPr/>
                    <a:lstStyle/>
                    <a:p>
                      <a:pPr algn="ctr"/>
                      <a:r>
                        <a:rPr lang="en-US" sz="1200" b="1" dirty="0" smtClean="0">
                          <a:solidFill>
                            <a:schemeClr val="bg1"/>
                          </a:solidFill>
                          <a:latin typeface="Arial" pitchFamily="34" charset="0"/>
                          <a:cs typeface="Arial" pitchFamily="34" charset="0"/>
                        </a:rPr>
                        <a:t>Non-HQ</a:t>
                      </a:r>
                      <a:endParaRPr lang="en-US" sz="12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c>
                  <a:txBody>
                    <a:bodyPr/>
                    <a:lstStyle/>
                    <a:p>
                      <a:pPr algn="ctr"/>
                      <a:r>
                        <a:rPr lang="en-US" sz="1200" b="1" dirty="0" smtClean="0">
                          <a:solidFill>
                            <a:schemeClr val="bg1"/>
                          </a:solidFill>
                          <a:latin typeface="Arial" pitchFamily="34" charset="0"/>
                          <a:cs typeface="Arial" pitchFamily="34" charset="0"/>
                        </a:rPr>
                        <a:t>HQ</a:t>
                      </a:r>
                      <a:endParaRPr lang="en-US" sz="12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rgbClr val="1E2053"/>
                    </a:solidFill>
                  </a:tcPr>
                </a:tc>
                <a:tc>
                  <a:txBody>
                    <a:bodyPr/>
                    <a:lstStyle/>
                    <a:p>
                      <a:pPr algn="ctr"/>
                      <a:r>
                        <a:rPr lang="en-US" sz="1200" b="1" dirty="0" smtClean="0">
                          <a:solidFill>
                            <a:schemeClr val="bg1"/>
                          </a:solidFill>
                          <a:latin typeface="Arial" pitchFamily="34" charset="0"/>
                          <a:cs typeface="Arial" pitchFamily="34" charset="0"/>
                        </a:rPr>
                        <a:t>Non-HQ</a:t>
                      </a:r>
                      <a:endParaRPr lang="en-US" sz="12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r>
              <a:tr h="445618">
                <a:tc>
                  <a:txBody>
                    <a:bodyPr/>
                    <a:lstStyle/>
                    <a:p>
                      <a:r>
                        <a:rPr lang="en-US" sz="1300" b="1" dirty="0" smtClean="0">
                          <a:latin typeface="Arial" pitchFamily="34" charset="0"/>
                          <a:cs typeface="Arial" pitchFamily="34" charset="0"/>
                        </a:rPr>
                        <a:t>Only the</a:t>
                      </a:r>
                      <a:r>
                        <a:rPr lang="en-US" sz="1300" b="1" baseline="0" dirty="0" smtClean="0">
                          <a:latin typeface="Arial" pitchFamily="34" charset="0"/>
                          <a:cs typeface="Arial" pitchFamily="34" charset="0"/>
                        </a:rPr>
                        <a:t> branch they joined</a:t>
                      </a:r>
                      <a:endParaRPr lang="en-US" sz="13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28%</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36%</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27%</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38%</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44%</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36%</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chemeClr val="tx1"/>
                          </a:solidFill>
                          <a:effectLst/>
                          <a:latin typeface="Arial" pitchFamily="34" charset="0"/>
                          <a:cs typeface="Arial" pitchFamily="34" charset="0"/>
                        </a:rPr>
                        <a:t>41%</a:t>
                      </a:r>
                      <a:endParaRPr lang="en-US" sz="1400" b="0" i="0" u="none" strike="noStrike" dirty="0">
                        <a:solidFill>
                          <a:schemeClr val="tx1"/>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445618">
                <a:tc>
                  <a:txBody>
                    <a:bodyPr/>
                    <a:lstStyle/>
                    <a:p>
                      <a:r>
                        <a:rPr lang="en-US" sz="1300" b="1" dirty="0" smtClean="0">
                          <a:latin typeface="Arial" pitchFamily="34" charset="0"/>
                          <a:cs typeface="Arial" pitchFamily="34" charset="0"/>
                        </a:rPr>
                        <a:t>2 branches</a:t>
                      </a:r>
                      <a:endParaRPr lang="en-US" sz="13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48%</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46%</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49%</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50%</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44%</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chemeClr val="tx1"/>
                          </a:solidFill>
                          <a:effectLst/>
                          <a:latin typeface="Arial" pitchFamily="34" charset="0"/>
                          <a:cs typeface="Arial" pitchFamily="34" charset="0"/>
                        </a:rPr>
                        <a:t>42%</a:t>
                      </a:r>
                      <a:endParaRPr lang="en-US" sz="1400" b="0" i="0" u="none" strike="noStrike" dirty="0">
                        <a:solidFill>
                          <a:schemeClr val="tx1"/>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445618">
                <a:tc>
                  <a:txBody>
                    <a:bodyPr/>
                    <a:lstStyle/>
                    <a:p>
                      <a:r>
                        <a:rPr lang="en-US" sz="1300" b="1" dirty="0" smtClean="0">
                          <a:latin typeface="Arial" pitchFamily="34" charset="0"/>
                          <a:cs typeface="Arial" pitchFamily="34" charset="0"/>
                        </a:rPr>
                        <a:t>3 branches</a:t>
                      </a:r>
                      <a:endParaRPr lang="en-US" sz="13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19%</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15%</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19%</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14%</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15%</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11%</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16%</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chemeClr val="tx1"/>
                          </a:solidFill>
                          <a:effectLst/>
                          <a:latin typeface="Arial" pitchFamily="34" charset="0"/>
                          <a:cs typeface="Arial" pitchFamily="34" charset="0"/>
                        </a:rPr>
                        <a:t>13%</a:t>
                      </a:r>
                      <a:endParaRPr lang="en-US" sz="1400" b="0" i="0" u="none" strike="noStrike" dirty="0">
                        <a:solidFill>
                          <a:schemeClr val="tx1"/>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445618">
                <a:tc>
                  <a:txBody>
                    <a:bodyPr/>
                    <a:lstStyle/>
                    <a:p>
                      <a:r>
                        <a:rPr lang="en-US" sz="1300" b="1" dirty="0" smtClean="0">
                          <a:latin typeface="Arial" pitchFamily="34" charset="0"/>
                          <a:cs typeface="Arial" pitchFamily="34" charset="0"/>
                        </a:rPr>
                        <a:t>4 or 5 branches</a:t>
                      </a:r>
                      <a:endParaRPr lang="en-US" sz="13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5%</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5%</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4%</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rgbClr val="000000"/>
                          </a:solidFill>
                          <a:effectLst/>
                          <a:latin typeface="Arial" pitchFamily="34" charset="0"/>
                          <a:cs typeface="Arial" pitchFamily="34" charset="0"/>
                        </a:rPr>
                        <a:t>2%</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dirty="0" smtClean="0">
                          <a:solidFill>
                            <a:srgbClr val="000000"/>
                          </a:solidFill>
                          <a:effectLst/>
                          <a:latin typeface="Arial" pitchFamily="34" charset="0"/>
                          <a:cs typeface="Arial" pitchFamily="34" charset="0"/>
                        </a:rPr>
                        <a:t>3%</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solidFill>
                            <a:schemeClr val="tx1"/>
                          </a:solidFill>
                          <a:effectLst/>
                          <a:latin typeface="Arial" pitchFamily="34" charset="0"/>
                          <a:cs typeface="Arial" pitchFamily="34" charset="0"/>
                        </a:rPr>
                        <a:t>4%</a:t>
                      </a:r>
                      <a:endParaRPr lang="en-US" sz="1400" b="0" i="0" u="none" strike="noStrike" dirty="0">
                        <a:solidFill>
                          <a:schemeClr val="tx1"/>
                        </a:solidFill>
                        <a:effectLst/>
                        <a:latin typeface="Arial" pitchFamily="34" charset="0"/>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bl>
          </a:graphicData>
        </a:graphic>
      </p:graphicFrame>
      <p:sp>
        <p:nvSpPr>
          <p:cNvPr id="11"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Branches Considered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 and Quality</a:t>
            </a:r>
          </a:p>
        </p:txBody>
      </p:sp>
      <p:sp>
        <p:nvSpPr>
          <p:cNvPr id="13" name="TextBox 12"/>
          <p:cNvSpPr txBox="1"/>
          <p:nvPr/>
        </p:nvSpPr>
        <p:spPr>
          <a:xfrm>
            <a:off x="5049044" y="1592266"/>
            <a:ext cx="4759036" cy="472209"/>
          </a:xfrm>
          <a:prstGeom prst="rect">
            <a:avLst/>
          </a:prstGeom>
          <a:noFill/>
        </p:spPr>
        <p:txBody>
          <a:bodyPr wrap="square" lIns="101882" tIns="50941" rIns="101882" bIns="50941" rtlCol="0">
            <a:spAutoFit/>
          </a:bodyPr>
          <a:lstStyle/>
          <a:p>
            <a:pPr defTabSz="1007938">
              <a:buNone/>
            </a:pPr>
            <a:r>
              <a:rPr lang="en-US" sz="1200" b="1" dirty="0" smtClean="0">
                <a:solidFill>
                  <a:srgbClr val="000000">
                    <a:lumMod val="85000"/>
                    <a:lumOff val="15000"/>
                  </a:srgbClr>
                </a:solidFill>
                <a:latin typeface="Arial" pitchFamily="34" charset="0"/>
                <a:cs typeface="Arial" pitchFamily="34" charset="0"/>
              </a:rPr>
              <a:t>% of recruits who considered branches other than the one they joined:</a:t>
            </a:r>
            <a:endParaRPr lang="en-US" sz="1200" b="1" dirty="0">
              <a:solidFill>
                <a:srgbClr val="000000">
                  <a:lumMod val="85000"/>
                  <a:lumOff val="15000"/>
                </a:srgbClr>
              </a:solidFill>
              <a:latin typeface="Arial" pitchFamily="34" charset="0"/>
              <a:cs typeface="Arial" pitchFamily="34" charset="0"/>
            </a:endParaRPr>
          </a:p>
        </p:txBody>
      </p:sp>
    </p:spTree>
    <p:extLst>
      <p:ext uri="{BB962C8B-B14F-4D97-AF65-F5344CB8AC3E}">
        <p14:creationId xmlns:p14="http://schemas.microsoft.com/office/powerpoint/2010/main" val="349760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22</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 Air Force is the branch that is most often considered by new recruits.  Approximately                   one-third of recruits from other Services also considered joining the Air Force.  </a:t>
            </a:r>
          </a:p>
          <a:p>
            <a:pPr lvl="1"/>
            <a:r>
              <a:rPr lang="en-US" dirty="0" smtClean="0">
                <a:latin typeface="Georgia" pitchFamily="18" charset="0"/>
              </a:rPr>
              <a:t>Navy recruits are the most likely to have also considered joining the Air Force.</a:t>
            </a:r>
          </a:p>
          <a:p>
            <a:endParaRPr lang="en-US" dirty="0" smtClean="0">
              <a:latin typeface="Georgia" pitchFamily="18" charset="0"/>
            </a:endParaRP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Q4:  Which branches did you consider when deciding to join? </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419" y="5174620"/>
            <a:ext cx="797452" cy="79863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531" y="4440411"/>
            <a:ext cx="776977" cy="77813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500" y="3627659"/>
            <a:ext cx="769506" cy="770648"/>
          </a:xfrm>
          <a:prstGeom prst="rect">
            <a:avLst/>
          </a:prstGeom>
        </p:spPr>
      </p:pic>
      <p:pic>
        <p:nvPicPr>
          <p:cNvPr id="15" name="Picture 2" descr="http://upload.wikimedia.org/wikipedia/commons/thumb/8/8d/US-CoastGuard-Seal.svg/210px-US-CoastGuard-Seal.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4612" y="6010677"/>
            <a:ext cx="613971" cy="6325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upload.wikimedia.org/wikipedia/commons/2/2e/Army.gif"/>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rcRect r="6395" b="701"/>
          <a:stretch/>
        </p:blipFill>
        <p:spPr bwMode="auto">
          <a:xfrm>
            <a:off x="1807703" y="2838930"/>
            <a:ext cx="571099" cy="767195"/>
          </a:xfrm>
          <a:prstGeom prst="rect">
            <a:avLst/>
          </a:prstGeom>
          <a:noFill/>
          <a:extLst>
            <a:ext uri="{909E8E84-426E-40DD-AFC4-6F175D3DCCD1}">
              <a14:hiddenFill xmlns:a14="http://schemas.microsoft.com/office/drawing/2010/main">
                <a:solidFill>
                  <a:srgbClr val="FFFFFF"/>
                </a:solidFill>
              </a14:hiddenFill>
            </a:ext>
          </a:extLst>
        </p:spPr>
      </p:pic>
      <p:sp>
        <p:nvSpPr>
          <p:cNvPr id="57"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Branches Considered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graphicFrame>
        <p:nvGraphicFramePr>
          <p:cNvPr id="58" name="Table 57"/>
          <p:cNvGraphicFramePr>
            <a:graphicFrameLocks noGrp="1"/>
          </p:cNvGraphicFramePr>
          <p:nvPr>
            <p:extLst>
              <p:ext uri="{D42A27DB-BD31-4B8C-83A1-F6EECF244321}">
                <p14:modId xmlns:p14="http://schemas.microsoft.com/office/powerpoint/2010/main" val="4181138170"/>
              </p:ext>
            </p:extLst>
          </p:nvPr>
        </p:nvGraphicFramePr>
        <p:xfrm>
          <a:off x="2569746" y="2362204"/>
          <a:ext cx="6229352" cy="4262000"/>
        </p:xfrm>
        <a:graphic>
          <a:graphicData uri="http://schemas.openxmlformats.org/drawingml/2006/table">
            <a:tbl>
              <a:tblPr firstRow="1" bandRow="1">
                <a:tableStyleId>{5C22544A-7EE6-4342-B048-85BDC9FD1C3A}</a:tableStyleId>
              </a:tblPr>
              <a:tblGrid>
                <a:gridCol w="1557338"/>
                <a:gridCol w="1557338"/>
                <a:gridCol w="1557338"/>
                <a:gridCol w="1557338"/>
              </a:tblGrid>
              <a:tr h="528080">
                <a:tc>
                  <a:txBody>
                    <a:bodyPr/>
                    <a:lstStyle/>
                    <a:p>
                      <a:pPr algn="ctr"/>
                      <a:r>
                        <a:rPr lang="en-US" sz="1400" b="1" cap="none" baseline="0" dirty="0" smtClean="0">
                          <a:solidFill>
                            <a:srgbClr val="006600"/>
                          </a:solidFill>
                          <a:latin typeface="Arial" pitchFamily="34" charset="0"/>
                          <a:cs typeface="Arial" pitchFamily="34" charset="0"/>
                        </a:rPr>
                        <a:t>Army recruits</a:t>
                      </a:r>
                      <a:endParaRPr lang="en-US" sz="1400" b="1" cap="none" baseline="0" dirty="0">
                        <a:solidFill>
                          <a:srgbClr val="006600"/>
                        </a:solidFill>
                        <a:latin typeface="Arial" pitchFamily="34" charset="0"/>
                        <a:cs typeface="Arial" pitchFamily="34"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cap="none" baseline="0" dirty="0" smtClean="0">
                          <a:solidFill>
                            <a:srgbClr val="002060"/>
                          </a:solidFill>
                          <a:latin typeface="Arial" pitchFamily="34" charset="0"/>
                          <a:cs typeface="Arial" pitchFamily="34" charset="0"/>
                        </a:rPr>
                        <a:t>Navy recruits</a:t>
                      </a:r>
                      <a:endParaRPr lang="en-US" sz="1400" b="1" cap="none" baseline="0" dirty="0">
                        <a:solidFill>
                          <a:srgbClr val="002060"/>
                        </a:solidFill>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cap="none" baseline="0" dirty="0" smtClean="0">
                          <a:solidFill>
                            <a:srgbClr val="C00000"/>
                          </a:solidFill>
                          <a:latin typeface="Arial" pitchFamily="34" charset="0"/>
                          <a:cs typeface="Arial" pitchFamily="34" charset="0"/>
                        </a:rPr>
                        <a:t>Marine Corps recruits</a:t>
                      </a:r>
                      <a:endParaRPr lang="en-US" sz="1400" b="1" cap="none" baseline="0" dirty="0">
                        <a:solidFill>
                          <a:srgbClr val="C00000"/>
                        </a:solidFill>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cap="none" baseline="0" dirty="0" smtClean="0">
                          <a:solidFill>
                            <a:srgbClr val="00B0F0"/>
                          </a:solidFill>
                          <a:latin typeface="Arial" pitchFamily="34" charset="0"/>
                          <a:cs typeface="Arial" pitchFamily="34" charset="0"/>
                        </a:rPr>
                        <a:t>Air Force recruits</a:t>
                      </a:r>
                      <a:endParaRPr lang="en-US" sz="1400" b="1" cap="none" baseline="0" dirty="0">
                        <a:solidFill>
                          <a:srgbClr val="00B0F0"/>
                        </a:solidFill>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6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6600"/>
                          </a:solidFill>
                          <a:latin typeface="Arial" pitchFamily="34" charset="0"/>
                          <a:ea typeface="+mn-ea"/>
                          <a:cs typeface="Arial" pitchFamily="34" charset="0"/>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2060"/>
                          </a:solidFill>
                          <a:latin typeface="Arial" pitchFamily="34" charset="0"/>
                          <a:ea typeface="+mn-ea"/>
                          <a:cs typeface="Arial" pitchFamily="34" charset="0"/>
                        </a:rPr>
                        <a:t>22%</a:t>
                      </a:r>
                      <a:endParaRPr lang="en-US" sz="1400" b="1" kern="1200" dirty="0">
                        <a:solidFill>
                          <a:srgbClr val="00206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rgbClr val="C00000"/>
                          </a:solidFill>
                          <a:latin typeface="Arial" pitchFamily="34" charset="0"/>
                          <a:ea typeface="+mn-ea"/>
                          <a:cs typeface="Arial" pitchFamily="34" charset="0"/>
                        </a:rPr>
                        <a:t>30%</a:t>
                      </a:r>
                      <a:endParaRPr lang="en-US" sz="14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B0F0"/>
                          </a:solidFill>
                          <a:latin typeface="Arial" pitchFamily="34" charset="0"/>
                          <a:ea typeface="+mn-ea"/>
                          <a:cs typeface="Arial" pitchFamily="34" charset="0"/>
                        </a:rPr>
                        <a:t>25%</a:t>
                      </a:r>
                      <a:endParaRPr lang="en-US" sz="1400" b="1" kern="1200" dirty="0">
                        <a:solidFill>
                          <a:srgbClr val="00B0F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6784">
                <a:tc>
                  <a:txBody>
                    <a:bodyPr/>
                    <a:lstStyle/>
                    <a:p>
                      <a:pPr algn="ctr"/>
                      <a:r>
                        <a:rPr lang="en-US" sz="1400" b="1" kern="1200" dirty="0" smtClean="0">
                          <a:solidFill>
                            <a:srgbClr val="006600"/>
                          </a:solidFill>
                          <a:latin typeface="Arial" pitchFamily="34" charset="0"/>
                          <a:ea typeface="+mn-ea"/>
                          <a:cs typeface="Arial" pitchFamily="34" charset="0"/>
                        </a:rPr>
                        <a:t>23%</a:t>
                      </a:r>
                      <a:endParaRPr lang="en-US" sz="1400" b="1" kern="1200" dirty="0">
                        <a:solidFill>
                          <a:srgbClr val="006600"/>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2060"/>
                          </a:solidFill>
                          <a:latin typeface="Arial" pitchFamily="34" charset="0"/>
                          <a:ea typeface="+mn-ea"/>
                          <a:cs typeface="Arial" pitchFamily="34" charset="0"/>
                        </a:rPr>
                        <a:t>---</a:t>
                      </a:r>
                      <a:endParaRPr lang="en-US" sz="1400" b="1" kern="1200" dirty="0">
                        <a:solidFill>
                          <a:srgbClr val="00206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rgbClr val="C00000"/>
                          </a:solidFill>
                          <a:latin typeface="Arial" pitchFamily="34" charset="0"/>
                          <a:ea typeface="+mn-ea"/>
                          <a:cs typeface="Arial" pitchFamily="34" charset="0"/>
                        </a:rPr>
                        <a:t>23%</a:t>
                      </a:r>
                      <a:endParaRPr lang="en-US" sz="14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B0F0"/>
                          </a:solidFill>
                          <a:latin typeface="Arial" pitchFamily="34" charset="0"/>
                          <a:ea typeface="+mn-ea"/>
                          <a:cs typeface="Arial" pitchFamily="34" charset="0"/>
                        </a:rPr>
                        <a:t>30%</a:t>
                      </a:r>
                      <a:endParaRPr lang="en-US" sz="1400" b="1" kern="1200" dirty="0">
                        <a:solidFill>
                          <a:srgbClr val="00B0F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6784">
                <a:tc>
                  <a:txBody>
                    <a:bodyPr/>
                    <a:lstStyle/>
                    <a:p>
                      <a:pPr algn="ctr"/>
                      <a:r>
                        <a:rPr lang="en-US" sz="1400" b="1" kern="1200" dirty="0" smtClean="0">
                          <a:solidFill>
                            <a:srgbClr val="006600"/>
                          </a:solidFill>
                          <a:latin typeface="Arial" pitchFamily="34" charset="0"/>
                          <a:ea typeface="+mn-ea"/>
                          <a:cs typeface="Arial" pitchFamily="34" charset="0"/>
                        </a:rPr>
                        <a:t>32%</a:t>
                      </a:r>
                      <a:endParaRPr lang="en-US" sz="1400" b="1" kern="1200" dirty="0">
                        <a:solidFill>
                          <a:srgbClr val="006600"/>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smtClean="0">
                          <a:solidFill>
                            <a:srgbClr val="002060"/>
                          </a:solidFill>
                          <a:latin typeface="Arial" pitchFamily="34" charset="0"/>
                          <a:ea typeface="+mn-ea"/>
                          <a:cs typeface="Arial" pitchFamily="34" charset="0"/>
                        </a:rPr>
                        <a:t>25%</a:t>
                      </a:r>
                      <a:endParaRPr lang="en-US" sz="1400" b="1" kern="1200" dirty="0">
                        <a:solidFill>
                          <a:srgbClr val="00206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rgbClr val="C00000"/>
                          </a:solidFill>
                          <a:latin typeface="Arial" pitchFamily="34" charset="0"/>
                          <a:ea typeface="+mn-ea"/>
                          <a:cs typeface="Arial" pitchFamily="34" charset="0"/>
                        </a:rPr>
                        <a:t>---</a:t>
                      </a:r>
                      <a:endParaRPr lang="en-US" sz="14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smtClean="0">
                          <a:solidFill>
                            <a:srgbClr val="00B0F0"/>
                          </a:solidFill>
                          <a:latin typeface="Arial" pitchFamily="34" charset="0"/>
                          <a:ea typeface="+mn-ea"/>
                          <a:cs typeface="Arial" pitchFamily="34" charset="0"/>
                        </a:rPr>
                        <a:t>21%</a:t>
                      </a:r>
                      <a:endParaRPr lang="en-US" sz="1400" b="1" kern="1200" dirty="0">
                        <a:solidFill>
                          <a:srgbClr val="00B0F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6784">
                <a:tc>
                  <a:txBody>
                    <a:bodyPr/>
                    <a:lstStyle/>
                    <a:p>
                      <a:pPr algn="ctr"/>
                      <a:r>
                        <a:rPr lang="en-US" sz="1400" b="1" kern="1200" dirty="0" smtClean="0">
                          <a:solidFill>
                            <a:srgbClr val="006600"/>
                          </a:solidFill>
                          <a:latin typeface="Arial" pitchFamily="34" charset="0"/>
                          <a:ea typeface="+mn-ea"/>
                          <a:cs typeface="Arial" pitchFamily="34" charset="0"/>
                        </a:rPr>
                        <a:t>35%</a:t>
                      </a:r>
                      <a:endParaRPr lang="en-US" sz="1400" b="1" kern="1200" dirty="0">
                        <a:solidFill>
                          <a:srgbClr val="006600"/>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2060"/>
                          </a:solidFill>
                          <a:latin typeface="Arial" pitchFamily="34" charset="0"/>
                          <a:ea typeface="+mn-ea"/>
                          <a:cs typeface="Arial" pitchFamily="34" charset="0"/>
                        </a:rPr>
                        <a:t>43%</a:t>
                      </a:r>
                      <a:endParaRPr lang="en-US" sz="1400" b="1" kern="1200" dirty="0">
                        <a:solidFill>
                          <a:srgbClr val="00206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rgbClr val="C00000"/>
                          </a:solidFill>
                          <a:latin typeface="Arial" pitchFamily="34" charset="0"/>
                          <a:ea typeface="+mn-ea"/>
                          <a:cs typeface="Arial" pitchFamily="34" charset="0"/>
                        </a:rPr>
                        <a:t>24%</a:t>
                      </a:r>
                      <a:endParaRPr lang="en-US" sz="14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rgbClr val="00B0F0"/>
                          </a:solidFill>
                          <a:latin typeface="Arial" pitchFamily="34" charset="0"/>
                          <a:ea typeface="+mn-ea"/>
                          <a:cs typeface="Arial" pitchFamily="34" charset="0"/>
                        </a:rPr>
                        <a:t>---</a:t>
                      </a:r>
                      <a:endParaRPr lang="en-US" sz="1400" b="1" kern="1200" dirty="0">
                        <a:solidFill>
                          <a:srgbClr val="00B0F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6784">
                <a:tc>
                  <a:txBody>
                    <a:bodyPr/>
                    <a:lstStyle/>
                    <a:p>
                      <a:pPr algn="ctr"/>
                      <a:r>
                        <a:rPr lang="en-US" sz="1400" b="1" kern="1200" dirty="0" smtClean="0">
                          <a:solidFill>
                            <a:srgbClr val="006600"/>
                          </a:solidFill>
                          <a:latin typeface="Arial" pitchFamily="34" charset="0"/>
                          <a:ea typeface="+mn-ea"/>
                          <a:cs typeface="Arial" pitchFamily="34" charset="0"/>
                        </a:rPr>
                        <a:t>6%</a:t>
                      </a:r>
                      <a:endParaRPr lang="en-US" sz="1400" b="1" kern="1200" dirty="0">
                        <a:solidFill>
                          <a:srgbClr val="006600"/>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smtClean="0">
                          <a:solidFill>
                            <a:srgbClr val="002060"/>
                          </a:solidFill>
                          <a:latin typeface="Arial" pitchFamily="34" charset="0"/>
                          <a:ea typeface="+mn-ea"/>
                          <a:cs typeface="Arial" pitchFamily="34" charset="0"/>
                        </a:rPr>
                        <a:t>12%</a:t>
                      </a:r>
                      <a:endParaRPr lang="en-US" sz="1400" b="1" kern="1200" dirty="0">
                        <a:solidFill>
                          <a:srgbClr val="00206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rgbClr val="C00000"/>
                          </a:solidFill>
                          <a:latin typeface="Arial" pitchFamily="34" charset="0"/>
                          <a:ea typeface="+mn-ea"/>
                          <a:cs typeface="Arial" pitchFamily="34" charset="0"/>
                        </a:rPr>
                        <a:t>6%</a:t>
                      </a:r>
                      <a:endParaRPr lang="en-US" sz="14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smtClean="0">
                          <a:solidFill>
                            <a:srgbClr val="00B0F0"/>
                          </a:solidFill>
                          <a:latin typeface="Arial" pitchFamily="34" charset="0"/>
                          <a:ea typeface="+mn-ea"/>
                          <a:cs typeface="Arial" pitchFamily="34" charset="0"/>
                        </a:rPr>
                        <a:t>11%</a:t>
                      </a:r>
                      <a:endParaRPr lang="en-US" sz="1400" b="1" kern="1200" dirty="0">
                        <a:solidFill>
                          <a:srgbClr val="00B0F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 name="TextBox 1"/>
          <p:cNvSpPr txBox="1"/>
          <p:nvPr/>
        </p:nvSpPr>
        <p:spPr>
          <a:xfrm rot="5400000">
            <a:off x="1199122" y="1431673"/>
            <a:ext cx="415498" cy="2554349"/>
          </a:xfrm>
          <a:prstGeom prst="rect">
            <a:avLst/>
          </a:prstGeom>
          <a:noFill/>
        </p:spPr>
        <p:txBody>
          <a:bodyPr vert="vert270" wrap="square" rtlCol="0">
            <a:spAutoFit/>
          </a:bodyPr>
          <a:lstStyle/>
          <a:p>
            <a:pPr>
              <a:buNone/>
            </a:pPr>
            <a:r>
              <a:rPr lang="en-US" sz="1500" b="1" dirty="0" smtClean="0"/>
              <a:t>Branches considered:</a:t>
            </a:r>
            <a:endParaRPr lang="en-US" sz="1500" b="1" dirty="0"/>
          </a:p>
        </p:txBody>
      </p:sp>
    </p:spTree>
    <p:extLst>
      <p:ext uri="{BB962C8B-B14F-4D97-AF65-F5344CB8AC3E}">
        <p14:creationId xmlns:p14="http://schemas.microsoft.com/office/powerpoint/2010/main" val="3411528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020036770"/>
              </p:ext>
            </p:extLst>
          </p:nvPr>
        </p:nvGraphicFramePr>
        <p:xfrm>
          <a:off x="447474" y="3231114"/>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23</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differ in which branches they considered based on their AFQT scores. </a:t>
            </a:r>
          </a:p>
          <a:p>
            <a:r>
              <a:rPr lang="en-US" dirty="0" smtClean="0">
                <a:latin typeface="Georgia" pitchFamily="18" charset="0"/>
              </a:rPr>
              <a:t>Recruits with higher AFQT scores were more likely to consider the Navy and Air Force.</a:t>
            </a:r>
          </a:p>
          <a:p>
            <a:r>
              <a:rPr lang="en-US" dirty="0" smtClean="0">
                <a:latin typeface="Georgia" pitchFamily="18" charset="0"/>
              </a:rPr>
              <a:t>Recruits with lower AFQT scores (Cat IIIA and Cat IIIB) were most likely to consider joining the Army. </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Q4:  Which branches did you consider when deciding to join? </a:t>
            </a: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Branches Considered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AFQT Score</a:t>
            </a:r>
          </a:p>
        </p:txBody>
      </p:sp>
      <p:sp>
        <p:nvSpPr>
          <p:cNvPr id="12" name="TextBox 11"/>
          <p:cNvSpPr txBox="1"/>
          <p:nvPr/>
        </p:nvSpPr>
        <p:spPr>
          <a:xfrm rot="5400000">
            <a:off x="3655644" y="331961"/>
            <a:ext cx="415498" cy="5432502"/>
          </a:xfrm>
          <a:prstGeom prst="rect">
            <a:avLst/>
          </a:prstGeom>
          <a:noFill/>
        </p:spPr>
        <p:txBody>
          <a:bodyPr vert="vert270" wrap="square" rtlCol="0">
            <a:spAutoFit/>
          </a:bodyPr>
          <a:lstStyle/>
          <a:p>
            <a:pPr algn="ctr">
              <a:buNone/>
            </a:pPr>
            <a:r>
              <a:rPr lang="en-US" sz="1500" b="1" u="sng" dirty="0" smtClean="0"/>
              <a:t>Which branches did you consider when deciding to join?</a:t>
            </a:r>
            <a:endParaRPr lang="en-US" sz="1500" b="1" u="sng" dirty="0"/>
          </a:p>
        </p:txBody>
      </p:sp>
      <p:sp>
        <p:nvSpPr>
          <p:cNvPr id="14" name="Rectangle 13"/>
          <p:cNvSpPr/>
          <p:nvPr/>
        </p:nvSpPr>
        <p:spPr bwMode="auto">
          <a:xfrm>
            <a:off x="6351043" y="3648075"/>
            <a:ext cx="2592931" cy="723900"/>
          </a:xfrm>
          <a:prstGeom prst="rect">
            <a:avLst/>
          </a:prstGeom>
          <a:solidFill>
            <a:srgbClr val="336600"/>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latin typeface="Arial" pitchFamily="34" charset="0"/>
                <a:cs typeface="Arial" pitchFamily="34" charset="0"/>
              </a:rPr>
              <a:t>Cat I recruits are most likely to consider joining the Air Force.</a:t>
            </a:r>
            <a:endParaRPr kumimoji="0" lang="en-US" sz="1400" b="0" u="none" strike="noStrike" cap="none" normalizeH="0" baseline="0" dirty="0" smtClean="0">
              <a:ln>
                <a:noFill/>
              </a:ln>
              <a:solidFill>
                <a:schemeClr val="bg1"/>
              </a:solidFill>
              <a:effectLst/>
              <a:latin typeface="Arial" pitchFamily="34" charset="0"/>
              <a:cs typeface="Arial" pitchFamily="34" charset="0"/>
            </a:endParaRPr>
          </a:p>
        </p:txBody>
      </p:sp>
      <p:sp>
        <p:nvSpPr>
          <p:cNvPr id="15" name="Rectangle 14"/>
          <p:cNvSpPr/>
          <p:nvPr/>
        </p:nvSpPr>
        <p:spPr bwMode="auto">
          <a:xfrm>
            <a:off x="1272220" y="3374260"/>
            <a:ext cx="3109279" cy="725558"/>
          </a:xfrm>
          <a:prstGeom prst="rect">
            <a:avLst/>
          </a:prstGeom>
          <a:solidFill>
            <a:srgbClr val="CC6600"/>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The majority of Cat IIIB recruits considered joining the Army. </a:t>
            </a:r>
            <a:r>
              <a:rPr lang="en-US" sz="1200" dirty="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They are more likely to consider the Army than other recruits.</a:t>
            </a:r>
            <a:endParaRPr kumimoji="0" lang="en-US" sz="1200" b="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211759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961528141"/>
              </p:ext>
            </p:extLst>
          </p:nvPr>
        </p:nvGraphicFramePr>
        <p:xfrm>
          <a:off x="447474" y="3360322"/>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24</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from different racial/ethnic backgrounds also differ in their consideration of different branches. </a:t>
            </a:r>
          </a:p>
          <a:p>
            <a:r>
              <a:rPr lang="en-US" dirty="0" smtClean="0">
                <a:latin typeface="Georgia" pitchFamily="18" charset="0"/>
              </a:rPr>
              <a:t>The Navy and Air Force are considered by similar proportions of recruits of all races/ethnicities.  </a:t>
            </a:r>
          </a:p>
          <a:p>
            <a:r>
              <a:rPr lang="en-US" dirty="0" smtClean="0">
                <a:latin typeface="Georgia" pitchFamily="18" charset="0"/>
              </a:rPr>
              <a:t>Hispanic recruits are relatively less likely to consider the Army and more likely to consider the Marine Corps than recruits from other racial/ethnic groups.</a:t>
            </a:r>
          </a:p>
          <a:p>
            <a:r>
              <a:rPr lang="en-US" dirty="0" smtClean="0">
                <a:latin typeface="Georgia" pitchFamily="18" charset="0"/>
              </a:rPr>
              <a:t>In contrast, Black and Asian recruits are relatively less likely to consider the Marine Corps. </a:t>
            </a:r>
          </a:p>
          <a:p>
            <a:endParaRPr lang="en-US" dirty="0" smtClean="0">
              <a:latin typeface="Georgia" pitchFamily="18" charset="0"/>
            </a:endParaRP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Q4:  Which branches did you consider when deciding to join? </a:t>
            </a: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8" name="TextBox 7"/>
          <p:cNvSpPr txBox="1"/>
          <p:nvPr/>
        </p:nvSpPr>
        <p:spPr>
          <a:xfrm rot="5400000">
            <a:off x="3669310" y="1099583"/>
            <a:ext cx="415498" cy="5432502"/>
          </a:xfrm>
          <a:prstGeom prst="rect">
            <a:avLst/>
          </a:prstGeom>
          <a:noFill/>
        </p:spPr>
        <p:txBody>
          <a:bodyPr vert="vert270" wrap="square" rtlCol="0">
            <a:spAutoFit/>
          </a:bodyPr>
          <a:lstStyle/>
          <a:p>
            <a:pPr algn="ctr">
              <a:buNone/>
            </a:pPr>
            <a:r>
              <a:rPr lang="en-US" sz="1500" b="1" u="sng" dirty="0" smtClean="0"/>
              <a:t>Which branches did you consider when deciding to join?</a:t>
            </a:r>
            <a:endParaRPr lang="en-US" sz="1500" b="1" u="sng" dirty="0"/>
          </a:p>
        </p:txBody>
      </p:sp>
      <p:sp>
        <p:nvSpPr>
          <p:cNvPr id="12"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Branches Considered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Race/Ethnicity</a:t>
            </a:r>
          </a:p>
        </p:txBody>
      </p:sp>
    </p:spTree>
    <p:extLst>
      <p:ext uri="{BB962C8B-B14F-4D97-AF65-F5344CB8AC3E}">
        <p14:creationId xmlns:p14="http://schemas.microsoft.com/office/powerpoint/2010/main" val="28101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Recruiting Process</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25</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2049620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031469974"/>
              </p:ext>
            </p:extLst>
          </p:nvPr>
        </p:nvGraphicFramePr>
        <p:xfrm>
          <a:off x="457200" y="2697468"/>
          <a:ext cx="8915399" cy="390335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26</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The majority of new Active Duty military recruits </a:t>
            </a:r>
            <a:r>
              <a:rPr lang="en-US" dirty="0" smtClean="0">
                <a:latin typeface="Georgia" pitchFamily="18" charset="0"/>
              </a:rPr>
              <a:t>report that they </a:t>
            </a:r>
            <a:r>
              <a:rPr lang="en-US" dirty="0" smtClean="0">
                <a:solidFill>
                  <a:srgbClr val="000000"/>
                </a:solidFill>
                <a:latin typeface="Georgia" pitchFamily="18" charset="0"/>
              </a:rPr>
              <a:t>initiated the first contact with their recruiter. </a:t>
            </a:r>
          </a:p>
          <a:p>
            <a:r>
              <a:rPr lang="en-US" dirty="0" smtClean="0">
                <a:solidFill>
                  <a:srgbClr val="000000"/>
                </a:solidFill>
                <a:latin typeface="Georgia" pitchFamily="18" charset="0"/>
              </a:rPr>
              <a:t>Air Force recruits are the most likely to report that they initiated the first interaction with their recruiter, while Marine Corps recruits are much less likely to initiate this first interaction than recruits from other Services.</a:t>
            </a:r>
          </a:p>
          <a:p>
            <a:r>
              <a:rPr lang="en-US" dirty="0" smtClean="0">
                <a:solidFill>
                  <a:srgbClr val="000000"/>
                </a:solidFill>
                <a:latin typeface="Georgia" pitchFamily="18" charset="0"/>
              </a:rPr>
              <a:t>A little less than one-fifth of recruits report their first interaction was not initiated by them or by a recruiter, but occurred because of the actions of a relative or friend.</a:t>
            </a:r>
          </a:p>
        </p:txBody>
      </p:sp>
      <p:sp>
        <p:nvSpPr>
          <p:cNvPr id="13" name="TextBox 12"/>
          <p:cNvSpPr txBox="1"/>
          <p:nvPr/>
        </p:nvSpPr>
        <p:spPr>
          <a:xfrm>
            <a:off x="2036625" y="3015482"/>
            <a:ext cx="6263378" cy="349098"/>
          </a:xfrm>
          <a:prstGeom prst="rect">
            <a:avLst/>
          </a:prstGeom>
          <a:noFill/>
          <a:ln>
            <a:solidFill>
              <a:schemeClr val="tx1"/>
            </a:solidFill>
          </a:ln>
        </p:spPr>
        <p:txBody>
          <a:bodyPr wrap="square" lIns="101882" tIns="50941" rIns="101882" bIns="50941" rtlCol="0">
            <a:spAutoFit/>
          </a:bodyPr>
          <a:lstStyle/>
          <a:p>
            <a:pPr algn="ctr" defTabSz="1007938">
              <a:buNone/>
            </a:pPr>
            <a:r>
              <a:rPr lang="en-US" b="1" dirty="0" smtClean="0">
                <a:solidFill>
                  <a:srgbClr val="000000">
                    <a:lumMod val="85000"/>
                    <a:lumOff val="15000"/>
                  </a:srgbClr>
                </a:solidFill>
                <a:latin typeface="Arial" pitchFamily="34" charset="0"/>
                <a:cs typeface="Arial" pitchFamily="34" charset="0"/>
              </a:rPr>
              <a:t>Who initiated your first interaction with a [Service] recruiter?</a:t>
            </a:r>
            <a:endParaRPr lang="en-US" sz="1600" b="1" dirty="0">
              <a:solidFill>
                <a:srgbClr val="000000">
                  <a:lumMod val="85000"/>
                  <a:lumOff val="15000"/>
                </a:srgbClr>
              </a:solidFill>
              <a:latin typeface="Arial" pitchFamily="34" charset="0"/>
              <a:cs typeface="Arial" pitchFamily="34"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Q23: Who initiated your first interaction with a [Service] recruiter?</a:t>
            </a:r>
            <a:endParaRPr lang="en-US" sz="1000" i="1" kern="0" dirty="0">
              <a:solidFill>
                <a:srgbClr val="000000"/>
              </a:solidFill>
              <a:latin typeface="Arial" pitchFamily="34" charset="0"/>
              <a:cs typeface="Arial" pitchFamily="34" charset="0"/>
            </a:endParaRPr>
          </a:p>
        </p:txBody>
      </p:sp>
      <p:sp>
        <p:nvSpPr>
          <p:cNvPr id="20" name="Rectangle 19"/>
          <p:cNvSpPr/>
          <p:nvPr/>
        </p:nvSpPr>
        <p:spPr bwMode="auto">
          <a:xfrm>
            <a:off x="4501784" y="3796753"/>
            <a:ext cx="3692279" cy="1063486"/>
          </a:xfrm>
          <a:prstGeom prst="rect">
            <a:avLst/>
          </a:prstGeom>
          <a:solidFill>
            <a:srgbClr val="C00000"/>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dirty="0" smtClean="0">
                <a:ln>
                  <a:noFill/>
                </a:ln>
                <a:solidFill>
                  <a:schemeClr val="bg1"/>
                </a:solidFill>
                <a:effectLst/>
                <a:latin typeface="Arial" pitchFamily="34" charset="0"/>
                <a:cs typeface="Arial" pitchFamily="34" charset="0"/>
              </a:rPr>
              <a:t>Marine Corps recruits</a:t>
            </a:r>
            <a:r>
              <a:rPr kumimoji="0" lang="en-US" sz="1400" b="0" u="none" strike="noStrike" cap="none" normalizeH="0" dirty="0" smtClean="0">
                <a:ln>
                  <a:noFill/>
                </a:ln>
                <a:solidFill>
                  <a:schemeClr val="bg1"/>
                </a:solidFill>
                <a:effectLst/>
                <a:latin typeface="Arial" pitchFamily="34" charset="0"/>
                <a:cs typeface="Arial" pitchFamily="34" charset="0"/>
              </a:rPr>
              <a:t> were the most likely to indicate that their recruiter contacted them first or that the interaction occurred because of the actions of a relative or a friend.</a:t>
            </a:r>
            <a:endParaRPr kumimoji="0" lang="en-US" sz="1400" b="0" u="none" strike="noStrike" cap="none" normalizeH="0" baseline="0" dirty="0" smtClean="0">
              <a:ln>
                <a:noFill/>
              </a:ln>
              <a:solidFill>
                <a:schemeClr val="bg1"/>
              </a:solidFill>
              <a:effectLst/>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Recruiter Interaction</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1982148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439754690"/>
              </p:ext>
            </p:extLst>
          </p:nvPr>
        </p:nvGraphicFramePr>
        <p:xfrm>
          <a:off x="355082" y="2768108"/>
          <a:ext cx="9072142" cy="397955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27</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The majority of new Army, Navy, and Air Force recruits first met with their recruiter at a recruiting office. </a:t>
            </a:r>
          </a:p>
          <a:p>
            <a:r>
              <a:rPr lang="en-US" dirty="0" smtClean="0">
                <a:solidFill>
                  <a:srgbClr val="000000"/>
                </a:solidFill>
                <a:latin typeface="Georgia" pitchFamily="18" charset="0"/>
              </a:rPr>
              <a:t>Approximately two-fifths of Marine Corps recruits report their first interaction with a recruiter was at a high school or high school event.  This was the most common location for a first interaction between Marine Corps recruiters and recruits.  </a:t>
            </a:r>
          </a:p>
          <a:p>
            <a:endParaRPr lang="en-US" dirty="0" smtClean="0">
              <a:solidFill>
                <a:srgbClr val="000000"/>
              </a:solidFill>
              <a:latin typeface="Georgia" pitchFamily="18" charset="0"/>
            </a:endParaRPr>
          </a:p>
        </p:txBody>
      </p:sp>
      <p:sp>
        <p:nvSpPr>
          <p:cNvPr id="13" name="TextBox 12"/>
          <p:cNvSpPr txBox="1"/>
          <p:nvPr/>
        </p:nvSpPr>
        <p:spPr>
          <a:xfrm>
            <a:off x="1775722" y="2872883"/>
            <a:ext cx="7038078" cy="349098"/>
          </a:xfrm>
          <a:prstGeom prst="rect">
            <a:avLst/>
          </a:prstGeom>
          <a:noFill/>
          <a:ln>
            <a:solidFill>
              <a:schemeClr val="tx1"/>
            </a:solidFill>
          </a:ln>
        </p:spPr>
        <p:txBody>
          <a:bodyPr wrap="square" lIns="101882" tIns="50941" rIns="101882" bIns="50941" rtlCol="0">
            <a:spAutoFit/>
          </a:bodyPr>
          <a:lstStyle/>
          <a:p>
            <a:pPr algn="ctr" defTabSz="1007938">
              <a:buNone/>
            </a:pPr>
            <a:r>
              <a:rPr lang="en-US" b="1" dirty="0" smtClean="0">
                <a:solidFill>
                  <a:srgbClr val="000000">
                    <a:lumMod val="85000"/>
                    <a:lumOff val="15000"/>
                  </a:srgbClr>
                </a:solidFill>
                <a:latin typeface="Arial" pitchFamily="34" charset="0"/>
                <a:cs typeface="Arial" pitchFamily="34" charset="0"/>
              </a:rPr>
              <a:t>Where did your first interaction with a [Service] recruiter take place?</a:t>
            </a:r>
            <a:endParaRPr lang="en-US" sz="1600" b="1" dirty="0">
              <a:solidFill>
                <a:srgbClr val="000000">
                  <a:lumMod val="85000"/>
                  <a:lumOff val="15000"/>
                </a:srgbClr>
              </a:solidFill>
              <a:latin typeface="Arial" pitchFamily="34" charset="0"/>
              <a:cs typeface="Arial" pitchFamily="34"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Q22:  Where did your first interaction with a [Service] recruiter take place? </a:t>
            </a:r>
            <a:endParaRPr lang="en-US" sz="1000" i="1" kern="0" dirty="0">
              <a:solidFill>
                <a:srgbClr val="000000"/>
              </a:solidFill>
              <a:latin typeface="Arial" pitchFamily="34" charset="0"/>
              <a:cs typeface="Arial" pitchFamily="34" charset="0"/>
            </a:endParaRPr>
          </a:p>
        </p:txBody>
      </p:sp>
      <p:sp>
        <p:nvSpPr>
          <p:cNvPr id="20" name="Line Callout 1 19"/>
          <p:cNvSpPr/>
          <p:nvPr/>
        </p:nvSpPr>
        <p:spPr bwMode="auto">
          <a:xfrm>
            <a:off x="5295900" y="3647722"/>
            <a:ext cx="3517900" cy="1122508"/>
          </a:xfrm>
          <a:prstGeom prst="borderCallout1">
            <a:avLst>
              <a:gd name="adj1" fmla="val 59024"/>
              <a:gd name="adj2" fmla="val -2884"/>
              <a:gd name="adj3" fmla="val 88021"/>
              <a:gd name="adj4" fmla="val -24504"/>
            </a:avLst>
          </a:prstGeom>
          <a:solidFill>
            <a:srgbClr val="C00000"/>
          </a:solidFill>
          <a:ln w="19050"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u="none" strike="noStrike" cap="none" normalizeH="0" baseline="0" dirty="0" smtClean="0">
                <a:ln>
                  <a:noFill/>
                </a:ln>
                <a:solidFill>
                  <a:schemeClr val="bg1"/>
                </a:solidFill>
                <a:effectLst/>
                <a:latin typeface="Arial" pitchFamily="34" charset="0"/>
                <a:cs typeface="Arial" pitchFamily="34" charset="0"/>
              </a:rPr>
              <a:t>The Marine Corps reaches a higher proportion of its recruits at high schools and high school events than </a:t>
            </a:r>
            <a:r>
              <a:rPr kumimoji="0" lang="en-US" b="0" u="none" strike="noStrike" cap="none" normalizeH="0" dirty="0" smtClean="0">
                <a:ln>
                  <a:noFill/>
                </a:ln>
                <a:solidFill>
                  <a:schemeClr val="bg1"/>
                </a:solidFill>
                <a:effectLst/>
                <a:latin typeface="Arial" pitchFamily="34" charset="0"/>
                <a:cs typeface="Arial" pitchFamily="34" charset="0"/>
              </a:rPr>
              <a:t>other Services.</a:t>
            </a:r>
            <a:endParaRPr kumimoji="0" lang="en-US" b="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10"/>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Recruiter Interaction</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409700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28</a:t>
            </a:fld>
            <a:endParaRPr lang="en-US" sz="1400" dirty="0">
              <a:solidFill>
                <a:prstClr val="white"/>
              </a:solidFill>
            </a:endParaRPr>
          </a:p>
        </p:txBody>
      </p:sp>
      <p:graphicFrame>
        <p:nvGraphicFramePr>
          <p:cNvPr id="7" name="Chart 6"/>
          <p:cNvGraphicFramePr/>
          <p:nvPr>
            <p:extLst>
              <p:ext uri="{D42A27DB-BD31-4B8C-83A1-F6EECF244321}">
                <p14:modId xmlns:p14="http://schemas.microsoft.com/office/powerpoint/2010/main" val="3906034564"/>
              </p:ext>
            </p:extLst>
          </p:nvPr>
        </p:nvGraphicFramePr>
        <p:xfrm>
          <a:off x="-150180" y="2485534"/>
          <a:ext cx="7577502" cy="41211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97251" y="3418283"/>
            <a:ext cx="2388920" cy="307777"/>
          </a:xfrm>
          <a:prstGeom prst="rect">
            <a:avLst/>
          </a:prstGeom>
          <a:noFill/>
        </p:spPr>
        <p:txBody>
          <a:bodyPr wrap="square" rtlCol="0">
            <a:spAutoFit/>
          </a:bodyPr>
          <a:lstStyle/>
          <a:p>
            <a:pPr algn="ctr">
              <a:buFont typeface="Wingdings" pitchFamily="2" charset="2"/>
              <a:buNone/>
            </a:pPr>
            <a:r>
              <a:rPr lang="en-US" sz="1400" b="1" i="1" dirty="0" smtClean="0">
                <a:solidFill>
                  <a:srgbClr val="000000"/>
                </a:solidFill>
                <a:latin typeface="Arial" pitchFamily="34" charset="0"/>
                <a:cs typeface="Arial" pitchFamily="34" charset="0"/>
              </a:rPr>
              <a:t>% Satisfied/Very Satisfied</a:t>
            </a:r>
          </a:p>
        </p:txBody>
      </p:sp>
      <p:sp>
        <p:nvSpPr>
          <p:cNvPr id="10"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Ultimately, youth who end up joining the Military report </a:t>
            </a:r>
            <a:r>
              <a:rPr lang="en-US" dirty="0" smtClean="0">
                <a:latin typeface="Georgia" pitchFamily="18" charset="0"/>
              </a:rPr>
              <a:t>high levels of overall </a:t>
            </a:r>
            <a:r>
              <a:rPr lang="en-US" dirty="0" smtClean="0">
                <a:solidFill>
                  <a:srgbClr val="000000"/>
                </a:solidFill>
                <a:latin typeface="Georgia" pitchFamily="18" charset="0"/>
              </a:rPr>
              <a:t>satisfaction with their </a:t>
            </a:r>
            <a:r>
              <a:rPr lang="en-US" dirty="0" smtClean="0">
                <a:latin typeface="Georgia" pitchFamily="18" charset="0"/>
              </a:rPr>
              <a:t>military </a:t>
            </a:r>
            <a:r>
              <a:rPr lang="en-US" dirty="0" smtClean="0">
                <a:solidFill>
                  <a:srgbClr val="000000"/>
                </a:solidFill>
                <a:latin typeface="Georgia" pitchFamily="18" charset="0"/>
              </a:rPr>
              <a:t>recruiters.</a:t>
            </a:r>
          </a:p>
          <a:p>
            <a:r>
              <a:rPr lang="en-US" dirty="0" smtClean="0">
                <a:solidFill>
                  <a:srgbClr val="000000"/>
                </a:solidFill>
                <a:latin typeface="Georgia" pitchFamily="18" charset="0"/>
              </a:rPr>
              <a:t>A very small proportion of new military recruits indicate they were concerned about the honesty of their recruiters.  </a:t>
            </a:r>
          </a:p>
        </p:txBody>
      </p:sp>
      <p:sp>
        <p:nvSpPr>
          <p:cNvPr id="9" name="TextBox 8"/>
          <p:cNvSpPr txBox="1"/>
          <p:nvPr/>
        </p:nvSpPr>
        <p:spPr>
          <a:xfrm>
            <a:off x="1198000" y="2796832"/>
            <a:ext cx="4072501" cy="584775"/>
          </a:xfrm>
          <a:prstGeom prst="rect">
            <a:avLst/>
          </a:prstGeom>
          <a:solidFill>
            <a:srgbClr val="0A0A28"/>
          </a:solidFill>
          <a:ln w="28575">
            <a:solidFill>
              <a:schemeClr val="bg1">
                <a:lumMod val="50000"/>
              </a:schemeClr>
            </a:solidFill>
          </a:ln>
        </p:spPr>
        <p:txBody>
          <a:bodyPr wrap="square" rtlCol="0">
            <a:spAutoFit/>
          </a:bodyPr>
          <a:lstStyle/>
          <a:p>
            <a:pPr algn="ctr">
              <a:buFont typeface="Wingdings" pitchFamily="2" charset="2"/>
              <a:buNone/>
            </a:pPr>
            <a:r>
              <a:rPr lang="en-US" b="1" dirty="0" smtClean="0">
                <a:solidFill>
                  <a:schemeClr val="bg1"/>
                </a:solidFill>
                <a:latin typeface="Arial" pitchFamily="34" charset="0"/>
                <a:cs typeface="Arial" pitchFamily="34" charset="0"/>
              </a:rPr>
              <a:t>Overall, how satisfied have you been with your recruiter?</a:t>
            </a:r>
            <a:endParaRPr lang="en-US" dirty="0">
              <a:solidFill>
                <a:schemeClr val="bg1"/>
              </a:solidFill>
              <a:latin typeface="Arial" pitchFamily="34" charset="0"/>
              <a:cs typeface="Arial" pitchFamily="34" charset="0"/>
            </a:endParaRPr>
          </a:p>
        </p:txBody>
      </p:sp>
      <p:sp>
        <p:nvSpPr>
          <p:cNvPr id="13" name="Rounded Rectangle 12"/>
          <p:cNvSpPr/>
          <p:nvPr/>
        </p:nvSpPr>
        <p:spPr bwMode="auto">
          <a:xfrm>
            <a:off x="6045739" y="3800707"/>
            <a:ext cx="3555461" cy="2292316"/>
          </a:xfrm>
          <a:prstGeom prst="roundRect">
            <a:avLst>
              <a:gd name="adj" fmla="val 4051"/>
            </a:avLst>
          </a:prstGeom>
          <a:solidFill>
            <a:schemeClr val="bg1">
              <a:lumMod val="95000"/>
            </a:schemeClr>
          </a:solidFill>
          <a:ln w="28575"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graphicFrame>
        <p:nvGraphicFramePr>
          <p:cNvPr id="14" name="Chart 13"/>
          <p:cNvGraphicFramePr/>
          <p:nvPr>
            <p:extLst>
              <p:ext uri="{D42A27DB-BD31-4B8C-83A1-F6EECF244321}">
                <p14:modId xmlns:p14="http://schemas.microsoft.com/office/powerpoint/2010/main" val="2011913136"/>
              </p:ext>
            </p:extLst>
          </p:nvPr>
        </p:nvGraphicFramePr>
        <p:xfrm>
          <a:off x="5956300" y="4087649"/>
          <a:ext cx="3505199" cy="236395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6045739" y="3856665"/>
            <a:ext cx="3596735" cy="533764"/>
          </a:xfrm>
          <a:prstGeom prst="rect">
            <a:avLst/>
          </a:prstGeom>
          <a:noFill/>
        </p:spPr>
        <p:txBody>
          <a:bodyPr wrap="square" lIns="101882" tIns="50941" rIns="101882" bIns="50941" rtlCol="0">
            <a:spAutoFit/>
          </a:bodyPr>
          <a:lstStyle/>
          <a:p>
            <a:pPr defTabSz="1007938">
              <a:buNone/>
            </a:pPr>
            <a:r>
              <a:rPr lang="en-US" sz="1400" b="1" dirty="0" smtClean="0">
                <a:solidFill>
                  <a:srgbClr val="000000">
                    <a:lumMod val="85000"/>
                    <a:lumOff val="15000"/>
                  </a:srgbClr>
                </a:solidFill>
                <a:latin typeface="Arial" pitchFamily="34" charset="0"/>
                <a:cs typeface="Arial" pitchFamily="34" charset="0"/>
              </a:rPr>
              <a:t>Concerned about honesty of the recruiter:</a:t>
            </a:r>
            <a:endParaRPr lang="en-US" sz="1400" b="1" dirty="0">
              <a:solidFill>
                <a:srgbClr val="000000">
                  <a:lumMod val="85000"/>
                  <a:lumOff val="15000"/>
                </a:srgbClr>
              </a:solidFill>
              <a:latin typeface="Arial" pitchFamily="34" charset="0"/>
              <a:cs typeface="Arial" pitchFamily="34" charset="0"/>
            </a:endParaRPr>
          </a:p>
        </p:txBody>
      </p:sp>
      <p:sp>
        <p:nvSpPr>
          <p:cNvPr id="17" name="Rectangle 16"/>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Q20:  What were your most significant concerns when deciding to join the [Service]? Q25:  Overall, how satisfied have you been with your recruiter?</a:t>
            </a:r>
            <a:endParaRPr lang="en-US" sz="1000" i="1" kern="0" dirty="0">
              <a:solidFill>
                <a:srgbClr val="000000"/>
              </a:solidFill>
              <a:latin typeface="Arial" pitchFamily="34" charset="0"/>
              <a:cs typeface="Arial" pitchFamily="34" charset="0"/>
            </a:endParaRPr>
          </a:p>
        </p:txBody>
      </p:sp>
      <p:sp>
        <p:nvSpPr>
          <p:cNvPr id="19" name="Rectangle 18"/>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6"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Satisfaction with Recruiter</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2025385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2</a:t>
            </a:fld>
            <a:endParaRPr lang="en-US" sz="1400" dirty="0">
              <a:solidFill>
                <a:prstClr val="white"/>
              </a:solidFill>
            </a:endParaRPr>
          </a:p>
        </p:txBody>
      </p:sp>
      <p:sp>
        <p:nvSpPr>
          <p:cNvPr id="10" name="Content Placeholder 1"/>
          <p:cNvSpPr txBox="1">
            <a:spLocks/>
          </p:cNvSpPr>
          <p:nvPr/>
        </p:nvSpPr>
        <p:spPr bwMode="auto">
          <a:xfrm>
            <a:off x="457201" y="1066806"/>
            <a:ext cx="9144000" cy="311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At </a:t>
            </a:r>
            <a:r>
              <a:rPr lang="en-US" dirty="0">
                <a:latin typeface="Georgia" pitchFamily="18" charset="0"/>
              </a:rPr>
              <a:t>the end of the Wave 1 fielding period, all survey responses were aggregated into one </a:t>
            </a:r>
            <a:r>
              <a:rPr lang="en-US" dirty="0" smtClean="0">
                <a:latin typeface="Georgia" pitchFamily="18" charset="0"/>
              </a:rPr>
              <a:t>data set.  Estimates in this briefing deck are based on the aggregate Wave 1 data set.</a:t>
            </a:r>
          </a:p>
          <a:p>
            <a:endParaRPr lang="en-US" dirty="0" smtClean="0">
              <a:latin typeface="Georgia" pitchFamily="18" charset="0"/>
            </a:endParaRPr>
          </a:p>
          <a:p>
            <a:r>
              <a:rPr lang="en-US" dirty="0" smtClean="0">
                <a:latin typeface="Georgia" pitchFamily="18" charset="0"/>
              </a:rPr>
              <a:t>The final Wave 1 data </a:t>
            </a:r>
            <a:r>
              <a:rPr lang="en-US" dirty="0">
                <a:latin typeface="Georgia" pitchFamily="18" charset="0"/>
              </a:rPr>
              <a:t>were </a:t>
            </a:r>
            <a:r>
              <a:rPr lang="en-US" dirty="0" smtClean="0">
                <a:latin typeface="Georgia" pitchFamily="18" charset="0"/>
              </a:rPr>
              <a:t>weighted </a:t>
            </a:r>
            <a:r>
              <a:rPr lang="en-US" dirty="0">
                <a:latin typeface="Georgia" pitchFamily="18" charset="0"/>
              </a:rPr>
              <a:t>to be representative of all </a:t>
            </a:r>
            <a:r>
              <a:rPr lang="en-US" dirty="0" smtClean="0">
                <a:latin typeface="Georgia" pitchFamily="18" charset="0"/>
              </a:rPr>
              <a:t>Active Duty </a:t>
            </a:r>
            <a:r>
              <a:rPr lang="en-US" dirty="0">
                <a:latin typeface="Georgia" pitchFamily="18" charset="0"/>
              </a:rPr>
              <a:t>new recruits who entered the DEP between October 2012 and March 2013. </a:t>
            </a:r>
            <a:endParaRPr lang="en-US" dirty="0" smtClean="0">
              <a:latin typeface="Georgia" pitchFamily="18" charset="0"/>
            </a:endParaRPr>
          </a:p>
          <a:p>
            <a:endParaRPr lang="en-US" dirty="0" smtClean="0">
              <a:latin typeface="Georgia" pitchFamily="18" charset="0"/>
            </a:endParaRPr>
          </a:p>
          <a:p>
            <a:r>
              <a:rPr lang="en-US" dirty="0" smtClean="0">
                <a:latin typeface="Georgia" pitchFamily="18" charset="0"/>
              </a:rPr>
              <a:t>The </a:t>
            </a:r>
            <a:r>
              <a:rPr lang="en-US" dirty="0">
                <a:latin typeface="Georgia" pitchFamily="18" charset="0"/>
              </a:rPr>
              <a:t>table below provides the </a:t>
            </a:r>
            <a:r>
              <a:rPr lang="en-US" dirty="0" smtClean="0">
                <a:latin typeface="Georgia" pitchFamily="18" charset="0"/>
              </a:rPr>
              <a:t>number </a:t>
            </a:r>
            <a:r>
              <a:rPr lang="en-US" dirty="0">
                <a:latin typeface="Georgia" pitchFamily="18" charset="0"/>
              </a:rPr>
              <a:t>of </a:t>
            </a:r>
            <a:r>
              <a:rPr lang="en-US" dirty="0" smtClean="0">
                <a:latin typeface="Georgia" pitchFamily="18" charset="0"/>
              </a:rPr>
              <a:t>recruits </a:t>
            </a:r>
            <a:r>
              <a:rPr lang="en-US" dirty="0">
                <a:latin typeface="Georgia" pitchFamily="18" charset="0"/>
              </a:rPr>
              <a:t>from each Service who </a:t>
            </a:r>
            <a:r>
              <a:rPr lang="en-US" dirty="0" smtClean="0">
                <a:latin typeface="Georgia" pitchFamily="18" charset="0"/>
              </a:rPr>
              <a:t>were </a:t>
            </a:r>
            <a:r>
              <a:rPr lang="en-US" dirty="0">
                <a:latin typeface="Georgia" pitchFamily="18" charset="0"/>
              </a:rPr>
              <a:t>eligible to take the </a:t>
            </a:r>
            <a:r>
              <a:rPr lang="en-US" dirty="0" smtClean="0">
                <a:latin typeface="Georgia" pitchFamily="18" charset="0"/>
              </a:rPr>
              <a:t>survey </a:t>
            </a:r>
            <a:r>
              <a:rPr lang="en-US" dirty="0">
                <a:latin typeface="Georgia" pitchFamily="18" charset="0"/>
              </a:rPr>
              <a:t>and the number of completed surveys </a:t>
            </a:r>
            <a:r>
              <a:rPr lang="en-US" dirty="0" smtClean="0">
                <a:latin typeface="Georgia" pitchFamily="18" charset="0"/>
              </a:rPr>
              <a:t>received from </a:t>
            </a:r>
            <a:r>
              <a:rPr lang="en-US" dirty="0">
                <a:latin typeface="Georgia" pitchFamily="18" charset="0"/>
              </a:rPr>
              <a:t>each Service</a:t>
            </a:r>
            <a:r>
              <a:rPr lang="en-US" dirty="0" smtClean="0">
                <a:latin typeface="Georgia" pitchFamily="18" charset="0"/>
              </a:rPr>
              <a:t>. </a:t>
            </a:r>
            <a:endParaRPr lang="en-US" dirty="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a:p>
            <a:endParaRPr lang="en-US" dirty="0">
              <a:latin typeface="Georgia" pitchFamily="18" charset="0"/>
            </a:endParaRPr>
          </a:p>
          <a:p>
            <a:pPr marL="0" indent="0">
              <a:buNone/>
            </a:pPr>
            <a:endParaRPr lang="en-US" dirty="0" smtClean="0">
              <a:latin typeface="Georgia" pitchFamily="18" charset="0"/>
            </a:endParaRPr>
          </a:p>
          <a:p>
            <a:r>
              <a:rPr lang="en-US" dirty="0" smtClean="0">
                <a:latin typeface="Georgia" pitchFamily="18" charset="0"/>
              </a:rPr>
              <a:t>Due to the large number of respondents, many estimates in this deck differ significantly between subgroups.  Since so many differences exist, they are not noted throughout the deck; the reader can reasonably assume that large differences in estimates between subgroups are significant.</a:t>
            </a:r>
          </a:p>
          <a:p>
            <a:pPr marL="0" indent="0">
              <a:buNone/>
            </a:pPr>
            <a:endParaRPr lang="en-US" sz="1800" dirty="0">
              <a:latin typeface="Georgia" pitchFamily="18" charset="0"/>
            </a:endParaRPr>
          </a:p>
          <a:p>
            <a:pPr marL="0" indent="0">
              <a:buNone/>
            </a:pPr>
            <a:endParaRPr lang="en-US" b="1" dirty="0">
              <a:latin typeface="Georgia" pitchFamily="18" charset="0"/>
            </a:endParaRPr>
          </a:p>
          <a:p>
            <a:pPr>
              <a:buFont typeface="Wingdings" pitchFamily="2" charset="2"/>
              <a:buChar char="Ø"/>
            </a:pPr>
            <a:endParaRPr lang="en-US" dirty="0" smtClean="0">
              <a:latin typeface="Georgia" pitchFamily="18" charset="0"/>
            </a:endParaRPr>
          </a:p>
          <a:p>
            <a:endParaRPr lang="en-US" dirty="0" smtClean="0">
              <a:latin typeface="Georgia" pitchFamily="18" charset="0"/>
            </a:endParaRPr>
          </a:p>
        </p:txBody>
      </p:sp>
      <p:sp>
        <p:nvSpPr>
          <p:cNvPr id="16" name="Title 3"/>
          <p:cNvSpPr>
            <a:spLocks noGrp="1"/>
          </p:cNvSpPr>
          <p:nvPr>
            <p:ph type="title"/>
          </p:nvPr>
        </p:nvSpPr>
        <p:spPr>
          <a:xfrm>
            <a:off x="455613" y="309563"/>
            <a:ext cx="9186862" cy="519112"/>
          </a:xfrm>
        </p:spPr>
        <p:txBody>
          <a:bodyPr/>
          <a:lstStyle/>
          <a:p>
            <a:r>
              <a:rPr lang="en-US" dirty="0" smtClean="0"/>
              <a:t>New Recruit Population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8276257"/>
              </p:ext>
            </p:extLst>
          </p:nvPr>
        </p:nvGraphicFramePr>
        <p:xfrm>
          <a:off x="1089497" y="3357894"/>
          <a:ext cx="7654453" cy="2128506"/>
        </p:xfrm>
        <a:graphic>
          <a:graphicData uri="http://schemas.openxmlformats.org/drawingml/2006/table">
            <a:tbl>
              <a:tblPr firstRow="1" bandRow="1">
                <a:tableStyleId>{793D81CF-94F2-401A-BA57-92F5A7B2D0C5}</a:tableStyleId>
              </a:tblPr>
              <a:tblGrid>
                <a:gridCol w="2524219"/>
                <a:gridCol w="1710078"/>
                <a:gridCol w="1710078"/>
                <a:gridCol w="1710078"/>
              </a:tblGrid>
              <a:tr h="528306">
                <a:tc>
                  <a:txBody>
                    <a:bodyPr/>
                    <a:lstStyle/>
                    <a:p>
                      <a:r>
                        <a:rPr lang="en-US" sz="1400" dirty="0" smtClean="0"/>
                        <a:t>Service</a:t>
                      </a:r>
                      <a:endParaRPr lang="en-US" sz="1400" b="1" dirty="0"/>
                    </a:p>
                  </a:txBody>
                  <a:tcPr>
                    <a:solidFill>
                      <a:srgbClr val="1E2053"/>
                    </a:solidFill>
                  </a:tcPr>
                </a:tc>
                <a:tc>
                  <a:txBody>
                    <a:bodyPr/>
                    <a:lstStyle/>
                    <a:p>
                      <a:pPr algn="ctr"/>
                      <a:r>
                        <a:rPr lang="en-US" sz="1400" b="1" dirty="0" smtClean="0"/>
                        <a:t>Total Recruits Processed</a:t>
                      </a:r>
                      <a:endParaRPr lang="en-US" sz="1400" b="1" dirty="0"/>
                    </a:p>
                  </a:txBody>
                  <a:tcPr>
                    <a:solidFill>
                      <a:srgbClr val="1E2053"/>
                    </a:solidFill>
                  </a:tcPr>
                </a:tc>
                <a:tc>
                  <a:txBody>
                    <a:bodyPr/>
                    <a:lstStyle/>
                    <a:p>
                      <a:pPr algn="ctr"/>
                      <a:r>
                        <a:rPr lang="en-US" sz="1400" b="1" baseline="0" dirty="0" smtClean="0"/>
                        <a:t>Completed Surveys Received</a:t>
                      </a:r>
                      <a:endParaRPr lang="en-US" sz="1400" b="1" dirty="0"/>
                    </a:p>
                  </a:txBody>
                  <a:tcPr>
                    <a:solidFill>
                      <a:srgbClr val="1E2053"/>
                    </a:solidFill>
                  </a:tcPr>
                </a:tc>
                <a:tc>
                  <a:txBody>
                    <a:bodyPr/>
                    <a:lstStyle/>
                    <a:p>
                      <a:pPr algn="ctr"/>
                      <a:r>
                        <a:rPr lang="en-US" sz="1400" b="1" dirty="0" smtClean="0"/>
                        <a:t>Completion Rate*</a:t>
                      </a:r>
                      <a:endParaRPr lang="en-US" sz="1400" b="1" dirty="0"/>
                    </a:p>
                  </a:txBody>
                  <a:tcPr>
                    <a:solidFill>
                      <a:srgbClr val="1E2053"/>
                    </a:solidFill>
                  </a:tcPr>
                </a:tc>
              </a:tr>
              <a:tr h="306941">
                <a:tc>
                  <a:txBody>
                    <a:bodyPr/>
                    <a:lstStyle/>
                    <a:p>
                      <a:r>
                        <a:rPr lang="en-US" sz="1500" dirty="0" smtClean="0"/>
                        <a:t>Army</a:t>
                      </a:r>
                      <a:endParaRPr lang="en-US" sz="1500" dirty="0"/>
                    </a:p>
                  </a:txBody>
                  <a:tcPr/>
                </a:tc>
                <a:tc>
                  <a:txBody>
                    <a:bodyPr/>
                    <a:lstStyle/>
                    <a:p>
                      <a:pPr algn="ctr"/>
                      <a:r>
                        <a:rPr lang="en-US" sz="1500" dirty="0" smtClean="0"/>
                        <a:t>30,157</a:t>
                      </a:r>
                      <a:endParaRPr lang="en-US" sz="1500" dirty="0"/>
                    </a:p>
                  </a:txBody>
                  <a:tcPr/>
                </a:tc>
                <a:tc>
                  <a:txBody>
                    <a:bodyPr/>
                    <a:lstStyle/>
                    <a:p>
                      <a:pPr algn="ctr"/>
                      <a:r>
                        <a:rPr lang="en-US" sz="1500" dirty="0" smtClean="0"/>
                        <a:t>10,564</a:t>
                      </a:r>
                      <a:endParaRPr lang="en-US" sz="1500" dirty="0"/>
                    </a:p>
                  </a:txBody>
                  <a:tcPr/>
                </a:tc>
                <a:tc>
                  <a:txBody>
                    <a:bodyPr/>
                    <a:lstStyle/>
                    <a:p>
                      <a:pPr algn="ctr"/>
                      <a:r>
                        <a:rPr lang="en-US" sz="1500" dirty="0" smtClean="0"/>
                        <a:t>35%</a:t>
                      </a:r>
                      <a:endParaRPr lang="en-US" sz="1500" dirty="0"/>
                    </a:p>
                  </a:txBody>
                  <a:tcPr/>
                </a:tc>
              </a:tr>
              <a:tr h="306941">
                <a:tc>
                  <a:txBody>
                    <a:bodyPr/>
                    <a:lstStyle/>
                    <a:p>
                      <a:r>
                        <a:rPr lang="en-US" sz="1500" dirty="0" smtClean="0"/>
                        <a:t>Navy</a:t>
                      </a:r>
                      <a:endParaRPr lang="en-US" sz="1500" dirty="0"/>
                    </a:p>
                  </a:txBody>
                  <a:tcPr/>
                </a:tc>
                <a:tc>
                  <a:txBody>
                    <a:bodyPr/>
                    <a:lstStyle/>
                    <a:p>
                      <a:pPr algn="ctr"/>
                      <a:r>
                        <a:rPr lang="en-US" sz="1500" dirty="0" smtClean="0"/>
                        <a:t>21,233</a:t>
                      </a:r>
                      <a:endParaRPr lang="en-US" sz="1500" dirty="0"/>
                    </a:p>
                  </a:txBody>
                  <a:tcPr/>
                </a:tc>
                <a:tc>
                  <a:txBody>
                    <a:bodyPr/>
                    <a:lstStyle/>
                    <a:p>
                      <a:pPr algn="ctr"/>
                      <a:r>
                        <a:rPr lang="en-US" sz="1500" dirty="0" smtClean="0"/>
                        <a:t>13,197</a:t>
                      </a:r>
                      <a:endParaRPr lang="en-US" sz="1500" dirty="0"/>
                    </a:p>
                  </a:txBody>
                  <a:tcPr/>
                </a:tc>
                <a:tc>
                  <a:txBody>
                    <a:bodyPr/>
                    <a:lstStyle/>
                    <a:p>
                      <a:pPr algn="ctr"/>
                      <a:r>
                        <a:rPr lang="en-US" sz="1500" dirty="0" smtClean="0"/>
                        <a:t>62%</a:t>
                      </a:r>
                      <a:endParaRPr lang="en-US" sz="1500" dirty="0"/>
                    </a:p>
                  </a:txBody>
                  <a:tcPr/>
                </a:tc>
              </a:tr>
              <a:tr h="306941">
                <a:tc>
                  <a:txBody>
                    <a:bodyPr/>
                    <a:lstStyle/>
                    <a:p>
                      <a:r>
                        <a:rPr lang="en-US" sz="1500" dirty="0" smtClean="0"/>
                        <a:t>Marine Corps</a:t>
                      </a:r>
                      <a:endParaRPr lang="en-US" sz="1500" dirty="0"/>
                    </a:p>
                  </a:txBody>
                  <a:tcPr/>
                </a:tc>
                <a:tc>
                  <a:txBody>
                    <a:bodyPr/>
                    <a:lstStyle/>
                    <a:p>
                      <a:pPr algn="ctr"/>
                      <a:r>
                        <a:rPr lang="en-US" sz="1500" dirty="0" smtClean="0"/>
                        <a:t>18,746</a:t>
                      </a:r>
                      <a:endParaRPr lang="en-US" sz="1500" dirty="0"/>
                    </a:p>
                  </a:txBody>
                  <a:tcPr/>
                </a:tc>
                <a:tc>
                  <a:txBody>
                    <a:bodyPr/>
                    <a:lstStyle/>
                    <a:p>
                      <a:pPr algn="ctr"/>
                      <a:r>
                        <a:rPr lang="en-US" sz="1500" dirty="0" smtClean="0"/>
                        <a:t>10,937</a:t>
                      </a:r>
                      <a:endParaRPr lang="en-US" sz="1500" dirty="0"/>
                    </a:p>
                  </a:txBody>
                  <a:tcPr/>
                </a:tc>
                <a:tc>
                  <a:txBody>
                    <a:bodyPr/>
                    <a:lstStyle/>
                    <a:p>
                      <a:pPr algn="ctr"/>
                      <a:r>
                        <a:rPr lang="en-US" sz="1500" dirty="0" smtClean="0"/>
                        <a:t>58%</a:t>
                      </a:r>
                      <a:endParaRPr lang="en-US" sz="1500" dirty="0"/>
                    </a:p>
                  </a:txBody>
                  <a:tcPr/>
                </a:tc>
              </a:tr>
              <a:tr h="306941">
                <a:tc>
                  <a:txBody>
                    <a:bodyPr/>
                    <a:lstStyle/>
                    <a:p>
                      <a:r>
                        <a:rPr lang="en-US" sz="1500" dirty="0" smtClean="0"/>
                        <a:t>Air Force</a:t>
                      </a:r>
                      <a:endParaRPr lang="en-US" sz="1500" dirty="0"/>
                    </a:p>
                  </a:txBody>
                  <a:tcPr>
                    <a:lnB w="28575" cap="flat" cmpd="sng" algn="ctr">
                      <a:solidFill>
                        <a:schemeClr val="tx1"/>
                      </a:solidFill>
                      <a:prstDash val="solid"/>
                      <a:round/>
                      <a:headEnd type="none" w="med" len="med"/>
                      <a:tailEnd type="none" w="med" len="med"/>
                    </a:lnB>
                  </a:tcPr>
                </a:tc>
                <a:tc>
                  <a:txBody>
                    <a:bodyPr/>
                    <a:lstStyle/>
                    <a:p>
                      <a:pPr algn="ctr"/>
                      <a:r>
                        <a:rPr lang="en-US" sz="1500" dirty="0" smtClean="0"/>
                        <a:t>14,883</a:t>
                      </a:r>
                      <a:endParaRPr lang="en-US" sz="1500" dirty="0"/>
                    </a:p>
                  </a:txBody>
                  <a:tcPr>
                    <a:lnB w="28575" cap="flat" cmpd="sng" algn="ctr">
                      <a:solidFill>
                        <a:schemeClr val="tx1"/>
                      </a:solidFill>
                      <a:prstDash val="solid"/>
                      <a:round/>
                      <a:headEnd type="none" w="med" len="med"/>
                      <a:tailEnd type="none" w="med" len="med"/>
                    </a:lnB>
                  </a:tcPr>
                </a:tc>
                <a:tc>
                  <a:txBody>
                    <a:bodyPr/>
                    <a:lstStyle/>
                    <a:p>
                      <a:pPr algn="ctr"/>
                      <a:r>
                        <a:rPr lang="en-US" sz="1500" dirty="0" smtClean="0"/>
                        <a:t>8,150</a:t>
                      </a:r>
                      <a:endParaRPr lang="en-US" sz="1500" dirty="0"/>
                    </a:p>
                  </a:txBody>
                  <a:tcPr>
                    <a:lnB w="28575" cap="flat" cmpd="sng" algn="ctr">
                      <a:solidFill>
                        <a:schemeClr val="tx1"/>
                      </a:solidFill>
                      <a:prstDash val="solid"/>
                      <a:round/>
                      <a:headEnd type="none" w="med" len="med"/>
                      <a:tailEnd type="none" w="med" len="med"/>
                    </a:lnB>
                  </a:tcPr>
                </a:tc>
                <a:tc>
                  <a:txBody>
                    <a:bodyPr/>
                    <a:lstStyle/>
                    <a:p>
                      <a:pPr algn="ctr"/>
                      <a:r>
                        <a:rPr lang="en-US" sz="1500" dirty="0" smtClean="0"/>
                        <a:t>55%</a:t>
                      </a:r>
                      <a:endParaRPr lang="en-US" sz="1500" dirty="0"/>
                    </a:p>
                  </a:txBody>
                  <a:tcPr>
                    <a:lnB w="28575" cap="flat" cmpd="sng" algn="ctr">
                      <a:solidFill>
                        <a:schemeClr val="tx1"/>
                      </a:solidFill>
                      <a:prstDash val="solid"/>
                      <a:round/>
                      <a:headEnd type="none" w="med" len="med"/>
                      <a:tailEnd type="none" w="med" len="med"/>
                    </a:lnB>
                  </a:tcPr>
                </a:tc>
              </a:tr>
              <a:tr h="306941">
                <a:tc>
                  <a:txBody>
                    <a:bodyPr/>
                    <a:lstStyle/>
                    <a:p>
                      <a:r>
                        <a:rPr lang="en-US" sz="1500" dirty="0" smtClean="0"/>
                        <a:t>Total</a:t>
                      </a:r>
                      <a:endParaRPr lang="en-US" sz="1500" dirty="0"/>
                    </a:p>
                  </a:txBody>
                  <a:tcPr>
                    <a:lnT w="28575" cap="flat" cmpd="sng" algn="ctr">
                      <a:solidFill>
                        <a:schemeClr val="tx1"/>
                      </a:solidFill>
                      <a:prstDash val="solid"/>
                      <a:round/>
                      <a:headEnd type="none" w="med" len="med"/>
                      <a:tailEnd type="none" w="med" len="med"/>
                    </a:lnT>
                  </a:tcPr>
                </a:tc>
                <a:tc>
                  <a:txBody>
                    <a:bodyPr/>
                    <a:lstStyle/>
                    <a:p>
                      <a:pPr algn="ctr"/>
                      <a:r>
                        <a:rPr lang="en-US" sz="1500" dirty="0" smtClean="0"/>
                        <a:t>85,019</a:t>
                      </a:r>
                      <a:endParaRPr lang="en-US" sz="1500" dirty="0"/>
                    </a:p>
                  </a:txBody>
                  <a:tcPr>
                    <a:lnT w="28575" cap="flat" cmpd="sng" algn="ctr">
                      <a:solidFill>
                        <a:schemeClr val="tx1"/>
                      </a:solidFill>
                      <a:prstDash val="solid"/>
                      <a:round/>
                      <a:headEnd type="none" w="med" len="med"/>
                      <a:tailEnd type="none" w="med" len="med"/>
                    </a:lnT>
                  </a:tcPr>
                </a:tc>
                <a:tc>
                  <a:txBody>
                    <a:bodyPr/>
                    <a:lstStyle/>
                    <a:p>
                      <a:pPr algn="ctr"/>
                      <a:r>
                        <a:rPr lang="en-US" sz="1500" dirty="0" smtClean="0"/>
                        <a:t>42,848</a:t>
                      </a:r>
                      <a:endParaRPr lang="en-US" sz="1500" dirty="0"/>
                    </a:p>
                  </a:txBody>
                  <a:tcPr>
                    <a:lnT w="28575" cap="flat" cmpd="sng" algn="ctr">
                      <a:solidFill>
                        <a:schemeClr val="tx1"/>
                      </a:solidFill>
                      <a:prstDash val="solid"/>
                      <a:round/>
                      <a:headEnd type="none" w="med" len="med"/>
                      <a:tailEnd type="none" w="med" len="med"/>
                    </a:lnT>
                  </a:tcPr>
                </a:tc>
                <a:tc>
                  <a:txBody>
                    <a:bodyPr/>
                    <a:lstStyle/>
                    <a:p>
                      <a:pPr algn="ctr"/>
                      <a:r>
                        <a:rPr lang="en-US" sz="1500" dirty="0" smtClean="0"/>
                        <a:t>50%</a:t>
                      </a:r>
                      <a:endParaRPr lang="en-US" sz="1500" dirty="0"/>
                    </a:p>
                  </a:txBody>
                  <a:tcPr>
                    <a:lnT w="28575" cap="flat" cmpd="sng" algn="ctr">
                      <a:solidFill>
                        <a:schemeClr val="tx1"/>
                      </a:solidFill>
                      <a:prstDash val="solid"/>
                      <a:round/>
                      <a:headEnd type="none" w="med" len="med"/>
                      <a:tailEnd type="none" w="med" len="med"/>
                    </a:lnT>
                  </a:tcPr>
                </a:tc>
              </a:tr>
            </a:tbl>
          </a:graphicData>
        </a:graphic>
      </p:graphicFrame>
      <p:sp>
        <p:nvSpPr>
          <p:cNvPr id="7" name="Text Placeholder 4"/>
          <p:cNvSpPr txBox="1">
            <a:spLocks/>
          </p:cNvSpPr>
          <p:nvPr/>
        </p:nvSpPr>
        <p:spPr bwMode="auto">
          <a:xfrm>
            <a:off x="464528" y="6772440"/>
            <a:ext cx="4023360"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*Although the survey was designed to be</a:t>
            </a:r>
            <a:r>
              <a:rPr kumimoji="0" lang="en-US" sz="8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a census, some liaisons did not fully participate and did not hand out surveys to all recruits.  Other liaisons were unable to hand out all surveys due to lack of time or other constraints.  Recruits were also permitted to refuse the survey.  </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943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Military Career Expectations</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29</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3303887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4145833087"/>
              </p:ext>
            </p:extLst>
          </p:nvPr>
        </p:nvGraphicFramePr>
        <p:xfrm>
          <a:off x="308008" y="2998775"/>
          <a:ext cx="9334467" cy="392910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30</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Most new recruits who had a specific job in mind before going to MEPS were interested in               military-specific fields (armor/artillery, special forces) or in highly technical jobs (health care, aviation). </a:t>
            </a:r>
          </a:p>
          <a:p>
            <a:r>
              <a:rPr lang="en-US" dirty="0" smtClean="0">
                <a:solidFill>
                  <a:srgbClr val="000000"/>
                </a:solidFill>
                <a:latin typeface="Georgia" pitchFamily="18" charset="0"/>
              </a:rPr>
              <a:t>A notable proportion of new recruits were unsure about their job path in the Military.  Close to one-fifth of recruits either selected multiple jobs from the list of options or indicated they didn’t have a specific job in mind prior to going to MEPS.  </a:t>
            </a:r>
          </a:p>
          <a:p>
            <a:endParaRPr lang="en-US" dirty="0" smtClean="0">
              <a:solidFill>
                <a:srgbClr val="000000"/>
              </a:solidFill>
              <a:latin typeface="Georgia" pitchFamily="18" charset="0"/>
            </a:endParaRPr>
          </a:p>
        </p:txBody>
      </p:sp>
      <p:sp>
        <p:nvSpPr>
          <p:cNvPr id="13" name="TextBox 12"/>
          <p:cNvSpPr txBox="1"/>
          <p:nvPr/>
        </p:nvSpPr>
        <p:spPr>
          <a:xfrm>
            <a:off x="1112013" y="3287503"/>
            <a:ext cx="8137863" cy="318321"/>
          </a:xfrm>
          <a:prstGeom prst="rect">
            <a:avLst/>
          </a:prstGeom>
          <a:noFill/>
          <a:ln>
            <a:noFill/>
          </a:ln>
        </p:spPr>
        <p:txBody>
          <a:bodyPr wrap="square" lIns="101882" tIns="50941" rIns="101882" bIns="50941" rtlCol="0">
            <a:spAutoFit/>
          </a:bodyPr>
          <a:lstStyle/>
          <a:p>
            <a:pPr algn="ctr" defTabSz="1007938">
              <a:buNone/>
            </a:pPr>
            <a:r>
              <a:rPr lang="en-US" sz="1400" b="1" u="sng" dirty="0" smtClean="0">
                <a:solidFill>
                  <a:srgbClr val="000000">
                    <a:lumMod val="85000"/>
                    <a:lumOff val="15000"/>
                  </a:srgbClr>
                </a:solidFill>
                <a:latin typeface="Arial" pitchFamily="34" charset="0"/>
                <a:cs typeface="Arial" pitchFamily="34" charset="0"/>
              </a:rPr>
              <a:t>Before you went to MEPS, which of the following represents the job you wanted to receive?</a:t>
            </a:r>
            <a:endParaRPr lang="en-US" sz="1400" b="1" u="sng" dirty="0">
              <a:solidFill>
                <a:srgbClr val="000000">
                  <a:lumMod val="85000"/>
                  <a:lumOff val="15000"/>
                </a:srgbClr>
              </a:solidFill>
              <a:latin typeface="Arial" pitchFamily="34" charset="0"/>
              <a:cs typeface="Arial" pitchFamily="34"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Q29:  Before you went to MEPS, which of the following represents the job you wanted to receive?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4" name="TextBox 3"/>
          <p:cNvSpPr txBox="1"/>
          <p:nvPr/>
        </p:nvSpPr>
        <p:spPr>
          <a:xfrm>
            <a:off x="-1212783" y="250257"/>
            <a:ext cx="279244" cy="338554"/>
          </a:xfrm>
          <a:prstGeom prst="rect">
            <a:avLst/>
          </a:prstGeom>
          <a:noFill/>
        </p:spPr>
        <p:txBody>
          <a:bodyPr wrap="none" rtlCol="0">
            <a:spAutoFit/>
          </a:bodyPr>
          <a:lstStyle/>
          <a:p>
            <a:endParaRPr lang="en-US" dirty="0"/>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Desired Job</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2" name="TextBox 1"/>
          <p:cNvSpPr txBox="1"/>
          <p:nvPr/>
        </p:nvSpPr>
        <p:spPr>
          <a:xfrm>
            <a:off x="447274" y="6695144"/>
            <a:ext cx="4191802" cy="400110"/>
          </a:xfrm>
          <a:prstGeom prst="rect">
            <a:avLst/>
          </a:prstGeom>
          <a:noFill/>
        </p:spPr>
        <p:txBody>
          <a:bodyPr wrap="square" rtlCol="0">
            <a:spAutoFit/>
          </a:bodyPr>
          <a:lstStyle/>
          <a:p>
            <a:pPr>
              <a:buNone/>
            </a:pPr>
            <a:r>
              <a:rPr lang="en-US" sz="1000" dirty="0" smtClean="0">
                <a:solidFill>
                  <a:schemeClr val="bg1"/>
                </a:solidFill>
              </a:rPr>
              <a:t>*Results not presented for Navy and Air Force because they do not offer jobs that fall under this category.</a:t>
            </a:r>
            <a:endParaRPr lang="en-US" sz="1000" dirty="0">
              <a:solidFill>
                <a:schemeClr val="bg1"/>
              </a:solidFill>
            </a:endParaRPr>
          </a:p>
        </p:txBody>
      </p:sp>
      <p:sp>
        <p:nvSpPr>
          <p:cNvPr id="17" name="TextBox 16"/>
          <p:cNvSpPr txBox="1"/>
          <p:nvPr/>
        </p:nvSpPr>
        <p:spPr>
          <a:xfrm>
            <a:off x="5576236" y="6727822"/>
            <a:ext cx="3983400" cy="400110"/>
          </a:xfrm>
          <a:prstGeom prst="rect">
            <a:avLst/>
          </a:prstGeom>
          <a:noFill/>
        </p:spPr>
        <p:txBody>
          <a:bodyPr wrap="square" rtlCol="0">
            <a:spAutoFit/>
          </a:bodyPr>
          <a:lstStyle/>
          <a:p>
            <a:pPr>
              <a:buNone/>
            </a:pPr>
            <a:r>
              <a:rPr lang="en-US" sz="1000" dirty="0" smtClean="0">
                <a:solidFill>
                  <a:schemeClr val="bg1"/>
                </a:solidFill>
              </a:rPr>
              <a:t>Note:  Responses only provided for those jobs selected by more than 5% of all new recruits.</a:t>
            </a:r>
            <a:endParaRPr lang="en-US" sz="1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11298891"/>
              </p:ext>
            </p:extLst>
          </p:nvPr>
        </p:nvGraphicFramePr>
        <p:xfrm>
          <a:off x="4254680" y="3816107"/>
          <a:ext cx="5346520" cy="1091390"/>
        </p:xfrm>
        <a:graphic>
          <a:graphicData uri="http://schemas.openxmlformats.org/drawingml/2006/table">
            <a:tbl>
              <a:tblPr firstRow="1" bandRow="1">
                <a:tableStyleId>{5C22544A-7EE6-4342-B048-85BDC9FD1C3A}</a:tableStyleId>
              </a:tblPr>
              <a:tblGrid>
                <a:gridCol w="2616116"/>
                <a:gridCol w="682601"/>
                <a:gridCol w="682601"/>
                <a:gridCol w="682601"/>
                <a:gridCol w="682601"/>
              </a:tblGrid>
              <a:tr h="517768">
                <a:tc>
                  <a:txBody>
                    <a:bodyPr/>
                    <a:lstStyle/>
                    <a:p>
                      <a:endParaRPr lang="en-US" sz="12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Army</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Navy</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Marine Corps</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Air Force</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86811">
                <a:tc>
                  <a:txBody>
                    <a:bodyPr/>
                    <a:lstStyle/>
                    <a:p>
                      <a:pPr marL="91440" algn="l" defTabSz="914400" rtl="0" eaLnBrk="1" fontAlgn="b" latinLnBrk="0" hangingPunct="1">
                        <a:spcBef>
                          <a:spcPts val="600"/>
                        </a:spcBef>
                      </a:pPr>
                      <a:r>
                        <a:rPr lang="en-US" sz="1200" b="0" i="0" u="none" strike="noStrike" kern="1200" dirty="0" smtClean="0">
                          <a:solidFill>
                            <a:srgbClr val="000000"/>
                          </a:solidFill>
                          <a:latin typeface="Arial" pitchFamily="34" charset="0"/>
                          <a:ea typeface="+mn-ea"/>
                          <a:cs typeface="Arial" pitchFamily="34" charset="0"/>
                        </a:rPr>
                        <a:t>% selected multiple jobs</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811">
                <a:tc>
                  <a:txBody>
                    <a:bodyPr/>
                    <a:lstStyle/>
                    <a:p>
                      <a:pPr marL="91440" algn="l" defTabSz="914400" rtl="0" eaLnBrk="1" fontAlgn="b" latinLnBrk="0" hangingPunct="1">
                        <a:spcBef>
                          <a:spcPts val="600"/>
                        </a:spcBef>
                      </a:pPr>
                      <a:r>
                        <a:rPr lang="en-US" sz="1200" b="0" i="0" u="none" strike="noStrike" kern="1200" dirty="0" smtClean="0">
                          <a:solidFill>
                            <a:srgbClr val="000000"/>
                          </a:solidFill>
                          <a:latin typeface="Arial" pitchFamily="34" charset="0"/>
                          <a:ea typeface="+mn-ea"/>
                          <a:cs typeface="Arial" pitchFamily="34" charset="0"/>
                        </a:rPr>
                        <a:t>% did not have a job in mind</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1576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31</a:t>
            </a:fld>
            <a:endParaRPr lang="en-US" sz="1400" dirty="0">
              <a:solidFill>
                <a:prstClr val="white"/>
              </a:solidFill>
            </a:endParaRPr>
          </a:p>
        </p:txBody>
      </p:sp>
      <p:sp>
        <p:nvSpPr>
          <p:cNvPr id="9" name="Content Placeholder 1"/>
          <p:cNvSpPr txBox="1">
            <a:spLocks/>
          </p:cNvSpPr>
          <p:nvPr/>
        </p:nvSpPr>
        <p:spPr bwMode="auto">
          <a:xfrm>
            <a:off x="457200" y="1066807"/>
            <a:ext cx="9102435"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The jobs desired by high-quality recruits differ from those preferred by lower-quality recruits.  High-quality recruits were more likely to want a job relating to health care, intelligence, aviation, or special forces.</a:t>
            </a:r>
          </a:p>
          <a:p>
            <a:r>
              <a:rPr lang="en-US" dirty="0" smtClean="0">
                <a:solidFill>
                  <a:srgbClr val="000000"/>
                </a:solidFill>
                <a:latin typeface="Georgia" pitchFamily="18" charset="0"/>
              </a:rPr>
              <a:t>Lower-quality recruits were more likely to report that they were interested in jobs in armor/artillery/infantry and protective services.  </a:t>
            </a:r>
          </a:p>
          <a:p>
            <a:r>
              <a:rPr lang="en-US" dirty="0" smtClean="0">
                <a:solidFill>
                  <a:srgbClr val="000000"/>
                </a:solidFill>
                <a:latin typeface="Georgia" pitchFamily="18" charset="0"/>
              </a:rPr>
              <a:t>Lower-quality recruits were also more likely </a:t>
            </a:r>
            <a:r>
              <a:rPr lang="en-US" dirty="0">
                <a:solidFill>
                  <a:srgbClr val="000000"/>
                </a:solidFill>
                <a:latin typeface="Georgia" pitchFamily="18" charset="0"/>
              </a:rPr>
              <a:t>than high-quality recruits </a:t>
            </a:r>
            <a:r>
              <a:rPr lang="en-US" dirty="0" smtClean="0">
                <a:solidFill>
                  <a:srgbClr val="000000"/>
                </a:solidFill>
                <a:latin typeface="Georgia" pitchFamily="18" charset="0"/>
              </a:rPr>
              <a:t>to </a:t>
            </a:r>
            <a:r>
              <a:rPr lang="en-US" dirty="0">
                <a:solidFill>
                  <a:srgbClr val="000000"/>
                </a:solidFill>
                <a:latin typeface="Georgia" pitchFamily="18" charset="0"/>
              </a:rPr>
              <a:t>indicate they did not have a job in mind </a:t>
            </a:r>
            <a:r>
              <a:rPr lang="en-US" dirty="0" smtClean="0">
                <a:solidFill>
                  <a:srgbClr val="000000"/>
                </a:solidFill>
                <a:latin typeface="Georgia" pitchFamily="18" charset="0"/>
              </a:rPr>
              <a:t>or to select multiple jobs of interest.</a:t>
            </a:r>
          </a:p>
          <a:p>
            <a:endParaRPr lang="en-US" dirty="0" smtClean="0">
              <a:solidFill>
                <a:srgbClr val="000000"/>
              </a:solidFill>
              <a:latin typeface="Georgia" pitchFamily="18"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Q29:  Before you went to MEPS, which of the following represents the job you wanted to receive?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4" name="TextBox 3"/>
          <p:cNvSpPr txBox="1"/>
          <p:nvPr/>
        </p:nvSpPr>
        <p:spPr>
          <a:xfrm>
            <a:off x="-1212783" y="250257"/>
            <a:ext cx="279244" cy="338554"/>
          </a:xfrm>
          <a:prstGeom prst="rect">
            <a:avLst/>
          </a:prstGeom>
          <a:noFill/>
        </p:spPr>
        <p:txBody>
          <a:bodyPr wrap="none" rtlCol="0">
            <a:spAutoFit/>
          </a:bodyPr>
          <a:lstStyle/>
          <a:p>
            <a:endParaRPr lang="en-US" dirty="0"/>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Desired Job</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Quality</a:t>
            </a:r>
          </a:p>
        </p:txBody>
      </p:sp>
      <p:graphicFrame>
        <p:nvGraphicFramePr>
          <p:cNvPr id="23" name="Table 22"/>
          <p:cNvGraphicFramePr>
            <a:graphicFrameLocks noGrp="1"/>
          </p:cNvGraphicFramePr>
          <p:nvPr>
            <p:extLst>
              <p:ext uri="{D42A27DB-BD31-4B8C-83A1-F6EECF244321}">
                <p14:modId xmlns:p14="http://schemas.microsoft.com/office/powerpoint/2010/main" val="543056389"/>
              </p:ext>
            </p:extLst>
          </p:nvPr>
        </p:nvGraphicFramePr>
        <p:xfrm>
          <a:off x="375067" y="3310173"/>
          <a:ext cx="9318969" cy="3251399"/>
        </p:xfrm>
        <a:graphic>
          <a:graphicData uri="http://schemas.openxmlformats.org/drawingml/2006/table">
            <a:tbl>
              <a:tblPr firstRow="1" bandRow="1">
                <a:tableStyleId>{5C22544A-7EE6-4342-B048-85BDC9FD1C3A}</a:tableStyleId>
              </a:tblPr>
              <a:tblGrid>
                <a:gridCol w="2548041"/>
                <a:gridCol w="846366"/>
                <a:gridCol w="846366"/>
                <a:gridCol w="846366"/>
                <a:gridCol w="846366"/>
                <a:gridCol w="846366"/>
                <a:gridCol w="846366"/>
                <a:gridCol w="846366"/>
                <a:gridCol w="846366"/>
              </a:tblGrid>
              <a:tr h="608090">
                <a:tc>
                  <a:txBody>
                    <a:bodyPr/>
                    <a:lstStyle/>
                    <a:p>
                      <a:endParaRPr lang="en-US" sz="14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Army</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Navy</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Marine Corps</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Air Force</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608090">
                <a:tc>
                  <a:txBody>
                    <a:bodyPr/>
                    <a:lstStyle/>
                    <a:p>
                      <a:r>
                        <a:rPr lang="en-US" sz="1400" dirty="0" smtClean="0">
                          <a:solidFill>
                            <a:schemeClr val="bg1"/>
                          </a:solidFill>
                        </a:rPr>
                        <a:t>Desired Job</a:t>
                      </a:r>
                      <a:endParaRPr lang="en-US" sz="1400" dirty="0">
                        <a:solidFill>
                          <a:schemeClr val="bg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HQ</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Non-HQ</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HQ</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Non-HQ</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HQ</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Non-HQ</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HQ</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Non-HQ</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74260">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Armor, Artillery, or Infantry*</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24%</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Health care or Medicine</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6%</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85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Special Forces</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9%</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Aviation</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4%</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8%</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Protective</a:t>
                      </a:r>
                      <a:r>
                        <a:rPr lang="en-US" sz="1400" b="0" i="0" u="none" strike="noStrike" kern="1200" baseline="0" dirty="0" smtClean="0">
                          <a:solidFill>
                            <a:srgbClr val="000000"/>
                          </a:solidFill>
                          <a:latin typeface="Arial" pitchFamily="34" charset="0"/>
                          <a:ea typeface="+mn-ea"/>
                          <a:cs typeface="Arial" pitchFamily="34" charset="0"/>
                        </a:rPr>
                        <a:t> Services</a:t>
                      </a:r>
                      <a:endParaRPr lang="en-US" sz="14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7%</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18%</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Intelligence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7%</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7%</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1%</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Did not have a</a:t>
                      </a:r>
                      <a:r>
                        <a:rPr lang="en-US" sz="1400" b="0" i="0" u="none" strike="noStrike" kern="1200" baseline="0" dirty="0" smtClean="0">
                          <a:solidFill>
                            <a:srgbClr val="000000"/>
                          </a:solidFill>
                          <a:latin typeface="Arial" pitchFamily="34" charset="0"/>
                          <a:ea typeface="+mn-ea"/>
                          <a:cs typeface="Arial" pitchFamily="34" charset="0"/>
                        </a:rPr>
                        <a:t> job in mind/selected multiple jobs</a:t>
                      </a:r>
                      <a:endParaRPr lang="en-US" sz="14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24%</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16%</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25" name="Text Placeholder 4"/>
          <p:cNvSpPr txBox="1">
            <a:spLocks/>
          </p:cNvSpPr>
          <p:nvPr/>
        </p:nvSpPr>
        <p:spPr bwMode="auto">
          <a:xfrm>
            <a:off x="5614379" y="6778627"/>
            <a:ext cx="3758221"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ts val="0"/>
              </a:spcBef>
              <a:spcAft>
                <a:spcPct val="0"/>
              </a:spcAft>
              <a:buClr>
                <a:srgbClr val="AB0101"/>
              </a:buClr>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Note:  High-quality (HQ) defined as recruits who</a:t>
            </a:r>
            <a:r>
              <a:rPr kumimoji="0" lang="en-US" sz="10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were Cat IIIA or higher.</a:t>
            </a: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0" name="TextBox 19"/>
          <p:cNvSpPr txBox="1"/>
          <p:nvPr/>
        </p:nvSpPr>
        <p:spPr>
          <a:xfrm>
            <a:off x="447274" y="6695144"/>
            <a:ext cx="4191802" cy="400110"/>
          </a:xfrm>
          <a:prstGeom prst="rect">
            <a:avLst/>
          </a:prstGeom>
          <a:noFill/>
        </p:spPr>
        <p:txBody>
          <a:bodyPr wrap="square" rtlCol="0">
            <a:spAutoFit/>
          </a:bodyPr>
          <a:lstStyle/>
          <a:p>
            <a:pPr>
              <a:buNone/>
            </a:pPr>
            <a:r>
              <a:rPr lang="en-US" sz="1000" dirty="0" smtClean="0">
                <a:solidFill>
                  <a:schemeClr val="bg1"/>
                </a:solidFill>
              </a:rPr>
              <a:t>*Results not presented for Navy and Air Force because they do not offer jobs that fall under this category.</a:t>
            </a:r>
            <a:endParaRPr lang="en-US" sz="1000" dirty="0">
              <a:solidFill>
                <a:schemeClr val="bg1"/>
              </a:solidFill>
            </a:endParaRPr>
          </a:p>
        </p:txBody>
      </p:sp>
    </p:spTree>
    <p:extLst>
      <p:ext uri="{BB962C8B-B14F-4D97-AF65-F5344CB8AC3E}">
        <p14:creationId xmlns:p14="http://schemas.microsoft.com/office/powerpoint/2010/main" val="2191441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32</a:t>
            </a:fld>
            <a:endParaRPr lang="en-US" sz="1400" dirty="0">
              <a:solidFill>
                <a:prstClr val="white"/>
              </a:solidFill>
            </a:endParaRPr>
          </a:p>
        </p:txBody>
      </p:sp>
      <p:sp>
        <p:nvSpPr>
          <p:cNvPr id="9" name="Content Placeholder 1"/>
          <p:cNvSpPr txBox="1">
            <a:spLocks/>
          </p:cNvSpPr>
          <p:nvPr/>
        </p:nvSpPr>
        <p:spPr bwMode="auto">
          <a:xfrm>
            <a:off x="457201" y="1066807"/>
            <a:ext cx="9102435"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While male recruits tend to desire jobs in armor/artillery/infantry and special forces, females are most likely to indicate they wanted a job in health care or medicine, as indicated below. </a:t>
            </a:r>
          </a:p>
          <a:p>
            <a:r>
              <a:rPr lang="en-US" dirty="0" smtClean="0">
                <a:solidFill>
                  <a:srgbClr val="000000"/>
                </a:solidFill>
                <a:latin typeface="Georgia" pitchFamily="18" charset="0"/>
              </a:rPr>
              <a:t>Since the Marine Corps does not offer positions in health care, female Marine Corps recruits exhibit different preferences from other female recruits.  They are more likely than those from other Services to indicate they were interested in a job in the intelligence field.  Almost one-third of female Marine Corps recruits are either unsure what job they wanted or selected multiple jobs of interest to them.</a:t>
            </a:r>
          </a:p>
          <a:p>
            <a:endParaRPr lang="en-US" dirty="0" smtClean="0">
              <a:solidFill>
                <a:srgbClr val="000000"/>
              </a:solidFill>
              <a:latin typeface="Georgia" pitchFamily="18" charset="0"/>
            </a:endParaRPr>
          </a:p>
          <a:p>
            <a:endParaRPr lang="en-US" dirty="0" smtClean="0">
              <a:solidFill>
                <a:srgbClr val="000000"/>
              </a:solidFill>
              <a:latin typeface="Georgia" pitchFamily="18" charset="0"/>
            </a:endParaRPr>
          </a:p>
        </p:txBody>
      </p:sp>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Q29:  Before you went to MEPS, which of the following represents the job you wanted to receive?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4" name="TextBox 3"/>
          <p:cNvSpPr txBox="1"/>
          <p:nvPr/>
        </p:nvSpPr>
        <p:spPr>
          <a:xfrm>
            <a:off x="-1212783" y="250257"/>
            <a:ext cx="279244" cy="338554"/>
          </a:xfrm>
          <a:prstGeom prst="rect">
            <a:avLst/>
          </a:prstGeom>
          <a:noFill/>
        </p:spPr>
        <p:txBody>
          <a:bodyPr wrap="none" rtlCol="0">
            <a:spAutoFit/>
          </a:bodyPr>
          <a:lstStyle/>
          <a:p>
            <a:endParaRPr lang="en-US" dirty="0"/>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Desired Job</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Gender</a:t>
            </a:r>
          </a:p>
        </p:txBody>
      </p:sp>
      <p:graphicFrame>
        <p:nvGraphicFramePr>
          <p:cNvPr id="23" name="Table 22"/>
          <p:cNvGraphicFramePr>
            <a:graphicFrameLocks noGrp="1"/>
          </p:cNvGraphicFramePr>
          <p:nvPr>
            <p:extLst>
              <p:ext uri="{D42A27DB-BD31-4B8C-83A1-F6EECF244321}">
                <p14:modId xmlns:p14="http://schemas.microsoft.com/office/powerpoint/2010/main" val="3912249441"/>
              </p:ext>
            </p:extLst>
          </p:nvPr>
        </p:nvGraphicFramePr>
        <p:xfrm>
          <a:off x="375067" y="3310173"/>
          <a:ext cx="9318969" cy="3251399"/>
        </p:xfrm>
        <a:graphic>
          <a:graphicData uri="http://schemas.openxmlformats.org/drawingml/2006/table">
            <a:tbl>
              <a:tblPr firstRow="1" bandRow="1">
                <a:tableStyleId>{5C22544A-7EE6-4342-B048-85BDC9FD1C3A}</a:tableStyleId>
              </a:tblPr>
              <a:tblGrid>
                <a:gridCol w="2548041"/>
                <a:gridCol w="846366"/>
                <a:gridCol w="846366"/>
                <a:gridCol w="846366"/>
                <a:gridCol w="846366"/>
                <a:gridCol w="846366"/>
                <a:gridCol w="846366"/>
                <a:gridCol w="846366"/>
                <a:gridCol w="846366"/>
              </a:tblGrid>
              <a:tr h="608090">
                <a:tc>
                  <a:txBody>
                    <a:bodyPr/>
                    <a:lstStyle/>
                    <a:p>
                      <a:endParaRPr lang="en-US" sz="14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Army</a:t>
                      </a: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Navy</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Marine Corps</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gridSpan="2">
                  <a:txBody>
                    <a:bodyPr/>
                    <a:lstStyle/>
                    <a:p>
                      <a:pPr algn="ctr"/>
                      <a:r>
                        <a:rPr lang="en-US" sz="1400" dirty="0" smtClean="0">
                          <a:latin typeface="Arial" pitchFamily="34" charset="0"/>
                          <a:cs typeface="Arial" pitchFamily="34" charset="0"/>
                        </a:rPr>
                        <a:t>Air Force</a:t>
                      </a:r>
                      <a:endParaRPr lang="en-US" sz="1400" dirty="0">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hMerge="1">
                  <a:txBody>
                    <a:bodyPr/>
                    <a:lstStyle/>
                    <a:p>
                      <a:pPr algn="ctr"/>
                      <a:endParaRPr lang="en-US"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608090">
                <a:tc>
                  <a:txBody>
                    <a:bodyPr/>
                    <a:lstStyle/>
                    <a:p>
                      <a:r>
                        <a:rPr lang="en-US" sz="1400" dirty="0" smtClean="0">
                          <a:solidFill>
                            <a:schemeClr val="bg1"/>
                          </a:solidFill>
                        </a:rPr>
                        <a:t>Desired Job</a:t>
                      </a:r>
                      <a:endParaRPr lang="en-US" sz="1400" dirty="0">
                        <a:solidFill>
                          <a:schemeClr val="bg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Male</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Female</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Male</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Female</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Male</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Female</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Male</a:t>
                      </a:r>
                      <a:endParaRPr lang="en-US" sz="1400" dirty="0">
                        <a:solidFill>
                          <a:schemeClr val="bg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400" dirty="0" smtClean="0">
                          <a:solidFill>
                            <a:schemeClr val="bg1"/>
                          </a:solidFill>
                          <a:latin typeface="Arial" pitchFamily="34" charset="0"/>
                          <a:cs typeface="Arial" pitchFamily="34" charset="0"/>
                        </a:rPr>
                        <a:t>Female</a:t>
                      </a:r>
                      <a:endParaRPr lang="en-US" sz="14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74260">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Armor, Artillery, or Infantry*</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Health care or Medicine</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27%</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25%</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859">
                <a:tc>
                  <a:txBody>
                    <a:bodyPr/>
                    <a:lstStyle/>
                    <a:p>
                      <a:pPr marL="91440" algn="l" defTabSz="914400" rtl="0" eaLnBrk="1" fontAlgn="b" latinLnBrk="0" hangingPunct="1">
                        <a:spcBef>
                          <a:spcPts val="600"/>
                        </a:spcBef>
                      </a:pPr>
                      <a:r>
                        <a:rPr lang="en-US" sz="1400" b="0" i="0" u="none" strike="noStrike" kern="1200" dirty="0" smtClean="0">
                          <a:solidFill>
                            <a:srgbClr val="000000"/>
                          </a:solidFill>
                          <a:latin typeface="Arial" pitchFamily="34" charset="0"/>
                          <a:ea typeface="+mn-ea"/>
                          <a:cs typeface="Arial" pitchFamily="34" charset="0"/>
                        </a:rPr>
                        <a:t>Special Forces</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&lt;1%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2%</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Aviation</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3%</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4%</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Protective</a:t>
                      </a:r>
                      <a:r>
                        <a:rPr lang="en-US" sz="1400" b="0" i="0" u="none" strike="noStrike" kern="1200" baseline="0" dirty="0" smtClean="0">
                          <a:solidFill>
                            <a:srgbClr val="000000"/>
                          </a:solidFill>
                          <a:latin typeface="Arial" pitchFamily="34" charset="0"/>
                          <a:ea typeface="+mn-ea"/>
                          <a:cs typeface="Arial" pitchFamily="34" charset="0"/>
                        </a:rPr>
                        <a:t> Services</a:t>
                      </a:r>
                      <a:endParaRPr lang="en-US" sz="14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6%</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Intelligence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6%</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11%</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5%</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400" b="0" i="0" u="none" strike="noStrike" kern="1200" dirty="0" smtClean="0">
                          <a:solidFill>
                            <a:srgbClr val="000000"/>
                          </a:solidFill>
                          <a:latin typeface="Arial" pitchFamily="34" charset="0"/>
                          <a:ea typeface="+mn-ea"/>
                          <a:cs typeface="Arial" pitchFamily="34" charset="0"/>
                        </a:rPr>
                        <a:t>Did not have a</a:t>
                      </a:r>
                      <a:r>
                        <a:rPr lang="en-US" sz="1400" b="0" i="0" u="none" strike="noStrike" kern="1200" baseline="0" dirty="0" smtClean="0">
                          <a:solidFill>
                            <a:srgbClr val="000000"/>
                          </a:solidFill>
                          <a:latin typeface="Arial" pitchFamily="34" charset="0"/>
                          <a:ea typeface="+mn-ea"/>
                          <a:cs typeface="Arial" pitchFamily="34" charset="0"/>
                        </a:rPr>
                        <a:t> job in mind/selected multiple jobs</a:t>
                      </a:r>
                      <a:endParaRPr lang="en-US" sz="14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14%</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17%</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18%</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22%</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20%</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29%</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rgbClr val="000000"/>
                          </a:solidFill>
                          <a:latin typeface="Arial" pitchFamily="34" charset="0"/>
                          <a:ea typeface="+mn-ea"/>
                          <a:cs typeface="Arial" pitchFamily="34" charset="0"/>
                        </a:rPr>
                        <a:t>15%</a:t>
                      </a:r>
                      <a:endParaRPr lang="en-US" sz="1400" b="0" i="0" u="none" strike="noStrike" kern="1200" baseline="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kern="1200" baseline="0" dirty="0" smtClean="0">
                          <a:solidFill>
                            <a:schemeClr val="tx1"/>
                          </a:solidFill>
                          <a:latin typeface="Arial" pitchFamily="34" charset="0"/>
                          <a:ea typeface="+mn-ea"/>
                          <a:cs typeface="Arial" pitchFamily="34" charset="0"/>
                        </a:rPr>
                        <a:t>18%</a:t>
                      </a:r>
                      <a:endParaRPr lang="en-US" sz="1400" b="0" i="0" u="none" strike="noStrike" kern="1200" baseline="0" dirty="0">
                        <a:solidFill>
                          <a:schemeClr val="tx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32" name="Oval 31"/>
          <p:cNvSpPr/>
          <p:nvPr/>
        </p:nvSpPr>
        <p:spPr bwMode="auto">
          <a:xfrm>
            <a:off x="7297403" y="6199124"/>
            <a:ext cx="50547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5614736" y="4793671"/>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3928176" y="4789373"/>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38" name="Oval 37"/>
          <p:cNvSpPr/>
          <p:nvPr/>
        </p:nvSpPr>
        <p:spPr bwMode="auto">
          <a:xfrm>
            <a:off x="8998016" y="4783511"/>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7317723" y="5840151"/>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447274" y="6695144"/>
            <a:ext cx="4191802" cy="400110"/>
          </a:xfrm>
          <a:prstGeom prst="rect">
            <a:avLst/>
          </a:prstGeom>
          <a:noFill/>
        </p:spPr>
        <p:txBody>
          <a:bodyPr wrap="square" rtlCol="0">
            <a:spAutoFit/>
          </a:bodyPr>
          <a:lstStyle/>
          <a:p>
            <a:pPr>
              <a:buNone/>
            </a:pPr>
            <a:r>
              <a:rPr lang="en-US" sz="1000" dirty="0" smtClean="0">
                <a:solidFill>
                  <a:schemeClr val="bg1"/>
                </a:solidFill>
              </a:rPr>
              <a:t>*Results not presented for Navy and Air Force because they do not offer jobs that fall under this category.</a:t>
            </a:r>
            <a:endParaRPr lang="en-US" sz="1000" dirty="0">
              <a:solidFill>
                <a:schemeClr val="bg1"/>
              </a:solidFill>
            </a:endParaRPr>
          </a:p>
        </p:txBody>
      </p:sp>
    </p:spTree>
    <p:extLst>
      <p:ext uri="{BB962C8B-B14F-4D97-AF65-F5344CB8AC3E}">
        <p14:creationId xmlns:p14="http://schemas.microsoft.com/office/powerpoint/2010/main" val="3725314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33</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Many new recruits had not planned out their military career paths prior to enlisting.</a:t>
            </a:r>
          </a:p>
          <a:p>
            <a:r>
              <a:rPr lang="en-US" dirty="0" smtClean="0">
                <a:latin typeface="Georgia" pitchFamily="18" charset="0"/>
              </a:rPr>
              <a:t>Approximately two-fifths of recruits indicate they have not yet decided or have not even thought about how long they will serve.  Most new recruits are also unsure whether they will serve in the Reserve or Guard after they complete their Active Duty service.</a:t>
            </a:r>
          </a:p>
          <a:p>
            <a:pPr lvl="1"/>
            <a:r>
              <a:rPr lang="en-US" dirty="0" smtClean="0">
                <a:latin typeface="Georgia" pitchFamily="18" charset="0"/>
              </a:rPr>
              <a:t>Non-core joiners are more likely than core joiners to be unsure of their future plans in regard to military service.</a:t>
            </a:r>
          </a:p>
        </p:txBody>
      </p:sp>
      <p:sp>
        <p:nvSpPr>
          <p:cNvPr id="11" name="Rectangle 10"/>
          <p:cNvSpPr/>
          <p:nvPr/>
        </p:nvSpPr>
        <p:spPr>
          <a:xfrm>
            <a:off x="222671" y="7273777"/>
            <a:ext cx="9336965" cy="400110"/>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Q30: How many years are you expecting to serve in the [Service]?  Q31:  Do you plan to serve in the Reserve or Guard after completing your Active Duty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822721755"/>
              </p:ext>
            </p:extLst>
          </p:nvPr>
        </p:nvGraphicFramePr>
        <p:xfrm>
          <a:off x="838201" y="2660257"/>
          <a:ext cx="8507932" cy="1959956"/>
        </p:xfrm>
        <a:graphic>
          <a:graphicData uri="http://schemas.openxmlformats.org/drawingml/2006/table">
            <a:tbl>
              <a:tblPr firstRow="1" bandRow="1">
                <a:tableStyleId>{793D81CF-94F2-401A-BA57-92F5A7B2D0C5}</a:tableStyleId>
              </a:tblPr>
              <a:tblGrid>
                <a:gridCol w="3774980"/>
                <a:gridCol w="1183238"/>
                <a:gridCol w="1183238"/>
                <a:gridCol w="1183238"/>
                <a:gridCol w="1183238"/>
              </a:tblGrid>
              <a:tr h="463791">
                <a:tc>
                  <a:txBody>
                    <a:bodyPr/>
                    <a:lstStyle/>
                    <a:p>
                      <a:r>
                        <a:rPr lang="en-US" sz="1400" b="1" dirty="0" smtClean="0">
                          <a:latin typeface="Arial" pitchFamily="34" charset="0"/>
                          <a:cs typeface="Arial" pitchFamily="34" charset="0"/>
                        </a:rPr>
                        <a:t>How Many Years Are You Expecting</a:t>
                      </a:r>
                      <a:r>
                        <a:rPr lang="en-US" sz="1400" b="1" baseline="0" dirty="0" smtClean="0">
                          <a:latin typeface="Arial" pitchFamily="34" charset="0"/>
                          <a:cs typeface="Arial" pitchFamily="34" charset="0"/>
                        </a:rPr>
                        <a:t> to Serve?</a:t>
                      </a:r>
                      <a:endParaRPr lang="en-US" sz="1400" b="1"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solidFill>
                      <a:srgbClr val="1E2053"/>
                    </a:solidFill>
                  </a:tcPr>
                </a:tc>
                <a:tc>
                  <a:txBody>
                    <a:bodyPr/>
                    <a:lstStyle/>
                    <a:p>
                      <a:pPr algn="ctr"/>
                      <a:r>
                        <a:rPr lang="en-US" sz="1200" b="1" dirty="0" smtClean="0">
                          <a:solidFill>
                            <a:schemeClr val="bg1"/>
                          </a:solidFill>
                          <a:latin typeface="Arial" pitchFamily="34" charset="0"/>
                          <a:cs typeface="Arial" pitchFamily="34" charset="0"/>
                        </a:rPr>
                        <a:t>Army</a:t>
                      </a:r>
                      <a:endParaRPr lang="en-US" sz="1200"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rgbClr val="1E2053"/>
                    </a:solidFill>
                  </a:tcPr>
                </a:tc>
                <a:tc>
                  <a:txBody>
                    <a:bodyPr/>
                    <a:lstStyle/>
                    <a:p>
                      <a:pPr algn="ctr"/>
                      <a:r>
                        <a:rPr lang="en-US" sz="1200" b="1" dirty="0" smtClean="0">
                          <a:solidFill>
                            <a:schemeClr val="bg1"/>
                          </a:solidFill>
                          <a:latin typeface="Arial" pitchFamily="34" charset="0"/>
                          <a:cs typeface="Arial" pitchFamily="34" charset="0"/>
                        </a:rPr>
                        <a:t>Navy</a:t>
                      </a:r>
                      <a:endParaRPr lang="en-US" sz="1200" b="1" dirty="0">
                        <a:solidFill>
                          <a:schemeClr val="bg1"/>
                        </a:solidFill>
                        <a:latin typeface="Arial" pitchFamily="34" charset="0"/>
                        <a:cs typeface="Arial" pitchFamily="34" charset="0"/>
                      </a:endParaRPr>
                    </a:p>
                  </a:txBody>
                  <a:tcPr anchor="ctr">
                    <a:solidFill>
                      <a:srgbClr val="1E2053"/>
                    </a:solidFill>
                  </a:tcPr>
                </a:tc>
                <a:tc>
                  <a:txBody>
                    <a:bodyPr/>
                    <a:lstStyle/>
                    <a:p>
                      <a:pPr algn="ctr"/>
                      <a:r>
                        <a:rPr lang="en-US" sz="1200" b="1" dirty="0" smtClean="0">
                          <a:solidFill>
                            <a:schemeClr val="bg1"/>
                          </a:solidFill>
                          <a:latin typeface="Arial" pitchFamily="34" charset="0"/>
                          <a:cs typeface="Arial" pitchFamily="34" charset="0"/>
                        </a:rPr>
                        <a:t>Marine Corps</a:t>
                      </a:r>
                      <a:endParaRPr lang="en-US" sz="1200" b="1" dirty="0">
                        <a:solidFill>
                          <a:schemeClr val="bg1"/>
                        </a:solidFill>
                        <a:latin typeface="Arial" pitchFamily="34" charset="0"/>
                        <a:cs typeface="Arial" pitchFamily="34" charset="0"/>
                      </a:endParaRPr>
                    </a:p>
                  </a:txBody>
                  <a:tcPr anchor="ctr">
                    <a:solidFill>
                      <a:srgbClr val="1E2053"/>
                    </a:solidFill>
                  </a:tcPr>
                </a:tc>
                <a:tc>
                  <a:txBody>
                    <a:bodyPr/>
                    <a:lstStyle/>
                    <a:p>
                      <a:pPr algn="ctr"/>
                      <a:r>
                        <a:rPr lang="en-US" sz="1200" b="1" dirty="0" smtClean="0">
                          <a:solidFill>
                            <a:schemeClr val="bg1"/>
                          </a:solidFill>
                          <a:latin typeface="Arial" pitchFamily="34" charset="0"/>
                          <a:cs typeface="Arial" pitchFamily="34" charset="0"/>
                        </a:rPr>
                        <a:t>Air Force</a:t>
                      </a:r>
                      <a:endParaRPr lang="en-US" sz="1200" b="1" dirty="0">
                        <a:solidFill>
                          <a:schemeClr val="bg1"/>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rgbClr val="1E2053"/>
                    </a:solidFill>
                  </a:tcPr>
                </a:tc>
              </a:tr>
              <a:tr h="360449">
                <a:tc>
                  <a:txBody>
                    <a:bodyPr/>
                    <a:lstStyle/>
                    <a:p>
                      <a:r>
                        <a:rPr lang="en-US" sz="1400" dirty="0" smtClean="0">
                          <a:latin typeface="Arial" pitchFamily="34" charset="0"/>
                          <a:cs typeface="Arial" pitchFamily="34" charset="0"/>
                        </a:rPr>
                        <a:t>My current</a:t>
                      </a:r>
                      <a:r>
                        <a:rPr lang="en-US" sz="1400" baseline="0" dirty="0" smtClean="0">
                          <a:latin typeface="Arial" pitchFamily="34" charset="0"/>
                          <a:cs typeface="Arial" pitchFamily="34" charset="0"/>
                        </a:rPr>
                        <a:t> contract length only</a:t>
                      </a:r>
                      <a:endParaRPr lang="en-US" sz="1400"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kern="1200" dirty="0" smtClean="0">
                          <a:solidFill>
                            <a:schemeClr val="dk1"/>
                          </a:solidFill>
                          <a:latin typeface="Arial" pitchFamily="34" charset="0"/>
                          <a:ea typeface="+mn-ea"/>
                          <a:cs typeface="Arial" pitchFamily="34" charset="0"/>
                        </a:rPr>
                        <a:t>9%</a:t>
                      </a:r>
                      <a:endParaRPr lang="en-US" sz="1400" kern="1200" dirty="0">
                        <a:solidFill>
                          <a:schemeClr val="dk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kern="1200" dirty="0" smtClean="0">
                          <a:solidFill>
                            <a:schemeClr val="dk1"/>
                          </a:solidFill>
                          <a:latin typeface="Arial" pitchFamily="34" charset="0"/>
                          <a:ea typeface="+mn-ea"/>
                          <a:cs typeface="Arial" pitchFamily="34" charset="0"/>
                        </a:rPr>
                        <a:t>9%</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11%</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8%</a:t>
                      </a:r>
                      <a:endParaRPr lang="en-US" sz="1400" kern="1200" dirty="0">
                        <a:solidFill>
                          <a:schemeClr val="dk1"/>
                        </a:solidFill>
                        <a:latin typeface="Arial" pitchFamily="34" charset="0"/>
                        <a:ea typeface="+mn-ea"/>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60449">
                <a:tc>
                  <a:txBody>
                    <a:bodyPr/>
                    <a:lstStyle/>
                    <a:p>
                      <a:r>
                        <a:rPr lang="en-US" sz="1400" dirty="0" smtClean="0">
                          <a:latin typeface="Arial" pitchFamily="34" charset="0"/>
                          <a:cs typeface="Arial" pitchFamily="34" charset="0"/>
                        </a:rPr>
                        <a:t>More</a:t>
                      </a:r>
                      <a:r>
                        <a:rPr lang="en-US" sz="1400" baseline="0" dirty="0" smtClean="0">
                          <a:latin typeface="Arial" pitchFamily="34" charset="0"/>
                          <a:cs typeface="Arial" pitchFamily="34" charset="0"/>
                        </a:rPr>
                        <a:t> than my current contract length</a:t>
                      </a:r>
                      <a:endParaRPr lang="en-US" sz="1400"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kern="1200" dirty="0" smtClean="0">
                          <a:solidFill>
                            <a:schemeClr val="dk1"/>
                          </a:solidFill>
                          <a:latin typeface="Arial" pitchFamily="34" charset="0"/>
                          <a:ea typeface="+mn-ea"/>
                          <a:cs typeface="Arial" pitchFamily="34" charset="0"/>
                        </a:rPr>
                        <a:t>22%</a:t>
                      </a:r>
                      <a:endParaRPr lang="en-US" sz="1400" kern="1200" dirty="0">
                        <a:solidFill>
                          <a:schemeClr val="dk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kern="1200" dirty="0" smtClean="0">
                          <a:solidFill>
                            <a:schemeClr val="dk1"/>
                          </a:solidFill>
                          <a:latin typeface="Arial" pitchFamily="34" charset="0"/>
                          <a:ea typeface="+mn-ea"/>
                          <a:cs typeface="Arial" pitchFamily="34" charset="0"/>
                        </a:rPr>
                        <a:t>18%</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19%</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18%</a:t>
                      </a:r>
                      <a:endParaRPr lang="en-US" sz="1400" kern="1200" dirty="0">
                        <a:solidFill>
                          <a:schemeClr val="dk1"/>
                        </a:solidFill>
                        <a:latin typeface="Arial" pitchFamily="34" charset="0"/>
                        <a:ea typeface="+mn-ea"/>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60449">
                <a:tc>
                  <a:txBody>
                    <a:bodyPr/>
                    <a:lstStyle/>
                    <a:p>
                      <a:r>
                        <a:rPr lang="en-US" sz="1400" dirty="0" smtClean="0">
                          <a:latin typeface="Arial" pitchFamily="34" charset="0"/>
                          <a:cs typeface="Arial" pitchFamily="34" charset="0"/>
                        </a:rPr>
                        <a:t>Retire after at least 20 years of service</a:t>
                      </a:r>
                      <a:endParaRPr lang="en-US" sz="1400"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b"/>
                      <a:r>
                        <a:rPr lang="en-US" sz="1400" kern="1200" dirty="0" smtClean="0">
                          <a:solidFill>
                            <a:schemeClr val="dk1"/>
                          </a:solidFill>
                          <a:latin typeface="Arial" pitchFamily="34" charset="0"/>
                          <a:ea typeface="+mn-ea"/>
                          <a:cs typeface="Arial" pitchFamily="34" charset="0"/>
                        </a:rPr>
                        <a:t>30%</a:t>
                      </a:r>
                      <a:endParaRPr lang="en-US" sz="1400" kern="1200" dirty="0">
                        <a:solidFill>
                          <a:schemeClr val="dk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kern="1200" dirty="0" smtClean="0">
                          <a:solidFill>
                            <a:schemeClr val="dk1"/>
                          </a:solidFill>
                          <a:latin typeface="Arial" pitchFamily="34" charset="0"/>
                          <a:ea typeface="+mn-ea"/>
                          <a:cs typeface="Arial" pitchFamily="34" charset="0"/>
                        </a:rPr>
                        <a:t>26%</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24%</a:t>
                      </a:r>
                      <a:endParaRPr lang="en-US" sz="1400" kern="1200" dirty="0">
                        <a:solidFill>
                          <a:schemeClr val="dk1"/>
                        </a:solidFill>
                        <a:latin typeface="Arial" pitchFamily="34" charset="0"/>
                        <a:ea typeface="+mn-ea"/>
                        <a:cs typeface="Arial" pitchFamily="34" charset="0"/>
                      </a:endParaRPr>
                    </a:p>
                  </a:txBody>
                  <a:tcPr marL="9525" marR="9525" marT="9525" marB="0" anchor="ctr"/>
                </a:tc>
                <a:tc>
                  <a:txBody>
                    <a:bodyPr/>
                    <a:lstStyle/>
                    <a:p>
                      <a:pPr algn="ctr" fontAlgn="b"/>
                      <a:r>
                        <a:rPr lang="en-US" sz="1400" kern="1200" dirty="0" smtClean="0">
                          <a:solidFill>
                            <a:schemeClr val="dk1"/>
                          </a:solidFill>
                          <a:latin typeface="Arial" pitchFamily="34" charset="0"/>
                          <a:ea typeface="+mn-ea"/>
                          <a:cs typeface="Arial" pitchFamily="34" charset="0"/>
                        </a:rPr>
                        <a:t>31%</a:t>
                      </a:r>
                      <a:endParaRPr lang="en-US" sz="1400" kern="1200" dirty="0">
                        <a:solidFill>
                          <a:schemeClr val="dk1"/>
                        </a:solidFill>
                        <a:latin typeface="Arial" pitchFamily="34" charset="0"/>
                        <a:ea typeface="+mn-ea"/>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tcPr>
                </a:tc>
              </a:tr>
              <a:tr h="360449">
                <a:tc>
                  <a:txBody>
                    <a:bodyPr/>
                    <a:lstStyle/>
                    <a:p>
                      <a:r>
                        <a:rPr lang="en-US" sz="1400" dirty="0" smtClean="0">
                          <a:latin typeface="Arial" pitchFamily="34" charset="0"/>
                          <a:cs typeface="Arial" pitchFamily="34" charset="0"/>
                        </a:rPr>
                        <a:t>Have</a:t>
                      </a:r>
                      <a:r>
                        <a:rPr lang="en-US" sz="1400" baseline="0" dirty="0" smtClean="0">
                          <a:latin typeface="Arial" pitchFamily="34" charset="0"/>
                          <a:cs typeface="Arial" pitchFamily="34" charset="0"/>
                        </a:rPr>
                        <a:t> not decided/Have not thought about it</a:t>
                      </a:r>
                      <a:endParaRPr lang="en-US" sz="1400"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400" kern="1200" dirty="0" smtClean="0">
                          <a:solidFill>
                            <a:schemeClr val="dk1"/>
                          </a:solidFill>
                          <a:latin typeface="Arial" pitchFamily="34" charset="0"/>
                          <a:ea typeface="+mn-ea"/>
                          <a:cs typeface="Arial" pitchFamily="34" charset="0"/>
                        </a:rPr>
                        <a:t>38%</a:t>
                      </a:r>
                      <a:endParaRPr lang="en-US" sz="1400" kern="1200" dirty="0">
                        <a:solidFill>
                          <a:schemeClr val="dk1"/>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kern="1200" dirty="0" smtClean="0">
                          <a:solidFill>
                            <a:schemeClr val="dk1"/>
                          </a:solidFill>
                          <a:latin typeface="Arial" pitchFamily="34" charset="0"/>
                          <a:ea typeface="+mn-ea"/>
                          <a:cs typeface="Arial" pitchFamily="34" charset="0"/>
                        </a:rPr>
                        <a:t>46%</a:t>
                      </a:r>
                      <a:endParaRPr lang="en-US" sz="1400" kern="1200" dirty="0">
                        <a:solidFill>
                          <a:schemeClr val="dk1"/>
                        </a:solidFill>
                        <a:latin typeface="Arial" pitchFamily="34" charset="0"/>
                        <a:ea typeface="+mn-ea"/>
                        <a:cs typeface="Arial"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kern="1200" dirty="0" smtClean="0">
                          <a:solidFill>
                            <a:schemeClr val="dk1"/>
                          </a:solidFill>
                          <a:latin typeface="Arial" pitchFamily="34" charset="0"/>
                          <a:ea typeface="+mn-ea"/>
                          <a:cs typeface="Arial" pitchFamily="34" charset="0"/>
                        </a:rPr>
                        <a:t>45%</a:t>
                      </a:r>
                      <a:endParaRPr lang="en-US" sz="1400" kern="1200" dirty="0">
                        <a:solidFill>
                          <a:schemeClr val="dk1"/>
                        </a:solidFill>
                        <a:latin typeface="Arial" pitchFamily="34" charset="0"/>
                        <a:ea typeface="+mn-ea"/>
                        <a:cs typeface="Arial"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kern="1200" dirty="0" smtClean="0">
                          <a:solidFill>
                            <a:schemeClr val="dk1"/>
                          </a:solidFill>
                          <a:latin typeface="Arial" pitchFamily="34" charset="0"/>
                          <a:ea typeface="+mn-ea"/>
                          <a:cs typeface="Arial" pitchFamily="34" charset="0"/>
                        </a:rPr>
                        <a:t>42%</a:t>
                      </a:r>
                      <a:endParaRPr lang="en-US" sz="1400" kern="1200" dirty="0">
                        <a:solidFill>
                          <a:schemeClr val="dk1"/>
                        </a:solidFill>
                        <a:latin typeface="Arial" pitchFamily="34" charset="0"/>
                        <a:ea typeface="+mn-ea"/>
                        <a:cs typeface="Arial"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bwMode="auto">
          <a:xfrm>
            <a:off x="4581525" y="4257675"/>
            <a:ext cx="4758174" cy="380899"/>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3"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Plans for a Military Career</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15" name="Rounded Rectangle 14"/>
          <p:cNvSpPr/>
          <p:nvPr/>
        </p:nvSpPr>
        <p:spPr bwMode="auto">
          <a:xfrm>
            <a:off x="2009172" y="4747961"/>
            <a:ext cx="6368100" cy="1950520"/>
          </a:xfrm>
          <a:prstGeom prst="roundRect">
            <a:avLst>
              <a:gd name="adj" fmla="val 4051"/>
            </a:avLst>
          </a:prstGeom>
          <a:solidFill>
            <a:schemeClr val="bg1">
              <a:lumMod val="95000"/>
            </a:schemeClr>
          </a:solidFill>
          <a:ln w="28575" cap="flat" cmpd="sng" algn="ctr">
            <a:solidFill>
              <a:srgbClr val="3235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127182" y="4757585"/>
            <a:ext cx="6250089" cy="533764"/>
          </a:xfrm>
          <a:prstGeom prst="rect">
            <a:avLst/>
          </a:prstGeom>
          <a:noFill/>
        </p:spPr>
        <p:txBody>
          <a:bodyPr wrap="square" lIns="101882" tIns="50941" rIns="101882" bIns="50941" rtlCol="0">
            <a:spAutoFit/>
          </a:bodyPr>
          <a:lstStyle/>
          <a:p>
            <a:pPr defTabSz="1007938">
              <a:buNone/>
            </a:pPr>
            <a:r>
              <a:rPr lang="en-US" sz="1400" b="1" dirty="0" smtClean="0">
                <a:solidFill>
                  <a:srgbClr val="000000">
                    <a:lumMod val="85000"/>
                    <a:lumOff val="15000"/>
                  </a:srgbClr>
                </a:solidFill>
                <a:latin typeface="Arial" pitchFamily="34" charset="0"/>
                <a:cs typeface="Arial" pitchFamily="34" charset="0"/>
              </a:rPr>
              <a:t>Do you plan to serve in the Reserve or Guard after completing your Active Duty service?</a:t>
            </a:r>
            <a:endParaRPr lang="en-US" sz="1400" b="1" dirty="0">
              <a:solidFill>
                <a:srgbClr val="000000">
                  <a:lumMod val="85000"/>
                  <a:lumOff val="15000"/>
                </a:srgbClr>
              </a:solidFill>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2763393865"/>
              </p:ext>
            </p:extLst>
          </p:nvPr>
        </p:nvGraphicFramePr>
        <p:xfrm>
          <a:off x="3253340" y="5044499"/>
          <a:ext cx="4921802" cy="1751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09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069343720"/>
              </p:ext>
            </p:extLst>
          </p:nvPr>
        </p:nvGraphicFramePr>
        <p:xfrm>
          <a:off x="447474" y="3371699"/>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34</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Although high-quality recruits are more likely to have a specific job in mind before they join, they are less likely to have decided how long they would like to serve in the Military.  More than half of Cat I recruits report they have not yet made this decision.</a:t>
            </a:r>
          </a:p>
          <a:p>
            <a:r>
              <a:rPr lang="en-US" dirty="0" smtClean="0">
                <a:latin typeface="Georgia" pitchFamily="18" charset="0"/>
              </a:rPr>
              <a:t>Cat IIIB recruits are the most likely to indicate they expect to retire from the Military after serving 20 or more years.</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Q30:  How many years are you expecting to serve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Plans for a Military Career</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AFQT Score</a:t>
            </a:r>
          </a:p>
        </p:txBody>
      </p:sp>
      <p:sp>
        <p:nvSpPr>
          <p:cNvPr id="12" name="TextBox 11"/>
          <p:cNvSpPr txBox="1"/>
          <p:nvPr/>
        </p:nvSpPr>
        <p:spPr>
          <a:xfrm rot="5400000">
            <a:off x="4198692" y="691560"/>
            <a:ext cx="415498" cy="6279519"/>
          </a:xfrm>
          <a:prstGeom prst="rect">
            <a:avLst/>
          </a:prstGeom>
          <a:noFill/>
        </p:spPr>
        <p:txBody>
          <a:bodyPr vert="vert270" wrap="square" rtlCol="0">
            <a:spAutoFit/>
          </a:bodyPr>
          <a:lstStyle/>
          <a:p>
            <a:pPr>
              <a:buNone/>
            </a:pPr>
            <a:r>
              <a:rPr lang="en-US" sz="1500" b="1" u="sng" dirty="0" smtClean="0"/>
              <a:t>How many years are you planning to serve in the [Service]?</a:t>
            </a:r>
            <a:endParaRPr lang="en-US" sz="1500" b="1" u="sng" dirty="0"/>
          </a:p>
        </p:txBody>
      </p:sp>
    </p:spTree>
    <p:extLst>
      <p:ext uri="{BB962C8B-B14F-4D97-AF65-F5344CB8AC3E}">
        <p14:creationId xmlns:p14="http://schemas.microsoft.com/office/powerpoint/2010/main" val="1372104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417903319"/>
              </p:ext>
            </p:extLst>
          </p:nvPr>
        </p:nvGraphicFramePr>
        <p:xfrm>
          <a:off x="447474" y="3360322"/>
          <a:ext cx="9610926" cy="340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35</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Hispanic </a:t>
            </a:r>
            <a:r>
              <a:rPr lang="en-US" dirty="0">
                <a:latin typeface="Georgia" pitchFamily="18" charset="0"/>
              </a:rPr>
              <a:t>and Asian </a:t>
            </a:r>
            <a:r>
              <a:rPr lang="en-US" dirty="0" smtClean="0">
                <a:latin typeface="Georgia" pitchFamily="18" charset="0"/>
              </a:rPr>
              <a:t>recruits </a:t>
            </a:r>
            <a:r>
              <a:rPr lang="en-US" dirty="0">
                <a:latin typeface="Georgia" pitchFamily="18" charset="0"/>
              </a:rPr>
              <a:t>are the most likely to report </a:t>
            </a:r>
            <a:r>
              <a:rPr lang="en-US" dirty="0" smtClean="0">
                <a:latin typeface="Georgia" pitchFamily="18" charset="0"/>
              </a:rPr>
              <a:t>they </a:t>
            </a:r>
            <a:r>
              <a:rPr lang="en-US" dirty="0">
                <a:latin typeface="Georgia" pitchFamily="18" charset="0"/>
              </a:rPr>
              <a:t>plan to serve for only their current contract </a:t>
            </a:r>
            <a:r>
              <a:rPr lang="en-US" dirty="0" smtClean="0">
                <a:latin typeface="Georgia" pitchFamily="18" charset="0"/>
              </a:rPr>
              <a:t>length.</a:t>
            </a:r>
            <a:endParaRPr lang="en-US" dirty="0">
              <a:latin typeface="Georgia" pitchFamily="18" charset="0"/>
            </a:endParaRPr>
          </a:p>
          <a:p>
            <a:r>
              <a:rPr lang="en-US" dirty="0">
                <a:latin typeface="Georgia" pitchFamily="18" charset="0"/>
              </a:rPr>
              <a:t>Black recruits </a:t>
            </a:r>
            <a:r>
              <a:rPr lang="en-US" dirty="0" smtClean="0">
                <a:latin typeface="Georgia" pitchFamily="18" charset="0"/>
              </a:rPr>
              <a:t>were the </a:t>
            </a:r>
            <a:r>
              <a:rPr lang="en-US" dirty="0">
                <a:latin typeface="Georgia" pitchFamily="18" charset="0"/>
              </a:rPr>
              <a:t>most likely to indicate </a:t>
            </a:r>
            <a:r>
              <a:rPr lang="en-US" dirty="0" smtClean="0">
                <a:latin typeface="Georgia" pitchFamily="18" charset="0"/>
              </a:rPr>
              <a:t>they </a:t>
            </a:r>
            <a:r>
              <a:rPr lang="en-US" dirty="0">
                <a:latin typeface="Georgia" pitchFamily="18" charset="0"/>
              </a:rPr>
              <a:t>plan to retire after serving </a:t>
            </a:r>
            <a:r>
              <a:rPr lang="en-US" dirty="0" smtClean="0">
                <a:latin typeface="Georgia" pitchFamily="18" charset="0"/>
              </a:rPr>
              <a:t>20 or </a:t>
            </a:r>
            <a:r>
              <a:rPr lang="en-US" dirty="0">
                <a:latin typeface="Georgia" pitchFamily="18" charset="0"/>
              </a:rPr>
              <a:t>more years.</a:t>
            </a:r>
          </a:p>
          <a:p>
            <a:endParaRPr lang="en-US" dirty="0" smtClean="0">
              <a:latin typeface="Georgia" pitchFamily="18"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2"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Plans for a Military Career</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Race/Ethnicity</a:t>
            </a:r>
          </a:p>
        </p:txBody>
      </p:sp>
      <p:sp>
        <p:nvSpPr>
          <p:cNvPr id="9" name="TextBox 8"/>
          <p:cNvSpPr txBox="1"/>
          <p:nvPr/>
        </p:nvSpPr>
        <p:spPr>
          <a:xfrm rot="5400000">
            <a:off x="4198692" y="691560"/>
            <a:ext cx="415498" cy="6279519"/>
          </a:xfrm>
          <a:prstGeom prst="rect">
            <a:avLst/>
          </a:prstGeom>
          <a:noFill/>
        </p:spPr>
        <p:txBody>
          <a:bodyPr vert="vert270" wrap="square" rtlCol="0">
            <a:spAutoFit/>
          </a:bodyPr>
          <a:lstStyle/>
          <a:p>
            <a:pPr>
              <a:buNone/>
            </a:pPr>
            <a:r>
              <a:rPr lang="en-US" sz="1500" b="1" u="sng" dirty="0" smtClean="0"/>
              <a:t>How many years are you planning to serve in the [Service]?</a:t>
            </a:r>
            <a:endParaRPr lang="en-US" sz="1500" b="1" u="sng" dirty="0"/>
          </a:p>
        </p:txBody>
      </p:sp>
      <p:sp>
        <p:nvSpPr>
          <p:cNvPr id="14" name="Rectangle 13"/>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Q30:  How many years are you expecting to serve in the [Service]?</a:t>
            </a:r>
            <a:endParaRPr lang="en-US" sz="1000" i="1"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49532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New Recruit Survey – </a:t>
            </a:r>
            <a:br>
              <a:rPr lang="en-US" sz="3600" dirty="0" smtClean="0">
                <a:latin typeface="Franklin Gothic Book" pitchFamily="34" charset="0"/>
              </a:rPr>
            </a:br>
            <a:r>
              <a:rPr lang="en-US" sz="3600" dirty="0" smtClean="0">
                <a:latin typeface="Franklin Gothic Book" pitchFamily="34" charset="0"/>
              </a:rPr>
              <a:t>Future Directions</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36</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3103105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37</a:t>
            </a:fld>
            <a:endParaRPr lang="en-US" sz="1400" dirty="0">
              <a:solidFill>
                <a:prstClr val="white"/>
              </a:solidFill>
            </a:endParaRPr>
          </a:p>
        </p:txBody>
      </p:sp>
      <p:sp>
        <p:nvSpPr>
          <p:cNvPr id="10" name="Content Placeholder 1"/>
          <p:cNvSpPr txBox="1">
            <a:spLocks/>
          </p:cNvSpPr>
          <p:nvPr/>
        </p:nvSpPr>
        <p:spPr bwMode="auto">
          <a:xfrm>
            <a:off x="457201" y="1066806"/>
            <a:ext cx="9144000" cy="311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 </a:t>
            </a:r>
            <a:r>
              <a:rPr lang="en-US" i="1" dirty="0" smtClean="0">
                <a:latin typeface="Georgia" pitchFamily="18" charset="0"/>
              </a:rPr>
              <a:t>New Recruit Survey </a:t>
            </a:r>
            <a:r>
              <a:rPr lang="en-US" dirty="0" smtClean="0">
                <a:latin typeface="Georgia" pitchFamily="18" charset="0"/>
              </a:rPr>
              <a:t>is continuously fielding.  Wave 1 marks the first administration of the survey.  As fielding continues, key survey metrics will be tracked over time.  </a:t>
            </a:r>
          </a:p>
          <a:p>
            <a:endParaRPr lang="en-US" dirty="0">
              <a:latin typeface="Georgia" pitchFamily="18" charset="0"/>
            </a:endParaRPr>
          </a:p>
          <a:p>
            <a:r>
              <a:rPr lang="en-US" dirty="0" smtClean="0">
                <a:latin typeface="Georgia" pitchFamily="18" charset="0"/>
              </a:rPr>
              <a:t>Data collection is divided into waves that field for six months each.  In addition to core survey items that are tracked continuously, every wave contains a module of questions that focuses on a particular topic. </a:t>
            </a:r>
          </a:p>
          <a:p>
            <a:pPr lvl="1"/>
            <a:r>
              <a:rPr lang="en-US" dirty="0" smtClean="0">
                <a:latin typeface="Georgia" pitchFamily="18" charset="0"/>
              </a:rPr>
              <a:t>The Wave 1 survey module focused on recruits’ media habits and social media use.</a:t>
            </a:r>
          </a:p>
          <a:p>
            <a:pPr lvl="1"/>
            <a:r>
              <a:rPr lang="en-US" dirty="0" smtClean="0">
                <a:latin typeface="Georgia" pitchFamily="18" charset="0"/>
              </a:rPr>
              <a:t>Wave </a:t>
            </a:r>
            <a:r>
              <a:rPr lang="en-US" dirty="0">
                <a:latin typeface="Georgia" pitchFamily="18" charset="0"/>
              </a:rPr>
              <a:t>2 of the </a:t>
            </a:r>
            <a:r>
              <a:rPr lang="en-US" dirty="0" smtClean="0">
                <a:latin typeface="Georgia" pitchFamily="18" charset="0"/>
              </a:rPr>
              <a:t>survey (April 2013–September 2013) includes </a:t>
            </a:r>
            <a:r>
              <a:rPr lang="en-US" dirty="0">
                <a:latin typeface="Georgia" pitchFamily="18" charset="0"/>
              </a:rPr>
              <a:t>a module on </a:t>
            </a:r>
            <a:r>
              <a:rPr lang="en-US" dirty="0" smtClean="0">
                <a:latin typeface="Georgia" pitchFamily="18" charset="0"/>
              </a:rPr>
              <a:t>influencers </a:t>
            </a:r>
            <a:r>
              <a:rPr lang="en-US" dirty="0">
                <a:latin typeface="Georgia" pitchFamily="18" charset="0"/>
              </a:rPr>
              <a:t>and the role they play in </a:t>
            </a:r>
            <a:r>
              <a:rPr lang="en-US" dirty="0" smtClean="0">
                <a:latin typeface="Georgia" pitchFamily="18" charset="0"/>
              </a:rPr>
              <a:t>the enlistment </a:t>
            </a:r>
            <a:r>
              <a:rPr lang="en-US" dirty="0">
                <a:latin typeface="Georgia" pitchFamily="18" charset="0"/>
              </a:rPr>
              <a:t>process. </a:t>
            </a:r>
          </a:p>
          <a:p>
            <a:pPr marL="0" indent="0">
              <a:buNone/>
            </a:pPr>
            <a:endParaRPr lang="en-US" dirty="0" smtClean="0">
              <a:latin typeface="Georgia" pitchFamily="18" charset="0"/>
            </a:endParaRPr>
          </a:p>
          <a:p>
            <a:r>
              <a:rPr lang="en-US" dirty="0" smtClean="0">
                <a:latin typeface="Georgia" pitchFamily="18" charset="0"/>
              </a:rPr>
              <a:t>Data from the survey is aggregated on a monthly basis in order to provide the Services with timely access to survey results.  Authorized users may gain access to monthly data and reports by accessing the </a:t>
            </a:r>
            <a:r>
              <a:rPr lang="en-US" i="1" dirty="0" smtClean="0">
                <a:latin typeface="Georgia" pitchFamily="18" charset="0"/>
              </a:rPr>
              <a:t>New Recruit Survey </a:t>
            </a:r>
            <a:r>
              <a:rPr lang="en-US" dirty="0" smtClean="0">
                <a:latin typeface="Georgia" pitchFamily="18" charset="0"/>
              </a:rPr>
              <a:t>online data portal at </a:t>
            </a:r>
            <a:r>
              <a:rPr lang="en-US" dirty="0" smtClean="0">
                <a:latin typeface="Georgia" pitchFamily="18" charset="0"/>
                <a:hlinkClick r:id="rId3"/>
              </a:rPr>
              <a:t>https://portal.newrecruitsurvey.com</a:t>
            </a:r>
            <a:r>
              <a:rPr lang="en-US" dirty="0" smtClean="0">
                <a:latin typeface="Georgia" pitchFamily="18" charset="0"/>
              </a:rPr>
              <a:t>. </a:t>
            </a:r>
          </a:p>
          <a:p>
            <a:pPr marL="0" indent="0">
              <a:buNone/>
            </a:pPr>
            <a:endParaRPr lang="en-US" dirty="0" smtClean="0">
              <a:latin typeface="Georgia" pitchFamily="18" charset="0"/>
            </a:endParaRPr>
          </a:p>
          <a:p>
            <a:r>
              <a:rPr lang="en-US" dirty="0" smtClean="0">
                <a:latin typeface="Georgia" pitchFamily="18" charset="0"/>
              </a:rPr>
              <a:t>This briefing deck is the first to examine the data collected from Wave 1 of the </a:t>
            </a:r>
            <a:r>
              <a:rPr lang="en-US" i="1" dirty="0" smtClean="0">
                <a:latin typeface="Georgia" pitchFamily="18" charset="0"/>
              </a:rPr>
              <a:t>New Recruit Survey</a:t>
            </a:r>
            <a:r>
              <a:rPr lang="en-US" dirty="0" smtClean="0">
                <a:latin typeface="Georgia" pitchFamily="18" charset="0"/>
              </a:rPr>
              <a:t>.  Data from Wave 1 of the survey will be used for additional analyses that examine                   Service-specific trends and special topics of interest, such as diversity in the Military.  Results will be released as they become available.</a:t>
            </a:r>
          </a:p>
          <a:p>
            <a:endParaRPr lang="en-US" dirty="0">
              <a:latin typeface="Georgia" pitchFamily="18" charset="0"/>
            </a:endParaRPr>
          </a:p>
          <a:p>
            <a:endParaRPr lang="en-US" dirty="0" smtClean="0">
              <a:latin typeface="Georgia" pitchFamily="18" charset="0"/>
            </a:endParaRPr>
          </a:p>
          <a:p>
            <a:endParaRPr lang="en-US" dirty="0" smtClean="0">
              <a:latin typeface="Georgia" pitchFamily="18" charset="0"/>
            </a:endParaRPr>
          </a:p>
        </p:txBody>
      </p:sp>
      <p:sp>
        <p:nvSpPr>
          <p:cNvPr id="16" name="Title 3"/>
          <p:cNvSpPr>
            <a:spLocks noGrp="1"/>
          </p:cNvSpPr>
          <p:nvPr>
            <p:ph type="title"/>
          </p:nvPr>
        </p:nvSpPr>
        <p:spPr>
          <a:xfrm>
            <a:off x="455613" y="309563"/>
            <a:ext cx="9186862" cy="519112"/>
          </a:xfrm>
        </p:spPr>
        <p:txBody>
          <a:bodyPr/>
          <a:lstStyle/>
          <a:p>
            <a:r>
              <a:rPr lang="en-US" dirty="0" smtClean="0"/>
              <a:t>Future Directions</a:t>
            </a:r>
            <a:endParaRPr lang="en-US" dirty="0"/>
          </a:p>
        </p:txBody>
      </p:sp>
    </p:spTree>
    <p:extLst>
      <p:ext uri="{BB962C8B-B14F-4D97-AF65-F5344CB8AC3E}">
        <p14:creationId xmlns:p14="http://schemas.microsoft.com/office/powerpoint/2010/main" val="1359726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Backup</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38</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1239703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a:t>
            </a:fld>
            <a:endParaRPr lang="en-US" sz="1400" dirty="0">
              <a:solidFill>
                <a:prstClr val="white"/>
              </a:solidFill>
            </a:endParaRPr>
          </a:p>
        </p:txBody>
      </p:sp>
      <p:sp>
        <p:nvSpPr>
          <p:cNvPr id="10" name="Content Placeholder 1"/>
          <p:cNvSpPr txBox="1">
            <a:spLocks/>
          </p:cNvSpPr>
          <p:nvPr/>
        </p:nvSpPr>
        <p:spPr bwMode="auto">
          <a:xfrm>
            <a:off x="457201" y="1066806"/>
            <a:ext cx="9144000" cy="311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Most recruits are intrinsically motivated to join the Military.  Across all Services, most recruits feel that the Military will better their lives in some way – either improving them as a person or opening up the possibility of new future opportunities.</a:t>
            </a:r>
          </a:p>
          <a:p>
            <a:pPr lvl="1"/>
            <a:r>
              <a:rPr lang="en-US" dirty="0" smtClean="0">
                <a:latin typeface="Georgia" pitchFamily="18" charset="0"/>
              </a:rPr>
              <a:t>However, the economy continues to have a strong positive impact on recruits’ decision to enlist.  This is especially true among high-quality recruits.</a:t>
            </a:r>
          </a:p>
          <a:p>
            <a:pPr lvl="1"/>
            <a:r>
              <a:rPr lang="en-US" dirty="0" smtClean="0">
                <a:latin typeface="Georgia" pitchFamily="18" charset="0"/>
              </a:rPr>
              <a:t>Recruits also report that the health </a:t>
            </a:r>
            <a:r>
              <a:rPr lang="en-US" dirty="0">
                <a:latin typeface="Georgia" pitchFamily="18" charset="0"/>
              </a:rPr>
              <a:t>care and education </a:t>
            </a:r>
            <a:r>
              <a:rPr lang="en-US" dirty="0" smtClean="0">
                <a:latin typeface="Georgia" pitchFamily="18" charset="0"/>
              </a:rPr>
              <a:t>benefits offered by the Military were particularly influential on their decision to enlist. </a:t>
            </a:r>
          </a:p>
          <a:p>
            <a:endParaRPr lang="en-US" dirty="0" smtClean="0">
              <a:latin typeface="Georgia" pitchFamily="18" charset="0"/>
            </a:endParaRPr>
          </a:p>
          <a:p>
            <a:r>
              <a:rPr lang="en-US" dirty="0" smtClean="0">
                <a:latin typeface="Georgia" pitchFamily="18" charset="0"/>
              </a:rPr>
              <a:t>The </a:t>
            </a:r>
            <a:r>
              <a:rPr lang="en-US" dirty="0">
                <a:latin typeface="Georgia" pitchFamily="18" charset="0"/>
              </a:rPr>
              <a:t>Active Duty branches face strong competition among themselves for attracting the core group of military-</a:t>
            </a:r>
            <a:r>
              <a:rPr lang="en-US" dirty="0" err="1">
                <a:latin typeface="Georgia" pitchFamily="18" charset="0"/>
              </a:rPr>
              <a:t>propensed</a:t>
            </a:r>
            <a:r>
              <a:rPr lang="en-US" dirty="0">
                <a:latin typeface="Georgia" pitchFamily="18" charset="0"/>
              </a:rPr>
              <a:t> </a:t>
            </a:r>
            <a:r>
              <a:rPr lang="en-US" dirty="0" smtClean="0">
                <a:latin typeface="Georgia" pitchFamily="18" charset="0"/>
              </a:rPr>
              <a:t>youth. </a:t>
            </a:r>
          </a:p>
          <a:p>
            <a:pPr lvl="1"/>
            <a:r>
              <a:rPr lang="en-US" dirty="0">
                <a:latin typeface="Georgia" pitchFamily="18" charset="0"/>
              </a:rPr>
              <a:t>Competition between branches is greatest for high-quality recruits, who are the most likely to consider joining multiple Services. </a:t>
            </a:r>
          </a:p>
          <a:p>
            <a:pPr lvl="1"/>
            <a:r>
              <a:rPr lang="en-US" dirty="0">
                <a:latin typeface="Georgia" pitchFamily="18" charset="0"/>
              </a:rPr>
              <a:t>The Army and Marine Corps tend to compete for the same recruits, while to a lesser degree the Navy and Air Force compete for the same recruits</a:t>
            </a:r>
            <a:r>
              <a:rPr lang="en-US" dirty="0" smtClean="0">
                <a:latin typeface="Georgia" pitchFamily="18" charset="0"/>
              </a:rPr>
              <a:t>.</a:t>
            </a:r>
          </a:p>
          <a:p>
            <a:pPr lvl="1"/>
            <a:r>
              <a:rPr lang="en-US" dirty="0" smtClean="0">
                <a:latin typeface="Georgia" pitchFamily="18" charset="0"/>
              </a:rPr>
              <a:t>The Air Force is the most widely considered branch among all new recruits, regardless of which branch they ultimately join.</a:t>
            </a:r>
          </a:p>
          <a:p>
            <a:endParaRPr lang="en-US" dirty="0" smtClean="0">
              <a:latin typeface="Georgia" pitchFamily="18" charset="0"/>
            </a:endParaRPr>
          </a:p>
          <a:p>
            <a:r>
              <a:rPr lang="en-US" dirty="0" smtClean="0">
                <a:latin typeface="Georgia" pitchFamily="18" charset="0"/>
              </a:rPr>
              <a:t>Most recruits have not made many specific decisions with regard to their future careers within the Military.  Although some recruits desire a specific job, many have not yet made up their minds about how long they will serve. </a:t>
            </a:r>
          </a:p>
          <a:p>
            <a:endParaRPr lang="en-US" dirty="0" smtClean="0">
              <a:latin typeface="Georgia" pitchFamily="18" charset="0"/>
            </a:endParaRPr>
          </a:p>
          <a:p>
            <a:endParaRPr lang="en-US" dirty="0" smtClean="0">
              <a:latin typeface="Georgia" pitchFamily="18" charset="0"/>
            </a:endParaRPr>
          </a:p>
        </p:txBody>
      </p:sp>
      <p:sp>
        <p:nvSpPr>
          <p:cNvPr id="16" name="Title 3"/>
          <p:cNvSpPr>
            <a:spLocks noGrp="1"/>
          </p:cNvSpPr>
          <p:nvPr>
            <p:ph type="title"/>
          </p:nvPr>
        </p:nvSpPr>
        <p:spPr>
          <a:xfrm>
            <a:off x="455613" y="309563"/>
            <a:ext cx="9186862" cy="519112"/>
          </a:xfrm>
        </p:spPr>
        <p:txBody>
          <a:bodyPr/>
          <a:lstStyle/>
          <a:p>
            <a:r>
              <a:rPr lang="en-US" dirty="0" smtClean="0"/>
              <a:t>Key Findings:  The Enlistment Decision and Process</a:t>
            </a:r>
            <a:endParaRPr lang="en-US" dirty="0"/>
          </a:p>
        </p:txBody>
      </p:sp>
    </p:spTree>
    <p:extLst>
      <p:ext uri="{BB962C8B-B14F-4D97-AF65-F5344CB8AC3E}">
        <p14:creationId xmlns:p14="http://schemas.microsoft.com/office/powerpoint/2010/main" val="1517235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5073" y="4430620"/>
            <a:ext cx="2238375" cy="1838324"/>
          </a:xfrm>
          <a:prstGeom prst="rect">
            <a:avLst/>
          </a:prstGeom>
          <a:solidFill>
            <a:srgbClr val="336600">
              <a:alpha val="6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2790826" y="4430620"/>
            <a:ext cx="2238375" cy="1838324"/>
          </a:xfrm>
          <a:prstGeom prst="rect">
            <a:avLst/>
          </a:prstGeom>
          <a:solidFill>
            <a:srgbClr val="002060">
              <a:alpha val="67000"/>
            </a:srgbClr>
          </a:solidFill>
          <a:ln w="9525" cap="flat" cmpd="sng" algn="ctr">
            <a:solidFill>
              <a:srgbClr val="0A0A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57598" y="4436254"/>
            <a:ext cx="2238375" cy="1838324"/>
          </a:xfrm>
          <a:prstGeom prst="rect">
            <a:avLst/>
          </a:prstGeom>
          <a:solidFill>
            <a:srgbClr val="C00000">
              <a:alpha val="6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graphicFrame>
        <p:nvGraphicFramePr>
          <p:cNvPr id="32" name="Chart 31"/>
          <p:cNvGraphicFramePr/>
          <p:nvPr>
            <p:extLst>
              <p:ext uri="{D42A27DB-BD31-4B8C-83A1-F6EECF244321}">
                <p14:modId xmlns:p14="http://schemas.microsoft.com/office/powerpoint/2010/main" val="617663779"/>
              </p:ext>
            </p:extLst>
          </p:nvPr>
        </p:nvGraphicFramePr>
        <p:xfrm>
          <a:off x="5138260" y="3684362"/>
          <a:ext cx="8039402" cy="3835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p:nvPr>
            <p:extLst>
              <p:ext uri="{D42A27DB-BD31-4B8C-83A1-F6EECF244321}">
                <p14:modId xmlns:p14="http://schemas.microsoft.com/office/powerpoint/2010/main" val="4227820404"/>
              </p:ext>
            </p:extLst>
          </p:nvPr>
        </p:nvGraphicFramePr>
        <p:xfrm>
          <a:off x="2752870" y="3340421"/>
          <a:ext cx="8039402" cy="3835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962084798"/>
              </p:ext>
            </p:extLst>
          </p:nvPr>
        </p:nvGraphicFramePr>
        <p:xfrm>
          <a:off x="295073" y="3640513"/>
          <a:ext cx="8039402" cy="3835636"/>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p:cNvSpPr/>
          <p:nvPr/>
        </p:nvSpPr>
        <p:spPr bwMode="auto">
          <a:xfrm>
            <a:off x="7677149" y="4430620"/>
            <a:ext cx="2238375" cy="1838324"/>
          </a:xfrm>
          <a:prstGeom prst="rect">
            <a:avLst/>
          </a:prstGeom>
          <a:solidFill>
            <a:srgbClr val="00B0F0">
              <a:alpha val="6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graphicFrame>
        <p:nvGraphicFramePr>
          <p:cNvPr id="33" name="Chart 32"/>
          <p:cNvGraphicFramePr/>
          <p:nvPr>
            <p:extLst>
              <p:ext uri="{D42A27DB-BD31-4B8C-83A1-F6EECF244321}">
                <p14:modId xmlns:p14="http://schemas.microsoft.com/office/powerpoint/2010/main" val="2192029368"/>
              </p:ext>
            </p:extLst>
          </p:nvPr>
        </p:nvGraphicFramePr>
        <p:xfrm>
          <a:off x="7495973" y="3561251"/>
          <a:ext cx="8039402" cy="3835636"/>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39</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Although the majority of recruits from all Services are White, two-fifths of new military recruits are of a minority racial/ethnic group.</a:t>
            </a:r>
            <a:endParaRPr lang="en-US" dirty="0">
              <a:latin typeface="Georgia" pitchFamily="18" charset="0"/>
            </a:endParaRPr>
          </a:p>
          <a:p>
            <a:r>
              <a:rPr lang="en-US" dirty="0" smtClean="0">
                <a:latin typeface="Georgia" pitchFamily="18" charset="0"/>
              </a:rPr>
              <a:t>The Navy has the smallest proportion of White recruits.  The Army has the highest proportion of Black recruits, while the Marine Corps has the highest proportion of Hispanic recruits.</a:t>
            </a:r>
          </a:p>
          <a:p>
            <a:r>
              <a:rPr lang="en-US" dirty="0" smtClean="0">
                <a:latin typeface="Georgia" pitchFamily="18" charset="0"/>
              </a:rPr>
              <a:t>The Navy has the highest proportion of females, comprising approximately one-quarter of their new recruits. </a:t>
            </a:r>
          </a:p>
        </p:txBody>
      </p:sp>
      <p:sp>
        <p:nvSpPr>
          <p:cNvPr id="14" name="Rectangle 13"/>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8" name="TextBox 30"/>
          <p:cNvSpPr txBox="1"/>
          <p:nvPr/>
        </p:nvSpPr>
        <p:spPr>
          <a:xfrm>
            <a:off x="532624" y="4089192"/>
            <a:ext cx="1553150"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Army</a:t>
            </a:r>
            <a:endParaRPr lang="en-US" sz="1400" u="sng" dirty="0">
              <a:latin typeface="Arial" pitchFamily="34" charset="0"/>
              <a:cs typeface="Arial" pitchFamily="34" charset="0"/>
            </a:endParaRPr>
          </a:p>
        </p:txBody>
      </p:sp>
      <p:sp>
        <p:nvSpPr>
          <p:cNvPr id="28" name="TextBox 30"/>
          <p:cNvSpPr txBox="1"/>
          <p:nvPr/>
        </p:nvSpPr>
        <p:spPr>
          <a:xfrm>
            <a:off x="3133651" y="4087368"/>
            <a:ext cx="1553150"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Navy</a:t>
            </a:r>
            <a:endParaRPr lang="en-US" sz="1400" u="sng" dirty="0">
              <a:latin typeface="Arial" pitchFamily="34" charset="0"/>
              <a:cs typeface="Arial" pitchFamily="34" charset="0"/>
            </a:endParaRPr>
          </a:p>
        </p:txBody>
      </p:sp>
      <p:sp>
        <p:nvSpPr>
          <p:cNvPr id="29" name="TextBox 30"/>
          <p:cNvSpPr txBox="1"/>
          <p:nvPr/>
        </p:nvSpPr>
        <p:spPr>
          <a:xfrm>
            <a:off x="5593410" y="4087368"/>
            <a:ext cx="1553150"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Marine Corps</a:t>
            </a:r>
            <a:endParaRPr lang="en-US" sz="1400" u="sng" dirty="0">
              <a:latin typeface="Arial" pitchFamily="34" charset="0"/>
              <a:cs typeface="Arial" pitchFamily="34" charset="0"/>
            </a:endParaRPr>
          </a:p>
        </p:txBody>
      </p:sp>
      <p:sp>
        <p:nvSpPr>
          <p:cNvPr id="30" name="TextBox 30"/>
          <p:cNvSpPr txBox="1"/>
          <p:nvPr/>
        </p:nvSpPr>
        <p:spPr>
          <a:xfrm>
            <a:off x="8019761" y="4087368"/>
            <a:ext cx="1553150"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Air Force</a:t>
            </a:r>
            <a:endParaRPr lang="en-US" sz="1400" u="sng" dirty="0">
              <a:latin typeface="Arial" pitchFamily="34" charset="0"/>
              <a:cs typeface="Arial" pitchFamily="34" charset="0"/>
            </a:endParaRPr>
          </a:p>
        </p:txBody>
      </p:sp>
      <p:sp>
        <p:nvSpPr>
          <p:cNvPr id="34" name="TextBox 33"/>
          <p:cNvSpPr txBox="1"/>
          <p:nvPr/>
        </p:nvSpPr>
        <p:spPr>
          <a:xfrm>
            <a:off x="3367720" y="3737959"/>
            <a:ext cx="3541080" cy="338554"/>
          </a:xfrm>
          <a:prstGeom prst="rect">
            <a:avLst/>
          </a:prstGeom>
          <a:noFill/>
        </p:spPr>
        <p:txBody>
          <a:bodyPr wrap="square" rtlCol="0">
            <a:spAutoFit/>
          </a:bodyPr>
          <a:lstStyle/>
          <a:p>
            <a:pPr algn="ctr">
              <a:buNone/>
            </a:pPr>
            <a:r>
              <a:rPr lang="en-US" b="1" i="1" dirty="0" smtClean="0"/>
              <a:t>Racial/Ethnic Composition</a:t>
            </a:r>
            <a:endParaRPr lang="en-US" b="1" i="1" dirty="0"/>
          </a:p>
        </p:txBody>
      </p:sp>
      <p:graphicFrame>
        <p:nvGraphicFramePr>
          <p:cNvPr id="21" name="Table 20"/>
          <p:cNvGraphicFramePr>
            <a:graphicFrameLocks noGrp="1"/>
          </p:cNvGraphicFramePr>
          <p:nvPr>
            <p:extLst>
              <p:ext uri="{D42A27DB-BD31-4B8C-83A1-F6EECF244321}">
                <p14:modId xmlns:p14="http://schemas.microsoft.com/office/powerpoint/2010/main" val="78195007"/>
              </p:ext>
            </p:extLst>
          </p:nvPr>
        </p:nvGraphicFramePr>
        <p:xfrm>
          <a:off x="2066923" y="2882322"/>
          <a:ext cx="5919587" cy="800580"/>
        </p:xfrm>
        <a:graphic>
          <a:graphicData uri="http://schemas.openxmlformats.org/drawingml/2006/table">
            <a:tbl>
              <a:tblPr firstRow="1" bandRow="1">
                <a:tableStyleId>{793D81CF-94F2-401A-BA57-92F5A7B2D0C5}</a:tableStyleId>
              </a:tblPr>
              <a:tblGrid>
                <a:gridCol w="2161579"/>
                <a:gridCol w="939502"/>
                <a:gridCol w="939502"/>
                <a:gridCol w="939502"/>
                <a:gridCol w="939502"/>
              </a:tblGrid>
              <a:tr h="408615">
                <a:tc>
                  <a:txBody>
                    <a:bodyPr/>
                    <a:lstStyle/>
                    <a:p>
                      <a:endParaRPr lang="en-US" sz="1400" b="1" dirty="0"/>
                    </a:p>
                  </a:txBody>
                  <a:tcPr>
                    <a:solidFill>
                      <a:srgbClr val="1E2053"/>
                    </a:solidFill>
                  </a:tcPr>
                </a:tc>
                <a:tc>
                  <a:txBody>
                    <a:bodyPr/>
                    <a:lstStyle/>
                    <a:p>
                      <a:pPr algn="ctr"/>
                      <a:r>
                        <a:rPr lang="en-US" sz="1200" b="1" dirty="0" smtClean="0">
                          <a:solidFill>
                            <a:schemeClr val="bg1"/>
                          </a:solidFill>
                        </a:rPr>
                        <a:t>Army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Navy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Marine Corps</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Air Force</a:t>
                      </a:r>
                      <a:endParaRPr lang="en-US" sz="1200" b="1" dirty="0">
                        <a:solidFill>
                          <a:schemeClr val="bg1"/>
                        </a:solidFill>
                      </a:endParaRPr>
                    </a:p>
                  </a:txBody>
                  <a:tcPr anchor="ctr">
                    <a:solidFill>
                      <a:srgbClr val="1E2053"/>
                    </a:solidFill>
                  </a:tcPr>
                </a:tc>
              </a:tr>
              <a:tr h="343380">
                <a:tc>
                  <a:txBody>
                    <a:bodyPr/>
                    <a:lstStyle/>
                    <a:p>
                      <a:r>
                        <a:rPr lang="en-US" sz="1500" dirty="0" smtClean="0"/>
                        <a:t>% male</a:t>
                      </a:r>
                      <a:endParaRPr lang="en-US" sz="1500" dirty="0"/>
                    </a:p>
                  </a:txBody>
                  <a:tcPr anchor="ctr"/>
                </a:tc>
                <a:tc>
                  <a:txBody>
                    <a:bodyPr/>
                    <a:lstStyle/>
                    <a:p>
                      <a:pPr algn="ctr"/>
                      <a:r>
                        <a:rPr lang="en-US" sz="1500" dirty="0" smtClean="0"/>
                        <a:t>83%</a:t>
                      </a:r>
                      <a:endParaRPr lang="en-US" sz="1500" dirty="0"/>
                    </a:p>
                  </a:txBody>
                  <a:tcPr anchor="ctr"/>
                </a:tc>
                <a:tc>
                  <a:txBody>
                    <a:bodyPr/>
                    <a:lstStyle/>
                    <a:p>
                      <a:pPr algn="ctr"/>
                      <a:r>
                        <a:rPr lang="en-US" sz="1500" dirty="0" smtClean="0"/>
                        <a:t>76%</a:t>
                      </a:r>
                      <a:endParaRPr lang="en-US" sz="1500" dirty="0"/>
                    </a:p>
                  </a:txBody>
                  <a:tcPr anchor="ctr"/>
                </a:tc>
                <a:tc>
                  <a:txBody>
                    <a:bodyPr/>
                    <a:lstStyle/>
                    <a:p>
                      <a:pPr algn="ctr"/>
                      <a:r>
                        <a:rPr lang="en-US" sz="1500" dirty="0" smtClean="0"/>
                        <a:t>91%</a:t>
                      </a:r>
                      <a:endParaRPr lang="en-US" sz="1500" dirty="0"/>
                    </a:p>
                  </a:txBody>
                  <a:tcPr anchor="ctr"/>
                </a:tc>
                <a:tc>
                  <a:txBody>
                    <a:bodyPr/>
                    <a:lstStyle/>
                    <a:p>
                      <a:pPr algn="ctr"/>
                      <a:r>
                        <a:rPr lang="en-US" sz="1500" dirty="0" smtClean="0"/>
                        <a:t>80%</a:t>
                      </a:r>
                      <a:endParaRPr lang="en-US" sz="1500" dirty="0"/>
                    </a:p>
                  </a:txBody>
                  <a:tcPr anchor="ctr"/>
                </a:tc>
              </a:tr>
            </a:tbl>
          </a:graphicData>
        </a:graphic>
      </p:graphicFrame>
      <p:sp>
        <p:nvSpPr>
          <p:cNvPr id="20" name="Rectangle 19"/>
          <p:cNvSpPr/>
          <p:nvPr/>
        </p:nvSpPr>
        <p:spPr>
          <a:xfrm>
            <a:off x="222670"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Gender and race/ethnicity information provided by USMEPCOM.</a:t>
            </a:r>
            <a:endParaRPr lang="en-US" sz="1000" i="1" kern="0" dirty="0">
              <a:solidFill>
                <a:srgbClr val="000000"/>
              </a:solidFill>
              <a:latin typeface="Arial" pitchFamily="34" charset="0"/>
              <a:cs typeface="Arial" pitchFamily="34" charset="0"/>
            </a:endParaRPr>
          </a:p>
        </p:txBody>
      </p:sp>
      <p:sp>
        <p:nvSpPr>
          <p:cNvPr id="22"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Who’s Joining the Military?</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Gender and Race/Ethnicity</a:t>
            </a:r>
          </a:p>
        </p:txBody>
      </p:sp>
      <p:sp>
        <p:nvSpPr>
          <p:cNvPr id="27" name="Text Placeholder 4"/>
          <p:cNvSpPr txBox="1">
            <a:spLocks/>
          </p:cNvSpPr>
          <p:nvPr/>
        </p:nvSpPr>
        <p:spPr bwMode="auto">
          <a:xfrm>
            <a:off x="445477" y="6781965"/>
            <a:ext cx="4212247"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382454" marR="0" lvl="0" indent="-382454" algn="l" defTabSz="1018818" rtl="0" eaLnBrk="0" fontAlgn="base" latinLnBrk="0" hangingPunct="0">
              <a:lnSpc>
                <a:spcPct val="100000"/>
              </a:lnSpc>
              <a:spcBef>
                <a:spcPct val="20000"/>
              </a:spcBef>
              <a:spcAft>
                <a:spcPct val="0"/>
              </a:spcAft>
              <a:buClr>
                <a:srgbClr val="AB0101"/>
              </a:buClr>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Note:  Charts may not add up to 100% because of</a:t>
            </a:r>
            <a:r>
              <a:rPr kumimoji="0" lang="en-US" sz="1000" b="0" i="0" u="none" strike="noStrike" kern="0" cap="none" spc="0" normalizeH="0" noProof="0" dirty="0" smtClean="0">
                <a:ln>
                  <a:noFill/>
                </a:ln>
                <a:solidFill>
                  <a:srgbClr val="FFFFFF"/>
                </a:solidFill>
                <a:effectLst/>
                <a:uLnTx/>
                <a:uFillTx/>
                <a:latin typeface="Arial" pitchFamily="34" charset="0"/>
                <a:ea typeface="+mn-ea"/>
                <a:cs typeface="Arial" pitchFamily="34" charset="0"/>
              </a:rPr>
              <a:t> rounding.</a:t>
            </a: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80310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0"/>
          <p:cNvSpPr txBox="1"/>
          <p:nvPr/>
        </p:nvSpPr>
        <p:spPr>
          <a:xfrm>
            <a:off x="8432806" y="3127443"/>
            <a:ext cx="1809733"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dirty="0" smtClean="0">
                <a:latin typeface="Arial" pitchFamily="34" charset="0"/>
                <a:cs typeface="Arial" pitchFamily="34" charset="0"/>
              </a:rPr>
              <a:t>18.7</a:t>
            </a:r>
            <a:endParaRPr lang="en-US" sz="1400" dirty="0">
              <a:latin typeface="Arial" pitchFamily="34" charset="0"/>
              <a:cs typeface="Arial" pitchFamily="34" charset="0"/>
            </a:endParaRPr>
          </a:p>
        </p:txBody>
      </p:sp>
      <p:graphicFrame>
        <p:nvGraphicFramePr>
          <p:cNvPr id="29" name="Chart 28"/>
          <p:cNvGraphicFramePr/>
          <p:nvPr>
            <p:extLst>
              <p:ext uri="{D42A27DB-BD31-4B8C-83A1-F6EECF244321}">
                <p14:modId xmlns:p14="http://schemas.microsoft.com/office/powerpoint/2010/main" val="587770472"/>
              </p:ext>
            </p:extLst>
          </p:nvPr>
        </p:nvGraphicFramePr>
        <p:xfrm>
          <a:off x="4153344" y="1714505"/>
          <a:ext cx="5243730" cy="255484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40</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a:latin typeface="Georgia" pitchFamily="18" charset="0"/>
              </a:rPr>
              <a:t>The majority of all new Active Duty recruits are under the age of 20. </a:t>
            </a:r>
            <a:r>
              <a:rPr lang="en-US" dirty="0" smtClean="0">
                <a:latin typeface="Georgia" pitchFamily="18" charset="0"/>
              </a:rPr>
              <a:t> Marine </a:t>
            </a:r>
            <a:r>
              <a:rPr lang="en-US" dirty="0">
                <a:latin typeface="Georgia" pitchFamily="18" charset="0"/>
              </a:rPr>
              <a:t>Corps recruits </a:t>
            </a:r>
            <a:r>
              <a:rPr lang="en-US" dirty="0" smtClean="0">
                <a:latin typeface="Georgia" pitchFamily="18" charset="0"/>
              </a:rPr>
              <a:t>are younger </a:t>
            </a:r>
            <a:r>
              <a:rPr lang="en-US" dirty="0">
                <a:latin typeface="Georgia" pitchFamily="18" charset="0"/>
              </a:rPr>
              <a:t>than </a:t>
            </a:r>
            <a:r>
              <a:rPr lang="en-US" dirty="0" smtClean="0">
                <a:latin typeface="Georgia" pitchFamily="18" charset="0"/>
              </a:rPr>
              <a:t>other recruits, </a:t>
            </a:r>
            <a:r>
              <a:rPr lang="en-US" dirty="0">
                <a:latin typeface="Georgia" pitchFamily="18" charset="0"/>
              </a:rPr>
              <a:t>with more than three-quarters of </a:t>
            </a:r>
            <a:r>
              <a:rPr lang="en-US" dirty="0" smtClean="0">
                <a:latin typeface="Georgia" pitchFamily="18" charset="0"/>
              </a:rPr>
              <a:t>their recruits under the age of 20.</a:t>
            </a:r>
            <a:endParaRPr lang="en-US" dirty="0">
              <a:latin typeface="Georgia" pitchFamily="18" charset="0"/>
            </a:endParaRPr>
          </a:p>
        </p:txBody>
      </p:sp>
      <p:sp>
        <p:nvSpPr>
          <p:cNvPr id="14" name="Rectangle 13"/>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9365733"/>
              </p:ext>
            </p:extLst>
          </p:nvPr>
        </p:nvGraphicFramePr>
        <p:xfrm>
          <a:off x="883921" y="4474039"/>
          <a:ext cx="8361678" cy="2165520"/>
        </p:xfrm>
        <a:graphic>
          <a:graphicData uri="http://schemas.openxmlformats.org/drawingml/2006/table">
            <a:tbl>
              <a:tblPr firstRow="1" bandRow="1">
                <a:tableStyleId>{793D81CF-94F2-401A-BA57-92F5A7B2D0C5}</a:tableStyleId>
              </a:tblPr>
              <a:tblGrid>
                <a:gridCol w="3259378"/>
                <a:gridCol w="1275575"/>
                <a:gridCol w="1275575"/>
                <a:gridCol w="1275575"/>
                <a:gridCol w="1275575"/>
              </a:tblGrid>
              <a:tr h="486239">
                <a:tc>
                  <a:txBody>
                    <a:bodyPr/>
                    <a:lstStyle/>
                    <a:p>
                      <a:r>
                        <a:rPr lang="en-US" sz="1400" b="1" dirty="0" smtClean="0"/>
                        <a:t>Current Pursuits:</a:t>
                      </a:r>
                      <a:endParaRPr lang="en-US" sz="1400" b="1" dirty="0"/>
                    </a:p>
                  </a:txBody>
                  <a:tcPr anchor="ctr">
                    <a:solidFill>
                      <a:srgbClr val="1E2053"/>
                    </a:solidFill>
                  </a:tcPr>
                </a:tc>
                <a:tc>
                  <a:txBody>
                    <a:bodyPr/>
                    <a:lstStyle/>
                    <a:p>
                      <a:pPr algn="ctr"/>
                      <a:r>
                        <a:rPr lang="en-US" sz="1400" b="1" dirty="0" smtClean="0">
                          <a:solidFill>
                            <a:schemeClr val="bg1"/>
                          </a:solidFill>
                        </a:rPr>
                        <a:t>Army</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Navy</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Marine Corps</a:t>
                      </a:r>
                      <a:endParaRPr lang="en-US" sz="1400" b="1" dirty="0">
                        <a:solidFill>
                          <a:schemeClr val="bg1"/>
                        </a:solidFill>
                      </a:endParaRPr>
                    </a:p>
                  </a:txBody>
                  <a:tcPr anchor="ctr">
                    <a:solidFill>
                      <a:srgbClr val="1E2053"/>
                    </a:solidFill>
                  </a:tcPr>
                </a:tc>
                <a:tc>
                  <a:txBody>
                    <a:bodyPr/>
                    <a:lstStyle/>
                    <a:p>
                      <a:pPr algn="ctr"/>
                      <a:r>
                        <a:rPr lang="en-US" sz="1400" b="1" dirty="0" smtClean="0">
                          <a:solidFill>
                            <a:schemeClr val="bg1"/>
                          </a:solidFill>
                        </a:rPr>
                        <a:t>Air Force</a:t>
                      </a:r>
                      <a:endParaRPr lang="en-US" sz="1400" b="1" dirty="0">
                        <a:solidFill>
                          <a:schemeClr val="bg1"/>
                        </a:solidFill>
                      </a:endParaRPr>
                    </a:p>
                  </a:txBody>
                  <a:tcPr anchor="ctr">
                    <a:solidFill>
                      <a:srgbClr val="1E2053"/>
                    </a:solidFill>
                  </a:tcPr>
                </a:tc>
              </a:tr>
              <a:tr h="329472">
                <a:tc>
                  <a:txBody>
                    <a:bodyPr/>
                    <a:lstStyle/>
                    <a:p>
                      <a:r>
                        <a:rPr lang="en-US" sz="1400" dirty="0" smtClean="0"/>
                        <a:t>Going to high</a:t>
                      </a:r>
                      <a:r>
                        <a:rPr lang="en-US" sz="1400" baseline="0" dirty="0" smtClean="0"/>
                        <a:t> school</a:t>
                      </a:r>
                      <a:endParaRPr lang="en-US" sz="1400" dirty="0"/>
                    </a:p>
                  </a:txBody>
                  <a:tcPr anchor="ctr"/>
                </a:tc>
                <a:tc>
                  <a:txBody>
                    <a:bodyPr/>
                    <a:lstStyle/>
                    <a:p>
                      <a:pPr algn="ctr"/>
                      <a:r>
                        <a:rPr lang="en-US" sz="1400" dirty="0" smtClean="0"/>
                        <a:t>26%</a:t>
                      </a:r>
                      <a:endParaRPr lang="en-US" sz="1400" dirty="0"/>
                    </a:p>
                  </a:txBody>
                  <a:tcPr anchor="ctr"/>
                </a:tc>
                <a:tc>
                  <a:txBody>
                    <a:bodyPr/>
                    <a:lstStyle/>
                    <a:p>
                      <a:pPr algn="ctr"/>
                      <a:r>
                        <a:rPr lang="en-US" sz="1400" dirty="0" smtClean="0"/>
                        <a:t>26%</a:t>
                      </a:r>
                      <a:endParaRPr lang="en-US" sz="1400" dirty="0"/>
                    </a:p>
                  </a:txBody>
                  <a:tcPr anchor="ctr"/>
                </a:tc>
                <a:tc>
                  <a:txBody>
                    <a:bodyPr/>
                    <a:lstStyle/>
                    <a:p>
                      <a:pPr algn="ctr"/>
                      <a:r>
                        <a:rPr lang="en-US" sz="1400" dirty="0" smtClean="0"/>
                        <a:t>48%</a:t>
                      </a:r>
                      <a:endParaRPr lang="en-US" sz="1400" dirty="0"/>
                    </a:p>
                  </a:txBody>
                  <a:tcPr anchor="ctr"/>
                </a:tc>
                <a:tc>
                  <a:txBody>
                    <a:bodyPr/>
                    <a:lstStyle/>
                    <a:p>
                      <a:pPr algn="ctr"/>
                      <a:r>
                        <a:rPr lang="en-US" sz="1400" dirty="0" smtClean="0"/>
                        <a:t>18%</a:t>
                      </a:r>
                      <a:endParaRPr lang="en-US" sz="1400" dirty="0"/>
                    </a:p>
                  </a:txBody>
                  <a:tcPr anchor="ctr"/>
                </a:tc>
              </a:tr>
              <a:tr h="329472">
                <a:tc>
                  <a:txBody>
                    <a:bodyPr/>
                    <a:lstStyle/>
                    <a:p>
                      <a:r>
                        <a:rPr lang="en-US" sz="1400" dirty="0" smtClean="0"/>
                        <a:t>Working part-time</a:t>
                      </a:r>
                      <a:endParaRPr lang="en-US" sz="1400" dirty="0"/>
                    </a:p>
                  </a:txBody>
                  <a:tcPr anchor="ctr"/>
                </a:tc>
                <a:tc>
                  <a:txBody>
                    <a:bodyPr/>
                    <a:lstStyle/>
                    <a:p>
                      <a:pPr algn="ctr"/>
                      <a:r>
                        <a:rPr lang="en-US" sz="1400" dirty="0" smtClean="0"/>
                        <a:t>25%</a:t>
                      </a:r>
                      <a:endParaRPr lang="en-US" sz="1400" dirty="0"/>
                    </a:p>
                  </a:txBody>
                  <a:tcPr anchor="ctr"/>
                </a:tc>
                <a:tc>
                  <a:txBody>
                    <a:bodyPr/>
                    <a:lstStyle/>
                    <a:p>
                      <a:pPr algn="ctr"/>
                      <a:r>
                        <a:rPr lang="en-US" sz="1400" dirty="0" smtClean="0"/>
                        <a:t>30%</a:t>
                      </a:r>
                      <a:endParaRPr lang="en-US" sz="1400" dirty="0"/>
                    </a:p>
                  </a:txBody>
                  <a:tcPr anchor="ctr"/>
                </a:tc>
                <a:tc>
                  <a:txBody>
                    <a:bodyPr/>
                    <a:lstStyle/>
                    <a:p>
                      <a:pPr algn="ctr"/>
                      <a:r>
                        <a:rPr lang="en-US" sz="1400" dirty="0" smtClean="0"/>
                        <a:t>28%</a:t>
                      </a:r>
                      <a:endParaRPr lang="en-US" sz="1400" dirty="0"/>
                    </a:p>
                  </a:txBody>
                  <a:tcPr anchor="ctr"/>
                </a:tc>
                <a:tc>
                  <a:txBody>
                    <a:bodyPr/>
                    <a:lstStyle/>
                    <a:p>
                      <a:pPr algn="ctr"/>
                      <a:r>
                        <a:rPr lang="en-US" sz="1400" dirty="0" smtClean="0"/>
                        <a:t>33%</a:t>
                      </a:r>
                      <a:endParaRPr lang="en-US" sz="1400" dirty="0"/>
                    </a:p>
                  </a:txBody>
                  <a:tcPr anchor="ctr"/>
                </a:tc>
              </a:tr>
              <a:tr h="329472">
                <a:tc>
                  <a:txBody>
                    <a:bodyPr/>
                    <a:lstStyle/>
                    <a:p>
                      <a:r>
                        <a:rPr lang="en-US" sz="1400" dirty="0" smtClean="0"/>
                        <a:t>Working full-time</a:t>
                      </a:r>
                      <a:endParaRPr lang="en-US" sz="1400" dirty="0"/>
                    </a:p>
                  </a:txBody>
                  <a:tcPr anchor="ctr"/>
                </a:tc>
                <a:tc>
                  <a:txBody>
                    <a:bodyPr/>
                    <a:lstStyle/>
                    <a:p>
                      <a:pPr algn="ctr"/>
                      <a:r>
                        <a:rPr lang="en-US" sz="1400" dirty="0" smtClean="0"/>
                        <a:t>23%</a:t>
                      </a:r>
                      <a:endParaRPr lang="en-US" sz="1400" dirty="0"/>
                    </a:p>
                  </a:txBody>
                  <a:tcPr anchor="ctr"/>
                </a:tc>
                <a:tc>
                  <a:txBody>
                    <a:bodyPr/>
                    <a:lstStyle/>
                    <a:p>
                      <a:pPr algn="ctr"/>
                      <a:r>
                        <a:rPr lang="en-US" sz="1400" dirty="0" smtClean="0"/>
                        <a:t>21%</a:t>
                      </a:r>
                      <a:endParaRPr lang="en-US" sz="1400" dirty="0"/>
                    </a:p>
                  </a:txBody>
                  <a:tcPr anchor="ctr"/>
                </a:tc>
                <a:tc>
                  <a:txBody>
                    <a:bodyPr/>
                    <a:lstStyle/>
                    <a:p>
                      <a:pPr algn="ctr"/>
                      <a:r>
                        <a:rPr lang="en-US" sz="1400" dirty="0" smtClean="0"/>
                        <a:t>16%</a:t>
                      </a:r>
                      <a:endParaRPr lang="en-US" sz="1400" dirty="0"/>
                    </a:p>
                  </a:txBody>
                  <a:tcPr anchor="ctr"/>
                </a:tc>
                <a:tc>
                  <a:txBody>
                    <a:bodyPr/>
                    <a:lstStyle/>
                    <a:p>
                      <a:pPr algn="ctr"/>
                      <a:r>
                        <a:rPr lang="en-US" sz="1400" dirty="0" smtClean="0"/>
                        <a:t>23%</a:t>
                      </a:r>
                      <a:endParaRPr lang="en-US" sz="1400" dirty="0"/>
                    </a:p>
                  </a:txBody>
                  <a:tcPr anchor="ctr"/>
                </a:tc>
              </a:tr>
              <a:tr h="329472">
                <a:tc>
                  <a:txBody>
                    <a:bodyPr/>
                    <a:lstStyle/>
                    <a:p>
                      <a:r>
                        <a:rPr lang="en-US" sz="1400" dirty="0" smtClean="0"/>
                        <a:t>Full-time college student</a:t>
                      </a:r>
                      <a:endParaRPr lang="en-US" sz="1400" dirty="0"/>
                    </a:p>
                  </a:txBody>
                  <a:tcPr anchor="ctr"/>
                </a:tc>
                <a:tc>
                  <a:txBody>
                    <a:bodyPr/>
                    <a:lstStyle/>
                    <a:p>
                      <a:pPr algn="ctr"/>
                      <a:r>
                        <a:rPr lang="en-US" sz="1400" dirty="0" smtClean="0"/>
                        <a:t>8%</a:t>
                      </a:r>
                      <a:endParaRPr lang="en-US" sz="1400" dirty="0"/>
                    </a:p>
                  </a:txBody>
                  <a:tcPr anchor="ctr"/>
                </a:tc>
                <a:tc>
                  <a:txBody>
                    <a:bodyPr/>
                    <a:lstStyle/>
                    <a:p>
                      <a:pPr algn="ctr"/>
                      <a:r>
                        <a:rPr lang="en-US" sz="1400" dirty="0" smtClean="0"/>
                        <a:t>8%</a:t>
                      </a:r>
                      <a:endParaRPr lang="en-US" sz="1400" dirty="0"/>
                    </a:p>
                  </a:txBody>
                  <a:tcPr anchor="ctr"/>
                </a:tc>
                <a:tc>
                  <a:txBody>
                    <a:bodyPr/>
                    <a:lstStyle/>
                    <a:p>
                      <a:pPr algn="ctr"/>
                      <a:r>
                        <a:rPr lang="en-US" sz="1400" dirty="0" smtClean="0"/>
                        <a:t>7%</a:t>
                      </a:r>
                      <a:endParaRPr lang="en-US" sz="1400" dirty="0"/>
                    </a:p>
                  </a:txBody>
                  <a:tcPr anchor="ctr"/>
                </a:tc>
                <a:tc>
                  <a:txBody>
                    <a:bodyPr/>
                    <a:lstStyle/>
                    <a:p>
                      <a:pPr algn="ctr"/>
                      <a:r>
                        <a:rPr lang="en-US" sz="1400" dirty="0" smtClean="0"/>
                        <a:t>9%</a:t>
                      </a:r>
                      <a:endParaRPr lang="en-US" sz="1400" dirty="0"/>
                    </a:p>
                  </a:txBody>
                  <a:tcPr anchor="ctr"/>
                </a:tc>
              </a:tr>
              <a:tr h="329472">
                <a:tc>
                  <a:txBody>
                    <a:bodyPr/>
                    <a:lstStyle/>
                    <a:p>
                      <a:r>
                        <a:rPr lang="en-US" sz="1400" dirty="0" smtClean="0"/>
                        <a:t>Part-time college student</a:t>
                      </a:r>
                      <a:endParaRPr lang="en-US" sz="1400" dirty="0"/>
                    </a:p>
                  </a:txBody>
                  <a:tcPr anchor="ctr"/>
                </a:tc>
                <a:tc>
                  <a:txBody>
                    <a:bodyPr/>
                    <a:lstStyle/>
                    <a:p>
                      <a:pPr algn="ctr"/>
                      <a:r>
                        <a:rPr lang="en-US" sz="1400" dirty="0" smtClean="0"/>
                        <a:t>4%</a:t>
                      </a:r>
                      <a:endParaRPr lang="en-US" sz="1400" dirty="0"/>
                    </a:p>
                  </a:txBody>
                  <a:tcPr anchor="ctr"/>
                </a:tc>
                <a:tc>
                  <a:txBody>
                    <a:bodyPr/>
                    <a:lstStyle/>
                    <a:p>
                      <a:pPr algn="ctr"/>
                      <a:r>
                        <a:rPr lang="en-US" sz="1400" dirty="0" smtClean="0"/>
                        <a:t>5%</a:t>
                      </a:r>
                      <a:endParaRPr lang="en-US" sz="1400" dirty="0"/>
                    </a:p>
                  </a:txBody>
                  <a:tcPr anchor="ctr"/>
                </a:tc>
                <a:tc>
                  <a:txBody>
                    <a:bodyPr/>
                    <a:lstStyle/>
                    <a:p>
                      <a:pPr algn="ctr"/>
                      <a:r>
                        <a:rPr lang="en-US" sz="1400" dirty="0" smtClean="0"/>
                        <a:t>5%</a:t>
                      </a:r>
                      <a:endParaRPr lang="en-US" sz="1400" dirty="0"/>
                    </a:p>
                  </a:txBody>
                  <a:tcPr anchor="ctr"/>
                </a:tc>
                <a:tc>
                  <a:txBody>
                    <a:bodyPr/>
                    <a:lstStyle/>
                    <a:p>
                      <a:pPr algn="ctr"/>
                      <a:r>
                        <a:rPr lang="en-US" sz="1400" dirty="0" smtClean="0"/>
                        <a:t>7%</a:t>
                      </a:r>
                      <a:endParaRPr lang="en-US" sz="1400" dirty="0"/>
                    </a:p>
                  </a:txBody>
                  <a:tcPr anchor="ctr"/>
                </a:tc>
              </a:tr>
            </a:tbl>
          </a:graphicData>
        </a:graphic>
      </p:graphicFrame>
      <p:sp>
        <p:nvSpPr>
          <p:cNvPr id="5" name="Rectangle 4"/>
          <p:cNvSpPr/>
          <p:nvPr/>
        </p:nvSpPr>
        <p:spPr bwMode="auto">
          <a:xfrm>
            <a:off x="6967331" y="4991108"/>
            <a:ext cx="725556" cy="346512"/>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36" name="Rectangle 35"/>
          <p:cNvSpPr/>
          <p:nvPr/>
        </p:nvSpPr>
        <p:spPr bwMode="auto">
          <a:xfrm>
            <a:off x="8249477" y="5989320"/>
            <a:ext cx="715619" cy="664848"/>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222670"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Q6:  Which of the following describes your current situation? Age data provided by USMEPCOM.</a:t>
            </a:r>
            <a:endParaRPr lang="en-US" sz="1000" i="1" kern="0" dirty="0">
              <a:solidFill>
                <a:srgbClr val="000000"/>
              </a:solidFill>
              <a:latin typeface="Arial" pitchFamily="34" charset="0"/>
              <a:cs typeface="Arial" pitchFamily="34" charset="0"/>
            </a:endParaRPr>
          </a:p>
        </p:txBody>
      </p:sp>
      <p:sp>
        <p:nvSpPr>
          <p:cNvPr id="19" name="Content Placeholder 1"/>
          <p:cNvSpPr txBox="1">
            <a:spLocks/>
          </p:cNvSpPr>
          <p:nvPr/>
        </p:nvSpPr>
        <p:spPr bwMode="auto">
          <a:xfrm>
            <a:off x="447475" y="1611758"/>
            <a:ext cx="3789246"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a:latin typeface="Georgia" pitchFamily="18" charset="0"/>
              </a:rPr>
              <a:t>New recruits are most likely to indicate they are either going to high school or are working part-time prior to enlisting.  Marine Corps recruits are much more likely to be currently enrolled in high school than recruits from other Services</a:t>
            </a:r>
            <a:r>
              <a:rPr lang="en-US" dirty="0" smtClean="0">
                <a:latin typeface="Georgia" pitchFamily="18" charset="0"/>
              </a:rPr>
              <a:t>.</a:t>
            </a:r>
          </a:p>
          <a:p>
            <a:r>
              <a:rPr lang="en-US" dirty="0" smtClean="0">
                <a:latin typeface="Georgia" pitchFamily="18" charset="0"/>
              </a:rPr>
              <a:t>Air Force recruits were the most likely to be enrolled in a college program, either full-time or part-time.</a:t>
            </a:r>
          </a:p>
          <a:p>
            <a:pPr marL="0" indent="0">
              <a:buNone/>
            </a:pPr>
            <a:r>
              <a:rPr lang="en-US" dirty="0" smtClean="0">
                <a:latin typeface="Georgia" pitchFamily="18" charset="0"/>
              </a:rPr>
              <a:t> </a:t>
            </a:r>
          </a:p>
        </p:txBody>
      </p:sp>
      <p:sp>
        <p:nvSpPr>
          <p:cNvPr id="2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Who’s Joining the Military?</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Age and Current Pursuits</a:t>
            </a:r>
          </a:p>
        </p:txBody>
      </p:sp>
      <p:sp>
        <p:nvSpPr>
          <p:cNvPr id="30" name="TextBox 30"/>
          <p:cNvSpPr txBox="1"/>
          <p:nvPr/>
        </p:nvSpPr>
        <p:spPr>
          <a:xfrm>
            <a:off x="5724514" y="1649594"/>
            <a:ext cx="2621936"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Age Composition</a:t>
            </a:r>
            <a:endParaRPr lang="en-US" sz="1400" u="sng" dirty="0">
              <a:latin typeface="Arial" pitchFamily="34" charset="0"/>
              <a:cs typeface="Arial" pitchFamily="34" charset="0"/>
            </a:endParaRPr>
          </a:p>
        </p:txBody>
      </p:sp>
      <p:sp>
        <p:nvSpPr>
          <p:cNvPr id="15" name="TextBox 30"/>
          <p:cNvSpPr txBox="1"/>
          <p:nvPr/>
        </p:nvSpPr>
        <p:spPr>
          <a:xfrm>
            <a:off x="8349968" y="1645920"/>
            <a:ext cx="1809733"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u="sng" dirty="0" smtClean="0">
                <a:latin typeface="Arial" pitchFamily="34" charset="0"/>
                <a:cs typeface="Arial" pitchFamily="34" charset="0"/>
              </a:rPr>
              <a:t>Mean Age</a:t>
            </a:r>
            <a:endParaRPr lang="en-US" sz="1400" u="sng" dirty="0">
              <a:latin typeface="Arial" pitchFamily="34" charset="0"/>
              <a:cs typeface="Arial" pitchFamily="34" charset="0"/>
            </a:endParaRPr>
          </a:p>
        </p:txBody>
      </p:sp>
      <p:sp>
        <p:nvSpPr>
          <p:cNvPr id="17" name="TextBox 30"/>
          <p:cNvSpPr txBox="1"/>
          <p:nvPr/>
        </p:nvSpPr>
        <p:spPr>
          <a:xfrm>
            <a:off x="8432808" y="2063198"/>
            <a:ext cx="1809733"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dirty="0" smtClean="0">
                <a:latin typeface="Arial" pitchFamily="34" charset="0"/>
                <a:cs typeface="Arial" pitchFamily="34" charset="0"/>
              </a:rPr>
              <a:t>20.3</a:t>
            </a:r>
            <a:endParaRPr lang="en-US" sz="1400" dirty="0">
              <a:latin typeface="Arial" pitchFamily="34" charset="0"/>
              <a:cs typeface="Arial" pitchFamily="34" charset="0"/>
            </a:endParaRPr>
          </a:p>
        </p:txBody>
      </p:sp>
      <p:sp>
        <p:nvSpPr>
          <p:cNvPr id="18" name="TextBox 30"/>
          <p:cNvSpPr txBox="1"/>
          <p:nvPr/>
        </p:nvSpPr>
        <p:spPr>
          <a:xfrm>
            <a:off x="8432808" y="2590436"/>
            <a:ext cx="1809733"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dirty="0" smtClean="0">
                <a:latin typeface="Arial" pitchFamily="34" charset="0"/>
                <a:cs typeface="Arial" pitchFamily="34" charset="0"/>
              </a:rPr>
              <a:t>20.0</a:t>
            </a:r>
            <a:endParaRPr lang="en-US" sz="1400" dirty="0">
              <a:latin typeface="Arial" pitchFamily="34" charset="0"/>
              <a:cs typeface="Arial" pitchFamily="34" charset="0"/>
            </a:endParaRPr>
          </a:p>
        </p:txBody>
      </p:sp>
      <p:sp>
        <p:nvSpPr>
          <p:cNvPr id="21" name="TextBox 30"/>
          <p:cNvSpPr txBox="1"/>
          <p:nvPr/>
        </p:nvSpPr>
        <p:spPr>
          <a:xfrm>
            <a:off x="8432808" y="3639253"/>
            <a:ext cx="1809733" cy="307734"/>
          </a:xfrm>
          <a:prstGeom prst="rect">
            <a:avLst/>
          </a:prstGeom>
          <a:noFill/>
          <a:ln>
            <a:noFill/>
          </a:ln>
        </p:spPr>
        <p:txBody>
          <a:bodyPr wrap="square" lIns="91398" tIns="45699" rIns="91398" bIns="45699" rtlCol="0">
            <a:spAutoFit/>
          </a:bodyPr>
          <a:lstStyle>
            <a:defPPr>
              <a:defRPr lang="en-US"/>
            </a:defPPr>
            <a:lvl1pPr marL="0" algn="l" defTabSz="909512" rtl="0" eaLnBrk="1" latinLnBrk="0" hangingPunct="1">
              <a:defRPr sz="1800" kern="1200">
                <a:solidFill>
                  <a:schemeClr val="tx1"/>
                </a:solidFill>
                <a:latin typeface="+mn-lt"/>
                <a:ea typeface="+mn-ea"/>
                <a:cs typeface="+mn-cs"/>
              </a:defRPr>
            </a:lvl1pPr>
            <a:lvl2pPr marL="454764" algn="l" defTabSz="909512" rtl="0" eaLnBrk="1" latinLnBrk="0" hangingPunct="1">
              <a:defRPr sz="1800" kern="1200">
                <a:solidFill>
                  <a:schemeClr val="tx1"/>
                </a:solidFill>
                <a:latin typeface="+mn-lt"/>
                <a:ea typeface="+mn-ea"/>
                <a:cs typeface="+mn-cs"/>
              </a:defRPr>
            </a:lvl2pPr>
            <a:lvl3pPr marL="909512" algn="l" defTabSz="909512" rtl="0" eaLnBrk="1" latinLnBrk="0" hangingPunct="1">
              <a:defRPr sz="1800" kern="1200">
                <a:solidFill>
                  <a:schemeClr val="tx1"/>
                </a:solidFill>
                <a:latin typeface="+mn-lt"/>
                <a:ea typeface="+mn-ea"/>
                <a:cs typeface="+mn-cs"/>
              </a:defRPr>
            </a:lvl3pPr>
            <a:lvl4pPr marL="1364264" algn="l" defTabSz="909512" rtl="0" eaLnBrk="1" latinLnBrk="0" hangingPunct="1">
              <a:defRPr sz="1800" kern="1200">
                <a:solidFill>
                  <a:schemeClr val="tx1"/>
                </a:solidFill>
                <a:latin typeface="+mn-lt"/>
                <a:ea typeface="+mn-ea"/>
                <a:cs typeface="+mn-cs"/>
              </a:defRPr>
            </a:lvl4pPr>
            <a:lvl5pPr marL="1819019" algn="l" defTabSz="909512" rtl="0" eaLnBrk="1" latinLnBrk="0" hangingPunct="1">
              <a:defRPr sz="1800" kern="1200">
                <a:solidFill>
                  <a:schemeClr val="tx1"/>
                </a:solidFill>
                <a:latin typeface="+mn-lt"/>
                <a:ea typeface="+mn-ea"/>
                <a:cs typeface="+mn-cs"/>
              </a:defRPr>
            </a:lvl5pPr>
            <a:lvl6pPr marL="2273768" algn="l" defTabSz="909512" rtl="0" eaLnBrk="1" latinLnBrk="0" hangingPunct="1">
              <a:defRPr sz="1800" kern="1200">
                <a:solidFill>
                  <a:schemeClr val="tx1"/>
                </a:solidFill>
                <a:latin typeface="+mn-lt"/>
                <a:ea typeface="+mn-ea"/>
                <a:cs typeface="+mn-cs"/>
              </a:defRPr>
            </a:lvl6pPr>
            <a:lvl7pPr marL="2728525" algn="l" defTabSz="909512" rtl="0" eaLnBrk="1" latinLnBrk="0" hangingPunct="1">
              <a:defRPr sz="1800" kern="1200">
                <a:solidFill>
                  <a:schemeClr val="tx1"/>
                </a:solidFill>
                <a:latin typeface="+mn-lt"/>
                <a:ea typeface="+mn-ea"/>
                <a:cs typeface="+mn-cs"/>
              </a:defRPr>
            </a:lvl7pPr>
            <a:lvl8pPr marL="3183277" algn="l" defTabSz="909512" rtl="0" eaLnBrk="1" latinLnBrk="0" hangingPunct="1">
              <a:defRPr sz="1800" kern="1200">
                <a:solidFill>
                  <a:schemeClr val="tx1"/>
                </a:solidFill>
                <a:latin typeface="+mn-lt"/>
                <a:ea typeface="+mn-ea"/>
                <a:cs typeface="+mn-cs"/>
              </a:defRPr>
            </a:lvl8pPr>
            <a:lvl9pPr marL="3638032" algn="l" defTabSz="909512" rtl="0" eaLnBrk="1" latinLnBrk="0" hangingPunct="1">
              <a:defRPr sz="1800" kern="1200">
                <a:solidFill>
                  <a:schemeClr val="tx1"/>
                </a:solidFill>
                <a:latin typeface="+mn-lt"/>
                <a:ea typeface="+mn-ea"/>
                <a:cs typeface="+mn-cs"/>
              </a:defRPr>
            </a:lvl9pPr>
          </a:lstStyle>
          <a:p>
            <a:pPr algn="ctr">
              <a:buNone/>
              <a:defRPr sz="1400" b="1" i="0" u="none" strike="noStrike" kern="1200" baseline="0">
                <a:solidFill>
                  <a:prstClr val="black"/>
                </a:solidFill>
                <a:latin typeface="Arial" pitchFamily="34" charset="0"/>
                <a:ea typeface="+mn-ea"/>
                <a:cs typeface="Arial" pitchFamily="34" charset="0"/>
              </a:defRPr>
            </a:pPr>
            <a:r>
              <a:rPr lang="en-US" sz="1400" dirty="0" smtClean="0">
                <a:latin typeface="Arial" pitchFamily="34" charset="0"/>
                <a:cs typeface="Arial" pitchFamily="34" charset="0"/>
              </a:rPr>
              <a:t>19.9</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206269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36174" y="2972522"/>
            <a:ext cx="3493971" cy="198280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graphicFrame>
        <p:nvGraphicFramePr>
          <p:cNvPr id="37" name="Chart 36"/>
          <p:cNvGraphicFramePr/>
          <p:nvPr>
            <p:extLst>
              <p:ext uri="{D42A27DB-BD31-4B8C-83A1-F6EECF244321}">
                <p14:modId xmlns:p14="http://schemas.microsoft.com/office/powerpoint/2010/main" val="1125372220"/>
              </p:ext>
            </p:extLst>
          </p:nvPr>
        </p:nvGraphicFramePr>
        <p:xfrm>
          <a:off x="3547270" y="3667225"/>
          <a:ext cx="6609048" cy="299934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41</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The Air Force has the highest proportion of high-quality recruits (i.e., scored a Cat IIIA or higher on the AFQT).</a:t>
            </a:r>
          </a:p>
          <a:p>
            <a:r>
              <a:rPr lang="en-US" dirty="0" smtClean="0">
                <a:latin typeface="Georgia" pitchFamily="18" charset="0"/>
              </a:rPr>
              <a:t>The Army has a higher proportion of recruits who scored a Cat IIIB on the AFQT than the other Services – more than one-third of their new recruits fall into this category. </a:t>
            </a:r>
          </a:p>
          <a:p>
            <a:r>
              <a:rPr lang="en-US" dirty="0" smtClean="0">
                <a:latin typeface="Georgia" pitchFamily="18" charset="0"/>
              </a:rPr>
              <a:t>The Army and Marine Corps provided waivers to a relatively higher proportion of recruits than the Navy or Air Force. </a:t>
            </a:r>
          </a:p>
        </p:txBody>
      </p:sp>
      <p:sp>
        <p:nvSpPr>
          <p:cNvPr id="14" name="Rectangle 13"/>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2" name="Rectangle 11"/>
          <p:cNvSpPr/>
          <p:nvPr/>
        </p:nvSpPr>
        <p:spPr>
          <a:xfrm>
            <a:off x="222670"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AFQT and waiver data provided by USMEPCOM.</a:t>
            </a:r>
            <a:endParaRPr lang="en-US" sz="1000" i="1" kern="0" dirty="0">
              <a:solidFill>
                <a:srgbClr val="000000"/>
              </a:solidFill>
              <a:latin typeface="Arial" pitchFamily="34" charset="0"/>
              <a:cs typeface="Arial" pitchFamily="34" charset="0"/>
            </a:endParaRPr>
          </a:p>
        </p:txBody>
      </p:sp>
      <p:sp>
        <p:nvSpPr>
          <p:cNvPr id="13" name="TextBox 12"/>
          <p:cNvSpPr txBox="1"/>
          <p:nvPr/>
        </p:nvSpPr>
        <p:spPr>
          <a:xfrm>
            <a:off x="5190925" y="3387263"/>
            <a:ext cx="3541080" cy="338554"/>
          </a:xfrm>
          <a:prstGeom prst="rect">
            <a:avLst/>
          </a:prstGeom>
          <a:noFill/>
        </p:spPr>
        <p:txBody>
          <a:bodyPr wrap="square" rtlCol="0">
            <a:spAutoFit/>
          </a:bodyPr>
          <a:lstStyle/>
          <a:p>
            <a:pPr algn="ctr">
              <a:buNone/>
            </a:pPr>
            <a:r>
              <a:rPr lang="en-US" b="1" i="1" u="sng" dirty="0" smtClean="0"/>
              <a:t>AFQT Scores</a:t>
            </a:r>
            <a:endParaRPr lang="en-US" b="1" i="1" u="sng" dirty="0"/>
          </a:p>
        </p:txBody>
      </p:sp>
      <p:graphicFrame>
        <p:nvGraphicFramePr>
          <p:cNvPr id="11" name="Table 10"/>
          <p:cNvGraphicFramePr>
            <a:graphicFrameLocks noGrp="1"/>
          </p:cNvGraphicFramePr>
          <p:nvPr>
            <p:extLst>
              <p:ext uri="{D42A27DB-BD31-4B8C-83A1-F6EECF244321}">
                <p14:modId xmlns:p14="http://schemas.microsoft.com/office/powerpoint/2010/main" val="1787765978"/>
              </p:ext>
            </p:extLst>
          </p:nvPr>
        </p:nvGraphicFramePr>
        <p:xfrm>
          <a:off x="402524" y="3619324"/>
          <a:ext cx="3149816" cy="949071"/>
        </p:xfrm>
        <a:graphic>
          <a:graphicData uri="http://schemas.openxmlformats.org/drawingml/2006/table">
            <a:tbl>
              <a:tblPr firstRow="1" bandRow="1">
                <a:tableStyleId>{793D81CF-94F2-401A-BA57-92F5A7B2D0C5}</a:tableStyleId>
              </a:tblPr>
              <a:tblGrid>
                <a:gridCol w="787454"/>
                <a:gridCol w="787454"/>
                <a:gridCol w="787454"/>
                <a:gridCol w="787454"/>
              </a:tblGrid>
              <a:tr h="0">
                <a:tc>
                  <a:txBody>
                    <a:bodyPr/>
                    <a:lstStyle/>
                    <a:p>
                      <a:pPr algn="ctr"/>
                      <a:r>
                        <a:rPr lang="en-US" sz="1200" b="1" dirty="0" smtClean="0">
                          <a:solidFill>
                            <a:schemeClr val="bg1"/>
                          </a:solidFill>
                        </a:rPr>
                        <a:t>Army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Navy</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Marine Corps</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Air Force</a:t>
                      </a:r>
                      <a:endParaRPr lang="en-US" sz="1200" b="1" dirty="0">
                        <a:solidFill>
                          <a:schemeClr val="bg1"/>
                        </a:solidFill>
                      </a:endParaRPr>
                    </a:p>
                  </a:txBody>
                  <a:tcPr anchor="ctr">
                    <a:solidFill>
                      <a:srgbClr val="1E2053"/>
                    </a:solidFill>
                  </a:tcPr>
                </a:tc>
              </a:tr>
              <a:tr h="491871">
                <a:tc>
                  <a:txBody>
                    <a:bodyPr/>
                    <a:lstStyle/>
                    <a:p>
                      <a:pPr marL="0" algn="ctr" defTabSz="913973" rtl="0" eaLnBrk="1" latinLnBrk="0" hangingPunct="1"/>
                      <a:r>
                        <a:rPr lang="en-US" sz="1500" kern="1200" dirty="0" smtClean="0">
                          <a:solidFill>
                            <a:schemeClr val="dk1"/>
                          </a:solidFill>
                          <a:latin typeface="+mn-lt"/>
                          <a:ea typeface="+mn-ea"/>
                          <a:cs typeface="+mn-cs"/>
                        </a:rPr>
                        <a:t>15%</a:t>
                      </a:r>
                      <a:endParaRPr lang="en-US" sz="1500" kern="1200" dirty="0">
                        <a:solidFill>
                          <a:schemeClr val="dk1"/>
                        </a:solidFill>
                        <a:latin typeface="+mn-lt"/>
                        <a:ea typeface="+mn-ea"/>
                        <a:cs typeface="+mn-cs"/>
                      </a:endParaRPr>
                    </a:p>
                  </a:txBody>
                  <a:tcPr anchor="ctr">
                    <a:solidFill>
                      <a:srgbClr val="E7E7E7"/>
                    </a:solidFill>
                  </a:tcPr>
                </a:tc>
                <a:tc>
                  <a:txBody>
                    <a:bodyPr/>
                    <a:lstStyle/>
                    <a:p>
                      <a:pPr marL="0" algn="ctr" defTabSz="913973" rtl="0" eaLnBrk="1" latinLnBrk="0" hangingPunct="1"/>
                      <a:r>
                        <a:rPr lang="en-US" sz="1500" kern="1200" dirty="0" smtClean="0">
                          <a:solidFill>
                            <a:schemeClr val="dk1"/>
                          </a:solidFill>
                          <a:latin typeface="+mn-lt"/>
                          <a:ea typeface="+mn-ea"/>
                          <a:cs typeface="+mn-cs"/>
                        </a:rPr>
                        <a:t>11%</a:t>
                      </a:r>
                      <a:endParaRPr lang="en-US" sz="1500" kern="1200" dirty="0">
                        <a:solidFill>
                          <a:schemeClr val="dk1"/>
                        </a:solidFill>
                        <a:latin typeface="+mn-lt"/>
                        <a:ea typeface="+mn-ea"/>
                        <a:cs typeface="+mn-cs"/>
                      </a:endParaRPr>
                    </a:p>
                  </a:txBody>
                  <a:tcPr anchor="ctr">
                    <a:solidFill>
                      <a:srgbClr val="E7E7E7"/>
                    </a:solidFill>
                  </a:tcPr>
                </a:tc>
                <a:tc>
                  <a:txBody>
                    <a:bodyPr/>
                    <a:lstStyle/>
                    <a:p>
                      <a:pPr marL="0" algn="ctr" defTabSz="913973" rtl="0" eaLnBrk="1" latinLnBrk="0" hangingPunct="1"/>
                      <a:r>
                        <a:rPr lang="en-US" sz="1500" kern="1200" dirty="0" smtClean="0">
                          <a:solidFill>
                            <a:schemeClr val="dk1"/>
                          </a:solidFill>
                          <a:latin typeface="+mn-lt"/>
                          <a:ea typeface="+mn-ea"/>
                          <a:cs typeface="+mn-cs"/>
                        </a:rPr>
                        <a:t>14%</a:t>
                      </a:r>
                      <a:endParaRPr lang="en-US" sz="1500" kern="1200" dirty="0">
                        <a:solidFill>
                          <a:schemeClr val="dk1"/>
                        </a:solidFill>
                        <a:latin typeface="+mn-lt"/>
                        <a:ea typeface="+mn-ea"/>
                        <a:cs typeface="+mn-cs"/>
                      </a:endParaRPr>
                    </a:p>
                  </a:txBody>
                  <a:tcPr anchor="ctr">
                    <a:solidFill>
                      <a:srgbClr val="E7E7E7"/>
                    </a:solidFill>
                  </a:tcPr>
                </a:tc>
                <a:tc>
                  <a:txBody>
                    <a:bodyPr/>
                    <a:lstStyle/>
                    <a:p>
                      <a:pPr marL="0" algn="ctr" defTabSz="913973" rtl="0" eaLnBrk="1" latinLnBrk="0" hangingPunct="1"/>
                      <a:r>
                        <a:rPr lang="en-US" sz="1500" kern="1200" dirty="0" smtClean="0">
                          <a:solidFill>
                            <a:schemeClr val="dk1"/>
                          </a:solidFill>
                          <a:latin typeface="+mn-lt"/>
                          <a:ea typeface="+mn-ea"/>
                          <a:cs typeface="+mn-cs"/>
                        </a:rPr>
                        <a:t>10%</a:t>
                      </a:r>
                      <a:endParaRPr lang="en-US" sz="1500" kern="1200" dirty="0">
                        <a:solidFill>
                          <a:schemeClr val="dk1"/>
                        </a:solidFill>
                        <a:latin typeface="+mn-lt"/>
                        <a:ea typeface="+mn-ea"/>
                        <a:cs typeface="+mn-cs"/>
                      </a:endParaRPr>
                    </a:p>
                  </a:txBody>
                  <a:tcPr anchor="ctr">
                    <a:solidFill>
                      <a:srgbClr val="E7E7E7"/>
                    </a:solidFill>
                  </a:tcPr>
                </a:tc>
              </a:tr>
            </a:tbl>
          </a:graphicData>
        </a:graphic>
      </p:graphicFrame>
      <p:sp>
        <p:nvSpPr>
          <p:cNvPr id="15" name="TextBox 14"/>
          <p:cNvSpPr txBox="1"/>
          <p:nvPr/>
        </p:nvSpPr>
        <p:spPr>
          <a:xfrm>
            <a:off x="158382" y="3106725"/>
            <a:ext cx="3541080" cy="338554"/>
          </a:xfrm>
          <a:prstGeom prst="rect">
            <a:avLst/>
          </a:prstGeom>
          <a:noFill/>
        </p:spPr>
        <p:txBody>
          <a:bodyPr wrap="square" rtlCol="0">
            <a:spAutoFit/>
          </a:bodyPr>
          <a:lstStyle/>
          <a:p>
            <a:pPr algn="ctr">
              <a:buNone/>
            </a:pPr>
            <a:r>
              <a:rPr lang="en-US" b="1" i="1" u="sng" dirty="0" smtClean="0"/>
              <a:t>% of recruits receiving a waiver</a:t>
            </a:r>
            <a:endParaRPr lang="en-US" b="1" i="1" u="sng" dirty="0"/>
          </a:p>
        </p:txBody>
      </p:sp>
      <p:sp>
        <p:nvSpPr>
          <p:cNvPr id="17"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Who’s Joining the Military?</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Quality</a:t>
            </a:r>
          </a:p>
        </p:txBody>
      </p:sp>
    </p:spTree>
    <p:extLst>
      <p:ext uri="{BB962C8B-B14F-4D97-AF65-F5344CB8AC3E}">
        <p14:creationId xmlns:p14="http://schemas.microsoft.com/office/powerpoint/2010/main" val="134247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42</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White recruits and those from Other racial/ethnic groups were most likely to have a family member who has served in any branch of the U.S. Military. </a:t>
            </a:r>
          </a:p>
          <a:p>
            <a:r>
              <a:rPr lang="en-US" dirty="0" smtClean="0">
                <a:latin typeface="Georgia" pitchFamily="18" charset="0"/>
              </a:rPr>
              <a:t>Asian recruits were least likely to report that someone in their family has served.</a:t>
            </a:r>
            <a:endParaRPr lang="en-US" dirty="0">
              <a:latin typeface="Georgia" pitchFamily="18" charset="0"/>
            </a:endParaRPr>
          </a:p>
          <a:p>
            <a:endParaRPr lang="en-US" dirty="0" smtClean="0">
              <a:latin typeface="Georgia" pitchFamily="18" charset="0"/>
            </a:endParaRPr>
          </a:p>
        </p:txBody>
      </p:sp>
      <p:sp>
        <p:nvSpPr>
          <p:cNvPr id="14" name="Rectangle 13"/>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72741585"/>
              </p:ext>
            </p:extLst>
          </p:nvPr>
        </p:nvGraphicFramePr>
        <p:xfrm>
          <a:off x="457200" y="3268419"/>
          <a:ext cx="9024625" cy="3200376"/>
        </p:xfrm>
        <a:graphic>
          <a:graphicData uri="http://schemas.openxmlformats.org/drawingml/2006/table">
            <a:tbl>
              <a:tblPr firstRow="1" bandRow="1">
                <a:tableStyleId>{793D81CF-94F2-401A-BA57-92F5A7B2D0C5}</a:tableStyleId>
              </a:tblPr>
              <a:tblGrid>
                <a:gridCol w="4224130"/>
                <a:gridCol w="960099"/>
                <a:gridCol w="960099"/>
                <a:gridCol w="960099"/>
                <a:gridCol w="960099"/>
                <a:gridCol w="960099"/>
              </a:tblGrid>
              <a:tr h="503481">
                <a:tc>
                  <a:txBody>
                    <a:bodyPr/>
                    <a:lstStyle/>
                    <a:p>
                      <a:r>
                        <a:rPr lang="en-US" sz="1200" b="1" dirty="0" smtClean="0"/>
                        <a:t>Have any</a:t>
                      </a:r>
                      <a:r>
                        <a:rPr lang="en-US" sz="1200" b="1" baseline="0" dirty="0" smtClean="0"/>
                        <a:t> of the following individuals served in the </a:t>
                      </a:r>
                    </a:p>
                    <a:p>
                      <a:r>
                        <a:rPr lang="en-US" sz="1200" b="1" baseline="0" dirty="0" smtClean="0"/>
                        <a:t>U.S. Military?</a:t>
                      </a:r>
                      <a:endParaRPr lang="en-US" sz="1200" b="1" dirty="0"/>
                    </a:p>
                  </a:txBody>
                  <a:tcPr>
                    <a:solidFill>
                      <a:srgbClr val="1E2053"/>
                    </a:solidFill>
                  </a:tcPr>
                </a:tc>
                <a:tc>
                  <a:txBody>
                    <a:bodyPr/>
                    <a:lstStyle/>
                    <a:p>
                      <a:pPr algn="ctr"/>
                      <a:r>
                        <a:rPr lang="en-US" sz="1200" b="1" dirty="0" smtClean="0">
                          <a:solidFill>
                            <a:schemeClr val="bg1"/>
                          </a:solidFill>
                        </a:rPr>
                        <a:t>White</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Black</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Hispanic</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Asian</a:t>
                      </a:r>
                      <a:endParaRPr lang="en-US" sz="1200" b="1" dirty="0">
                        <a:solidFill>
                          <a:schemeClr val="bg1"/>
                        </a:solidFill>
                      </a:endParaRPr>
                    </a:p>
                  </a:txBody>
                  <a:tcPr anchor="ctr">
                    <a:solidFill>
                      <a:srgbClr val="1E2053"/>
                    </a:solidFill>
                  </a:tcPr>
                </a:tc>
                <a:tc>
                  <a:txBody>
                    <a:bodyPr/>
                    <a:lstStyle/>
                    <a:p>
                      <a:pPr algn="ctr"/>
                      <a:r>
                        <a:rPr lang="en-US" sz="1200" b="1" dirty="0" smtClean="0">
                          <a:solidFill>
                            <a:schemeClr val="bg1"/>
                          </a:solidFill>
                        </a:rPr>
                        <a:t>Other Race</a:t>
                      </a:r>
                      <a:endParaRPr lang="en-US" sz="1200" b="1" dirty="0">
                        <a:solidFill>
                          <a:schemeClr val="bg1"/>
                        </a:solidFill>
                      </a:endParaRPr>
                    </a:p>
                  </a:txBody>
                  <a:tcPr anchor="ctr">
                    <a:solidFill>
                      <a:srgbClr val="1E2053"/>
                    </a:solidFill>
                  </a:tcPr>
                </a:tc>
              </a:tr>
              <a:tr h="299655">
                <a:tc>
                  <a:txBody>
                    <a:bodyPr/>
                    <a:lstStyle/>
                    <a:p>
                      <a:r>
                        <a:rPr lang="en-US" sz="1300" dirty="0" smtClean="0"/>
                        <a:t>Your mom</a:t>
                      </a:r>
                      <a:endParaRPr lang="en-US" sz="1300" dirty="0"/>
                    </a:p>
                  </a:txBody>
                  <a:tcPr/>
                </a:tc>
                <a:tc>
                  <a:txBody>
                    <a:bodyPr/>
                    <a:lstStyle/>
                    <a:p>
                      <a:pPr algn="ctr"/>
                      <a:r>
                        <a:rPr lang="en-US" sz="1300" dirty="0" smtClean="0"/>
                        <a:t>6%</a:t>
                      </a:r>
                      <a:endParaRPr lang="en-US" sz="1300" dirty="0"/>
                    </a:p>
                  </a:txBody>
                  <a:tcPr/>
                </a:tc>
                <a:tc>
                  <a:txBody>
                    <a:bodyPr/>
                    <a:lstStyle/>
                    <a:p>
                      <a:pPr algn="ctr"/>
                      <a:r>
                        <a:rPr lang="en-US" sz="1300" dirty="0" smtClean="0"/>
                        <a:t>10%</a:t>
                      </a:r>
                      <a:endParaRPr lang="en-US" sz="1300" dirty="0"/>
                    </a:p>
                  </a:txBody>
                  <a:tcPr/>
                </a:tc>
                <a:tc>
                  <a:txBody>
                    <a:bodyPr/>
                    <a:lstStyle/>
                    <a:p>
                      <a:pPr algn="ctr"/>
                      <a:r>
                        <a:rPr lang="en-US" sz="1300" dirty="0" smtClean="0"/>
                        <a:t>3%</a:t>
                      </a:r>
                      <a:endParaRPr lang="en-US" sz="1300" dirty="0"/>
                    </a:p>
                  </a:txBody>
                  <a:tcPr/>
                </a:tc>
                <a:tc>
                  <a:txBody>
                    <a:bodyPr/>
                    <a:lstStyle/>
                    <a:p>
                      <a:pPr algn="ctr"/>
                      <a:r>
                        <a:rPr lang="en-US" sz="1300" dirty="0" smtClean="0"/>
                        <a:t>2%</a:t>
                      </a:r>
                      <a:endParaRPr lang="en-US" sz="1300" dirty="0"/>
                    </a:p>
                  </a:txBody>
                  <a:tcPr/>
                </a:tc>
                <a:tc>
                  <a:txBody>
                    <a:bodyPr/>
                    <a:lstStyle/>
                    <a:p>
                      <a:pPr algn="ctr"/>
                      <a:r>
                        <a:rPr lang="en-US" sz="1300" dirty="0" smtClean="0"/>
                        <a:t>6%</a:t>
                      </a:r>
                      <a:endParaRPr lang="en-US" sz="1300" dirty="0"/>
                    </a:p>
                  </a:txBody>
                  <a:tcPr/>
                </a:tc>
              </a:tr>
              <a:tr h="299655">
                <a:tc>
                  <a:txBody>
                    <a:bodyPr/>
                    <a:lstStyle/>
                    <a:p>
                      <a:r>
                        <a:rPr lang="en-US" sz="1300" dirty="0" smtClean="0"/>
                        <a:t>Your dad</a:t>
                      </a:r>
                      <a:endParaRPr lang="en-US" sz="1300" dirty="0"/>
                    </a:p>
                  </a:txBody>
                  <a:tcPr/>
                </a:tc>
                <a:tc>
                  <a:txBody>
                    <a:bodyPr/>
                    <a:lstStyle/>
                    <a:p>
                      <a:pPr algn="ctr"/>
                      <a:r>
                        <a:rPr lang="en-US" sz="1300" dirty="0" smtClean="0"/>
                        <a:t>30%</a:t>
                      </a:r>
                      <a:endParaRPr lang="en-US" sz="1300" dirty="0"/>
                    </a:p>
                  </a:txBody>
                  <a:tcPr/>
                </a:tc>
                <a:tc>
                  <a:txBody>
                    <a:bodyPr/>
                    <a:lstStyle/>
                    <a:p>
                      <a:pPr algn="ctr"/>
                      <a:r>
                        <a:rPr lang="en-US" sz="1300" dirty="0" smtClean="0"/>
                        <a:t>28%</a:t>
                      </a:r>
                      <a:endParaRPr lang="en-US" sz="1300" dirty="0"/>
                    </a:p>
                  </a:txBody>
                  <a:tcPr/>
                </a:tc>
                <a:tc>
                  <a:txBody>
                    <a:bodyPr/>
                    <a:lstStyle/>
                    <a:p>
                      <a:pPr algn="ctr"/>
                      <a:r>
                        <a:rPr lang="en-US" sz="1300" dirty="0" smtClean="0"/>
                        <a:t>17%</a:t>
                      </a:r>
                      <a:endParaRPr lang="en-US" sz="1300" dirty="0"/>
                    </a:p>
                  </a:txBody>
                  <a:tcPr/>
                </a:tc>
                <a:tc>
                  <a:txBody>
                    <a:bodyPr/>
                    <a:lstStyle/>
                    <a:p>
                      <a:pPr algn="ctr"/>
                      <a:r>
                        <a:rPr lang="en-US" sz="1300" dirty="0" smtClean="0"/>
                        <a:t>19%</a:t>
                      </a:r>
                      <a:endParaRPr lang="en-US" sz="1300" dirty="0"/>
                    </a:p>
                  </a:txBody>
                  <a:tcPr/>
                </a:tc>
                <a:tc>
                  <a:txBody>
                    <a:bodyPr/>
                    <a:lstStyle/>
                    <a:p>
                      <a:pPr algn="ctr"/>
                      <a:r>
                        <a:rPr lang="en-US" sz="1300" dirty="0" smtClean="0"/>
                        <a:t>33%</a:t>
                      </a:r>
                      <a:endParaRPr lang="en-US" sz="1300" dirty="0"/>
                    </a:p>
                  </a:txBody>
                  <a:tcPr/>
                </a:tc>
              </a:tr>
              <a:tr h="299655">
                <a:tc>
                  <a:txBody>
                    <a:bodyPr/>
                    <a:lstStyle/>
                    <a:p>
                      <a:r>
                        <a:rPr lang="en-US" sz="1300" dirty="0" smtClean="0"/>
                        <a:t>Your</a:t>
                      </a:r>
                      <a:r>
                        <a:rPr lang="en-US" sz="1300" baseline="0" dirty="0" smtClean="0"/>
                        <a:t> stepmother</a:t>
                      </a:r>
                      <a:endParaRPr lang="en-US" sz="1300" dirty="0"/>
                    </a:p>
                  </a:txBody>
                  <a:tcPr/>
                </a:tc>
                <a:tc>
                  <a:txBody>
                    <a:bodyPr/>
                    <a:lstStyle/>
                    <a:p>
                      <a:pPr algn="ctr"/>
                      <a:r>
                        <a:rPr lang="en-US" sz="1300" dirty="0" smtClean="0"/>
                        <a:t>1%</a:t>
                      </a:r>
                      <a:endParaRPr lang="en-US" sz="1300" dirty="0"/>
                    </a:p>
                  </a:txBody>
                  <a:tcPr/>
                </a:tc>
                <a:tc>
                  <a:txBody>
                    <a:bodyPr/>
                    <a:lstStyle/>
                    <a:p>
                      <a:pPr algn="ctr"/>
                      <a:r>
                        <a:rPr lang="en-US" sz="1300" dirty="0" smtClean="0"/>
                        <a:t>2%</a:t>
                      </a:r>
                      <a:endParaRPr lang="en-US" sz="1300" dirty="0"/>
                    </a:p>
                  </a:txBody>
                  <a:tcPr/>
                </a:tc>
                <a:tc>
                  <a:txBody>
                    <a:bodyPr/>
                    <a:lstStyle/>
                    <a:p>
                      <a:pPr algn="ctr"/>
                      <a:r>
                        <a:rPr lang="en-US" sz="1300" dirty="0" smtClean="0"/>
                        <a:t>1%</a:t>
                      </a:r>
                      <a:endParaRPr lang="en-US" sz="1300" dirty="0"/>
                    </a:p>
                  </a:txBody>
                  <a:tcPr/>
                </a:tc>
                <a:tc>
                  <a:txBody>
                    <a:bodyPr/>
                    <a:lstStyle/>
                    <a:p>
                      <a:pPr algn="ctr"/>
                      <a:r>
                        <a:rPr lang="en-US" sz="1300" dirty="0" smtClean="0"/>
                        <a:t>1%</a:t>
                      </a:r>
                      <a:endParaRPr lang="en-US" sz="1300" dirty="0"/>
                    </a:p>
                  </a:txBody>
                  <a:tcPr/>
                </a:tc>
                <a:tc>
                  <a:txBody>
                    <a:bodyPr/>
                    <a:lstStyle/>
                    <a:p>
                      <a:pPr algn="ctr"/>
                      <a:r>
                        <a:rPr lang="en-US" sz="1300" dirty="0" smtClean="0"/>
                        <a:t>1%</a:t>
                      </a:r>
                      <a:endParaRPr lang="en-US" sz="1300" dirty="0"/>
                    </a:p>
                  </a:txBody>
                  <a:tcPr/>
                </a:tc>
              </a:tr>
              <a:tr h="299655">
                <a:tc>
                  <a:txBody>
                    <a:bodyPr/>
                    <a:lstStyle/>
                    <a:p>
                      <a:r>
                        <a:rPr lang="en-US" sz="1300" dirty="0" smtClean="0"/>
                        <a:t>Your stepfather</a:t>
                      </a:r>
                      <a:endParaRPr lang="en-US" sz="1300" dirty="0"/>
                    </a:p>
                  </a:txBody>
                  <a:tcPr/>
                </a:tc>
                <a:tc>
                  <a:txBody>
                    <a:bodyPr/>
                    <a:lstStyle/>
                    <a:p>
                      <a:pPr algn="ctr"/>
                      <a:r>
                        <a:rPr lang="en-US" sz="1300" dirty="0" smtClean="0"/>
                        <a:t>6%</a:t>
                      </a:r>
                      <a:endParaRPr lang="en-US" sz="1300" dirty="0"/>
                    </a:p>
                  </a:txBody>
                  <a:tcPr/>
                </a:tc>
                <a:tc>
                  <a:txBody>
                    <a:bodyPr/>
                    <a:lstStyle/>
                    <a:p>
                      <a:pPr algn="ctr"/>
                      <a:r>
                        <a:rPr lang="en-US" sz="1300" dirty="0" smtClean="0"/>
                        <a:t>7%</a:t>
                      </a:r>
                      <a:endParaRPr lang="en-US" sz="1300" dirty="0"/>
                    </a:p>
                  </a:txBody>
                  <a:tcPr/>
                </a:tc>
                <a:tc>
                  <a:txBody>
                    <a:bodyPr/>
                    <a:lstStyle/>
                    <a:p>
                      <a:pPr algn="ctr"/>
                      <a:r>
                        <a:rPr lang="en-US" sz="1300" dirty="0" smtClean="0"/>
                        <a:t>5%</a:t>
                      </a:r>
                      <a:endParaRPr lang="en-US" sz="1300" dirty="0"/>
                    </a:p>
                  </a:txBody>
                  <a:tcPr/>
                </a:tc>
                <a:tc>
                  <a:txBody>
                    <a:bodyPr/>
                    <a:lstStyle/>
                    <a:p>
                      <a:pPr algn="ctr"/>
                      <a:r>
                        <a:rPr lang="en-US" sz="1300" dirty="0" smtClean="0"/>
                        <a:t>5%</a:t>
                      </a:r>
                      <a:endParaRPr lang="en-US" sz="1300" dirty="0"/>
                    </a:p>
                  </a:txBody>
                  <a:tcPr/>
                </a:tc>
                <a:tc>
                  <a:txBody>
                    <a:bodyPr/>
                    <a:lstStyle/>
                    <a:p>
                      <a:pPr algn="ctr"/>
                      <a:r>
                        <a:rPr lang="en-US" sz="1300" dirty="0" smtClean="0"/>
                        <a:t>6%</a:t>
                      </a:r>
                      <a:endParaRPr lang="en-US" sz="1300" dirty="0"/>
                    </a:p>
                  </a:txBody>
                  <a:tcPr/>
                </a:tc>
              </a:tr>
              <a:tr h="299655">
                <a:tc>
                  <a:txBody>
                    <a:bodyPr/>
                    <a:lstStyle/>
                    <a:p>
                      <a:r>
                        <a:rPr lang="en-US" sz="1300" dirty="0" smtClean="0"/>
                        <a:t>A grandparent</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en-US" sz="1300" dirty="0" smtClean="0"/>
                        <a:t>60%</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en-US" sz="1300" dirty="0" smtClean="0"/>
                        <a:t>24%</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en-US" sz="1300" dirty="0" smtClean="0"/>
                        <a:t>23%</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en-US" sz="1300" dirty="0" smtClean="0"/>
                        <a:t>19%</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en-US" sz="1300" dirty="0" smtClean="0"/>
                        <a:t>51%</a:t>
                      </a:r>
                      <a:endParaRPr lang="en-US" sz="1300" dirty="0"/>
                    </a:p>
                  </a:txBody>
                  <a:tcPr>
                    <a:lnB w="12700" cap="flat" cmpd="sng" algn="ctr">
                      <a:solidFill>
                        <a:schemeClr val="tx1"/>
                      </a:solidFill>
                      <a:prstDash val="solid"/>
                      <a:round/>
                      <a:headEnd type="none" w="med" len="med"/>
                      <a:tailEnd type="none" w="med" len="med"/>
                    </a:lnB>
                  </a:tcPr>
                </a:tc>
              </a:tr>
              <a:tr h="299655">
                <a:tc>
                  <a:txBody>
                    <a:bodyPr/>
                    <a:lstStyle/>
                    <a:p>
                      <a:r>
                        <a:rPr lang="en-US" sz="1300" dirty="0" smtClean="0"/>
                        <a:t>A brother/sister</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14%</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15%</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12%</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11%</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16%</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655">
                <a:tc>
                  <a:txBody>
                    <a:bodyPr/>
                    <a:lstStyle/>
                    <a:p>
                      <a:r>
                        <a:rPr lang="en-US" sz="1300" dirty="0" smtClean="0"/>
                        <a:t>A cousin</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26%</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32%</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25%</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18%</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32%</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655">
                <a:tc>
                  <a:txBody>
                    <a:bodyPr/>
                    <a:lstStyle/>
                    <a:p>
                      <a:r>
                        <a:rPr lang="en-US" sz="1300" dirty="0" smtClean="0"/>
                        <a:t>An aunt/uncle</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300" dirty="0" smtClean="0"/>
                        <a:t>40%</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300" dirty="0" smtClean="0"/>
                        <a:t>38%</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300" dirty="0" smtClean="0"/>
                        <a:t>28%</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300" dirty="0" smtClean="0"/>
                        <a:t>24%</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300" dirty="0" smtClean="0"/>
                        <a:t>42%</a:t>
                      </a:r>
                      <a:endParaRPr lang="en-US" sz="1300"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9655">
                <a:tc>
                  <a:txBody>
                    <a:bodyPr/>
                    <a:lstStyle/>
                    <a:p>
                      <a:pPr marL="0" marR="0" indent="0" algn="l" defTabSz="913973" rtl="0" eaLnBrk="1" fontAlgn="auto" latinLnBrk="0" hangingPunct="1">
                        <a:lnSpc>
                          <a:spcPct val="100000"/>
                        </a:lnSpc>
                        <a:spcBef>
                          <a:spcPts val="0"/>
                        </a:spcBef>
                        <a:spcAft>
                          <a:spcPts val="0"/>
                        </a:spcAft>
                        <a:buClrTx/>
                        <a:buSzTx/>
                        <a:buFontTx/>
                        <a:buNone/>
                        <a:tabLst/>
                        <a:defRPr/>
                      </a:pPr>
                      <a:r>
                        <a:rPr lang="en-US" sz="1300" dirty="0" smtClean="0"/>
                        <a:t>Total</a:t>
                      </a:r>
                      <a:r>
                        <a:rPr lang="en-US" sz="1300" baseline="0" dirty="0" smtClean="0"/>
                        <a:t> % who have a family member who has served</a:t>
                      </a:r>
                      <a:endParaRPr lang="en-US" sz="1300" dirty="0" smtClean="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rPr>
                        <a:t>87%</a:t>
                      </a:r>
                      <a:endParaRPr lang="en-US" sz="1300" dirty="0">
                        <a:solidFill>
                          <a:schemeClr val="tx1"/>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rPr>
                        <a:t>77%</a:t>
                      </a:r>
                      <a:endParaRPr lang="en-US" sz="1300" dirty="0">
                        <a:solidFill>
                          <a:schemeClr val="tx1"/>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rPr>
                        <a:t>64%</a:t>
                      </a:r>
                      <a:endParaRPr lang="en-US" sz="1300" dirty="0">
                        <a:solidFill>
                          <a:schemeClr val="tx1"/>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rPr>
                        <a:t>55%</a:t>
                      </a:r>
                      <a:endParaRPr lang="en-US" sz="1300" dirty="0">
                        <a:solidFill>
                          <a:schemeClr val="tx1"/>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rPr>
                        <a:t>86%</a:t>
                      </a:r>
                      <a:endParaRPr lang="en-US" sz="1300" dirty="0">
                        <a:solidFill>
                          <a:schemeClr val="tx1"/>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Family History of Military Service</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Race/Ethnicity</a:t>
            </a:r>
          </a:p>
        </p:txBody>
      </p:sp>
      <p:sp>
        <p:nvSpPr>
          <p:cNvPr id="13" name="Rectangle 12"/>
          <p:cNvSpPr/>
          <p:nvPr/>
        </p:nvSpPr>
        <p:spPr>
          <a:xfrm>
            <a:off x="222670"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Q10:  Have any of the following individuals served in the U.S. Military?</a:t>
            </a:r>
            <a:endParaRPr lang="en-US" sz="1000" i="1"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47579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43</a:t>
            </a:fld>
            <a:endParaRPr lang="en-US" sz="1400" dirty="0">
              <a:solidFill>
                <a:prstClr val="white"/>
              </a:solidFill>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829350"/>
              </p:ext>
            </p:extLst>
          </p:nvPr>
        </p:nvGraphicFramePr>
        <p:xfrm>
          <a:off x="756735" y="1377626"/>
          <a:ext cx="8223638" cy="5196438"/>
        </p:xfrm>
        <a:graphic>
          <a:graphicData uri="http://schemas.openxmlformats.org/drawingml/2006/table">
            <a:tbl>
              <a:tblPr firstRow="1" bandRow="1">
                <a:tableStyleId>{5C22544A-7EE6-4342-B048-85BDC9FD1C3A}</a:tableStyleId>
              </a:tblPr>
              <a:tblGrid>
                <a:gridCol w="3244218"/>
                <a:gridCol w="1244855"/>
                <a:gridCol w="1244855"/>
                <a:gridCol w="1244855"/>
                <a:gridCol w="1244855"/>
              </a:tblGrid>
              <a:tr h="451258">
                <a:tc>
                  <a:txBody>
                    <a:bodyPr/>
                    <a:lstStyle/>
                    <a:p>
                      <a:r>
                        <a:rPr lang="en-US" sz="1200" dirty="0" smtClean="0"/>
                        <a:t>%</a:t>
                      </a:r>
                      <a:r>
                        <a:rPr lang="en-US" sz="1200" baseline="0" dirty="0" smtClean="0"/>
                        <a:t> selected</a:t>
                      </a:r>
                      <a:endParaRPr lang="en-US" sz="12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Army</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Navy</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Marine Corps</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200" dirty="0" smtClean="0">
                          <a:latin typeface="Arial" pitchFamily="34" charset="0"/>
                          <a:cs typeface="Arial" pitchFamily="34" charset="0"/>
                        </a:rPr>
                        <a:t>Air Force</a:t>
                      </a:r>
                      <a:endParaRPr lang="en-US"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15690">
                <a:tc>
                  <a:txBody>
                    <a:bodyPr/>
                    <a:lstStyle/>
                    <a:p>
                      <a:pPr marL="91440" algn="l" defTabSz="914400" rtl="0" eaLnBrk="1" fontAlgn="b" latinLnBrk="0" hangingPunct="1">
                        <a:spcBef>
                          <a:spcPts val="600"/>
                        </a:spcBef>
                      </a:pPr>
                      <a:r>
                        <a:rPr lang="en-US" sz="1200" b="0" i="0" u="none" strike="noStrike" kern="1200" dirty="0" smtClean="0">
                          <a:solidFill>
                            <a:srgbClr val="000000"/>
                          </a:solidFill>
                          <a:latin typeface="Arial" pitchFamily="34" charset="0"/>
                          <a:ea typeface="+mn-ea"/>
                          <a:cs typeface="Arial" pitchFamily="34" charset="0"/>
                        </a:rPr>
                        <a:t>Pride/self-esteem/honor</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84%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algn="l" defTabSz="914400" rtl="0" eaLnBrk="1" fontAlgn="b" latinLnBrk="0" hangingPunct="1">
                        <a:spcBef>
                          <a:spcPts val="600"/>
                        </a:spcBef>
                      </a:pPr>
                      <a:r>
                        <a:rPr lang="en-US" sz="1200" b="0" i="0" u="none" strike="noStrike" kern="1200" dirty="0" smtClean="0">
                          <a:solidFill>
                            <a:srgbClr val="000000"/>
                          </a:solidFill>
                          <a:latin typeface="Arial" pitchFamily="34" charset="0"/>
                          <a:ea typeface="+mn-ea"/>
                          <a:cs typeface="Arial" pitchFamily="34" charset="0"/>
                        </a:rPr>
                        <a:t>Travel</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83%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algn="l" defTabSz="914400" rtl="0" eaLnBrk="1" fontAlgn="b" latinLnBrk="0" hangingPunct="1">
                        <a:spcBef>
                          <a:spcPts val="600"/>
                        </a:spcBef>
                      </a:pPr>
                      <a:r>
                        <a:rPr lang="en-US" sz="1200" b="0" i="0" u="none" strike="noStrike" kern="1200" dirty="0" smtClean="0">
                          <a:solidFill>
                            <a:srgbClr val="000000"/>
                          </a:solidFill>
                          <a:latin typeface="Arial" pitchFamily="34" charset="0"/>
                          <a:ea typeface="+mn-ea"/>
                          <a:cs typeface="Arial" pitchFamily="34" charset="0"/>
                        </a:rPr>
                        <a:t>Better my</a:t>
                      </a:r>
                      <a:r>
                        <a:rPr lang="en-US" sz="1200" b="0" i="0" u="none" strike="noStrike" kern="1200" baseline="0" dirty="0" smtClean="0">
                          <a:solidFill>
                            <a:srgbClr val="000000"/>
                          </a:solidFill>
                          <a:latin typeface="Arial" pitchFamily="34" charset="0"/>
                          <a:ea typeface="+mn-ea"/>
                          <a:cs typeface="Arial" pitchFamily="34" charset="0"/>
                        </a:rPr>
                        <a:t> life</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Gain experience/work skills</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Pay/money</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Experience adventure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Develop discipline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For the challenge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Pay for future education</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Help others</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Develop</a:t>
                      </a:r>
                      <a:r>
                        <a:rPr lang="en-US" sz="1200" b="0" i="0" u="none" strike="noStrike" kern="1200" baseline="0" dirty="0" smtClean="0">
                          <a:solidFill>
                            <a:srgbClr val="000000"/>
                          </a:solidFill>
                          <a:latin typeface="Arial" pitchFamily="34" charset="0"/>
                          <a:ea typeface="+mn-ea"/>
                          <a:cs typeface="Arial" pitchFamily="34" charset="0"/>
                        </a:rPr>
                        <a:t> leadership skills</a:t>
                      </a:r>
                      <a:endParaRPr lang="en-US" sz="1200" b="0" i="0" u="none" strike="noStrike" kern="1200" dirty="0" smtClean="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Belong to something elite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Educational opportunities within service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Job security</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Health and medical benefits</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3973"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Duty/obligation to country</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Make a positive difference in my community</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Opportunity for teamwork</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Pension and retirement benefits</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32%</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35%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40%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Provide</a:t>
                      </a:r>
                      <a:r>
                        <a:rPr lang="en-US" sz="1200" b="0" i="0" u="none" strike="noStrike" kern="1200" baseline="0" dirty="0" smtClean="0">
                          <a:solidFill>
                            <a:srgbClr val="000000"/>
                          </a:solidFill>
                          <a:latin typeface="Arial" pitchFamily="34" charset="0"/>
                          <a:ea typeface="+mn-ea"/>
                          <a:cs typeface="Arial" pitchFamily="34" charset="0"/>
                        </a:rPr>
                        <a:t> for my family</a:t>
                      </a:r>
                      <a:endParaRPr lang="en-US" sz="1200" b="0" i="0" u="none" strike="noStrike" kern="1200" dirty="0" smtClean="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24%</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23%</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Family tradition of service</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19%</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20%</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17%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21%</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90">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Unable</a:t>
                      </a:r>
                      <a:r>
                        <a:rPr lang="en-US" sz="1200" b="0" i="0" u="none" strike="noStrike" kern="1200" baseline="0" dirty="0" smtClean="0">
                          <a:solidFill>
                            <a:srgbClr val="000000"/>
                          </a:solidFill>
                          <a:latin typeface="Arial" pitchFamily="34" charset="0"/>
                          <a:ea typeface="+mn-ea"/>
                          <a:cs typeface="Arial" pitchFamily="34" charset="0"/>
                        </a:rPr>
                        <a:t> to find a job</a:t>
                      </a:r>
                      <a:endParaRPr lang="en-US" sz="1200" b="0" i="0" u="none" strike="noStrike" kern="1200" dirty="0" smtClean="0">
                        <a:solidFill>
                          <a:srgbClr val="000000"/>
                        </a:solidFill>
                        <a:latin typeface="Arial" pitchFamily="34" charset="0"/>
                        <a:ea typeface="+mn-ea"/>
                        <a:cs typeface="Arial" pitchFamily="34" charset="0"/>
                      </a:endParaRP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8%</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7%</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5%</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kern="1200" dirty="0" smtClean="0">
                          <a:solidFill>
                            <a:srgbClr val="000000"/>
                          </a:solidFill>
                          <a:latin typeface="Arial" pitchFamily="34" charset="0"/>
                          <a:ea typeface="+mn-ea"/>
                          <a:cs typeface="Arial" pitchFamily="34" charset="0"/>
                        </a:rPr>
                        <a:t>6%</a:t>
                      </a:r>
                      <a:endParaRPr lang="en-US" sz="12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2" name="Rectangle 11"/>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Q18:  What were your main reasons for wanting to join the [Service]?</a:t>
            </a:r>
            <a:endParaRPr lang="en-US" sz="1000" i="1"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Reasons for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974439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561296366"/>
              </p:ext>
            </p:extLst>
          </p:nvPr>
        </p:nvGraphicFramePr>
        <p:xfrm>
          <a:off x="4540005" y="2446853"/>
          <a:ext cx="6026396" cy="1483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2695454143"/>
              </p:ext>
            </p:extLst>
          </p:nvPr>
        </p:nvGraphicFramePr>
        <p:xfrm>
          <a:off x="4560325" y="3906200"/>
          <a:ext cx="6026396" cy="148335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44</a:t>
            </a:fld>
            <a:endParaRPr lang="en-US" sz="1400" dirty="0">
              <a:solidFill>
                <a:prstClr val="white"/>
              </a:solidFill>
            </a:endParaRPr>
          </a:p>
        </p:txBody>
      </p:sp>
      <p:sp>
        <p:nvSpPr>
          <p:cNvPr id="10" name="Content Placeholder 1"/>
          <p:cNvSpPr txBox="1">
            <a:spLocks/>
          </p:cNvSpPr>
          <p:nvPr/>
        </p:nvSpPr>
        <p:spPr bwMode="auto">
          <a:xfrm>
            <a:off x="457201" y="1066806"/>
            <a:ext cx="3193935"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tend to indicate that the number one reason they are joining their branch is because military service will improve their lives in some way. </a:t>
            </a:r>
          </a:p>
          <a:p>
            <a:endParaRPr lang="en-US" dirty="0" smtClean="0">
              <a:latin typeface="Georgia" pitchFamily="18" charset="0"/>
            </a:endParaRPr>
          </a:p>
          <a:p>
            <a:r>
              <a:rPr lang="en-US" dirty="0" smtClean="0">
                <a:latin typeface="Georgia" pitchFamily="18" charset="0"/>
              </a:rPr>
              <a:t>The most frequently chosen reasons for joining were pride/self-esteem/honor and “better my life.” </a:t>
            </a:r>
          </a:p>
          <a:p>
            <a:endParaRPr lang="en-US" dirty="0" smtClean="0">
              <a:latin typeface="Georgia" pitchFamily="18" charset="0"/>
            </a:endParaRPr>
          </a:p>
          <a:p>
            <a:r>
              <a:rPr lang="en-US" dirty="0" smtClean="0">
                <a:latin typeface="Georgia" pitchFamily="18" charset="0"/>
              </a:rPr>
              <a:t>The Marine Corps was the only Service whose recruits clearly selected one main reason for joining – pride/self-esteem.  Responses for the other Services were more evenly divided across several reasons for joining. </a:t>
            </a:r>
            <a:endParaRPr lang="en-US" dirty="0">
              <a:latin typeface="Georgia" pitchFamily="18" charset="0"/>
            </a:endParaRP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Q19:  Please review the reasons you selected above.  Of these, which was the number one reason that you wanted to join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1422791583"/>
              </p:ext>
            </p:extLst>
          </p:nvPr>
        </p:nvGraphicFramePr>
        <p:xfrm>
          <a:off x="4509525" y="972828"/>
          <a:ext cx="6026396" cy="1483354"/>
        </p:xfrm>
        <a:graphic>
          <a:graphicData uri="http://schemas.openxmlformats.org/drawingml/2006/chart">
            <c:chart xmlns:c="http://schemas.openxmlformats.org/drawingml/2006/chart" xmlns:r="http://schemas.openxmlformats.org/officeDocument/2006/relationships" r:id="rId5"/>
          </a:graphicData>
        </a:graphic>
      </p:graphicFrame>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4860" y="5578395"/>
            <a:ext cx="867228" cy="86851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4860" y="4146894"/>
            <a:ext cx="867228" cy="86851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1136" y="2741349"/>
            <a:ext cx="900952" cy="902290"/>
          </a:xfrm>
          <a:prstGeom prst="rect">
            <a:avLst/>
          </a:prstGeom>
        </p:spPr>
      </p:pic>
      <p:pic>
        <p:nvPicPr>
          <p:cNvPr id="23" name="Picture 4" descr="http://upload.wikimedia.org/wikipedia/commons/2/2e/Army.gif"/>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796553" y="1358736"/>
            <a:ext cx="610118" cy="772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hart 18"/>
          <p:cNvGraphicFramePr/>
          <p:nvPr>
            <p:extLst>
              <p:ext uri="{D42A27DB-BD31-4B8C-83A1-F6EECF244321}">
                <p14:modId xmlns:p14="http://schemas.microsoft.com/office/powerpoint/2010/main" val="2049893446"/>
              </p:ext>
            </p:extLst>
          </p:nvPr>
        </p:nvGraphicFramePr>
        <p:xfrm>
          <a:off x="4550165" y="5384148"/>
          <a:ext cx="6026396" cy="1483354"/>
        </p:xfrm>
        <a:graphic>
          <a:graphicData uri="http://schemas.openxmlformats.org/drawingml/2006/chart">
            <c:chart xmlns:c="http://schemas.openxmlformats.org/drawingml/2006/chart" xmlns:r="http://schemas.openxmlformats.org/officeDocument/2006/relationships" r:id="rId11"/>
          </a:graphicData>
        </a:graphic>
      </p:graphicFrame>
      <p:sp>
        <p:nvSpPr>
          <p:cNvPr id="24"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Number One Reason for Joining the Branch</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2293919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983960298"/>
              </p:ext>
            </p:extLst>
          </p:nvPr>
        </p:nvGraphicFramePr>
        <p:xfrm>
          <a:off x="748164" y="3339966"/>
          <a:ext cx="8601760" cy="336884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45</a:t>
            </a:fld>
            <a:endParaRPr lang="en-US" sz="1400" dirty="0">
              <a:solidFill>
                <a:prstClr val="white"/>
              </a:solidFill>
            </a:endParaRPr>
          </a:p>
        </p:txBody>
      </p:sp>
      <p:sp>
        <p:nvSpPr>
          <p:cNvPr id="10" name="Content Placeholder 1"/>
          <p:cNvSpPr txBox="1">
            <a:spLocks/>
          </p:cNvSpPr>
          <p:nvPr/>
        </p:nvSpPr>
        <p:spPr bwMode="auto">
          <a:xfrm>
            <a:off x="447474" y="1066805"/>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Only </a:t>
            </a:r>
            <a:r>
              <a:rPr lang="en-US" dirty="0">
                <a:latin typeface="Georgia" pitchFamily="18" charset="0"/>
              </a:rPr>
              <a:t>about one-quarter </a:t>
            </a:r>
            <a:r>
              <a:rPr lang="en-US" dirty="0" smtClean="0">
                <a:latin typeface="Georgia" pitchFamily="18" charset="0"/>
              </a:rPr>
              <a:t>of recruits report </a:t>
            </a:r>
            <a:r>
              <a:rPr lang="en-US" dirty="0">
                <a:latin typeface="Georgia" pitchFamily="18" charset="0"/>
              </a:rPr>
              <a:t>that the Post-9/11 GI Bill was influential on their decision to </a:t>
            </a:r>
            <a:r>
              <a:rPr lang="en-US" dirty="0" smtClean="0">
                <a:latin typeface="Georgia" pitchFamily="18" charset="0"/>
              </a:rPr>
              <a:t>enlist.  This proportion is much smaller than the proportion of recruits who report that education benefits were influential on their enlistment decisions.    </a:t>
            </a:r>
          </a:p>
          <a:p>
            <a:r>
              <a:rPr lang="en-US" dirty="0" smtClean="0">
                <a:latin typeface="Georgia" pitchFamily="18" charset="0"/>
              </a:rPr>
              <a:t>The discrepancy between these numbers suggests that some new recruits may not be fully aware of the benefits available to them through the Post-9/11 GI Bill.  However, only 15% of new recruits report that they are not familiar with the Post-9/11 GI Bill. </a:t>
            </a:r>
            <a:endParaRPr lang="en-US" dirty="0">
              <a:latin typeface="Georgia" pitchFamily="18" charset="0"/>
            </a:endParaRPr>
          </a:p>
        </p:txBody>
      </p:sp>
      <p:sp>
        <p:nvSpPr>
          <p:cNvPr id="15" name="TextBox 14"/>
          <p:cNvSpPr txBox="1"/>
          <p:nvPr/>
        </p:nvSpPr>
        <p:spPr>
          <a:xfrm>
            <a:off x="1525533" y="3555800"/>
            <a:ext cx="3523511" cy="307777"/>
          </a:xfrm>
          <a:prstGeom prst="rect">
            <a:avLst/>
          </a:prstGeom>
          <a:noFill/>
        </p:spPr>
        <p:txBody>
          <a:bodyPr wrap="square" rtlCol="0">
            <a:spAutoFit/>
          </a:bodyPr>
          <a:lstStyle/>
          <a:p>
            <a:pPr>
              <a:buNone/>
            </a:pPr>
            <a:r>
              <a:rPr lang="en-US" sz="1400" b="1" i="1" dirty="0" smtClean="0"/>
              <a:t>% Very Influential/Extremely Influential</a:t>
            </a:r>
            <a:endParaRPr lang="en-US" sz="1400" b="1" i="1" dirty="0"/>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Q33:  How influential was the Post-9/11 GI Bill on your enlistment decision?  </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4"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Post-9/11 GI Bill</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Tree>
    <p:extLst>
      <p:ext uri="{BB962C8B-B14F-4D97-AF65-F5344CB8AC3E}">
        <p14:creationId xmlns:p14="http://schemas.microsoft.com/office/powerpoint/2010/main" val="3845865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46</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a:latin typeface="Georgia" pitchFamily="18" charset="0"/>
              </a:rPr>
              <a:t>Female recruits were much more likely than male recruits to report that this change in policy would have impacted their decision to enlist. </a:t>
            </a:r>
            <a:r>
              <a:rPr lang="en-US" dirty="0" smtClean="0">
                <a:latin typeface="Georgia" pitchFamily="18" charset="0"/>
              </a:rPr>
              <a:t> However</a:t>
            </a:r>
            <a:r>
              <a:rPr lang="en-US" dirty="0">
                <a:latin typeface="Georgia" pitchFamily="18" charset="0"/>
              </a:rPr>
              <a:t>, they were somewhat divided as to whether this change would have made them more likely to enlist or less likely to enlist</a:t>
            </a:r>
            <a:r>
              <a:rPr lang="en-US" dirty="0" smtClean="0">
                <a:latin typeface="Georgia" pitchFamily="18" charset="0"/>
              </a:rPr>
              <a:t>.</a:t>
            </a:r>
          </a:p>
          <a:p>
            <a:r>
              <a:rPr lang="en-US" dirty="0" smtClean="0">
                <a:latin typeface="Georgia" pitchFamily="18" charset="0"/>
              </a:rPr>
              <a:t>Few male recruits reported that allowing women to serve in combat roles would have affected their decision to join the Military.  Those that reported it would have had an impact were more likely to report that it would have had a negative impact than a positive impact.</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Q27:  For each of the following, please indicate whether these potential changes would have made you more likely or less likely to apply to serve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39123012"/>
              </p:ext>
            </p:extLst>
          </p:nvPr>
        </p:nvGraphicFramePr>
        <p:xfrm>
          <a:off x="731519" y="3989380"/>
          <a:ext cx="8234413" cy="2622700"/>
        </p:xfrm>
        <a:graphic>
          <a:graphicData uri="http://schemas.openxmlformats.org/drawingml/2006/table">
            <a:tbl>
              <a:tblPr firstRow="1" bandRow="1">
                <a:tableStyleId>{5C22544A-7EE6-4342-B048-85BDC9FD1C3A}</a:tableStyleId>
              </a:tblPr>
              <a:tblGrid>
                <a:gridCol w="2744805"/>
                <a:gridCol w="1372402"/>
                <a:gridCol w="1372402"/>
                <a:gridCol w="1372402"/>
                <a:gridCol w="1372402"/>
              </a:tblGrid>
              <a:tr h="334332">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cap="none" baseline="0" dirty="0" smtClean="0">
                          <a:solidFill>
                            <a:schemeClr val="tx1"/>
                          </a:solidFill>
                          <a:latin typeface="Arial" pitchFamily="34" charset="0"/>
                          <a:cs typeface="Arial" pitchFamily="34" charset="0"/>
                        </a:rPr>
                        <a:t>Males</a:t>
                      </a:r>
                      <a:endParaRPr lang="en-US" sz="1600" cap="none" baseline="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sz="1200" cap="small" baseline="0" dirty="0">
                        <a:solidFill>
                          <a:srgbClr val="C00000"/>
                        </a:solidFill>
                      </a:endParaRPr>
                    </a:p>
                  </a:txBody>
                  <a:tcPr>
                    <a:lnB w="12700" cap="flat" cmpd="sng" algn="ctr">
                      <a:solidFill>
                        <a:schemeClr val="tx1"/>
                      </a:solidFill>
                      <a:prstDash val="solid"/>
                      <a:round/>
                      <a:headEnd type="none" w="med" len="med"/>
                      <a:tailEnd type="none" w="med" len="med"/>
                    </a:lnB>
                    <a:noFill/>
                  </a:tcPr>
                </a:tc>
                <a:tc gridSpan="2">
                  <a:txBody>
                    <a:bodyPr/>
                    <a:lstStyle/>
                    <a:p>
                      <a:pPr algn="ctr"/>
                      <a:r>
                        <a:rPr lang="en-US" sz="1600" cap="none" baseline="0" dirty="0" smtClean="0">
                          <a:solidFill>
                            <a:schemeClr val="tx1"/>
                          </a:solidFill>
                          <a:latin typeface="Arial" pitchFamily="34" charset="0"/>
                          <a:cs typeface="Arial" pitchFamily="34" charset="0"/>
                        </a:rPr>
                        <a:t>Females</a:t>
                      </a:r>
                      <a:endParaRPr lang="en-US" sz="1600" cap="none" baseline="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sz="1200" cap="small" baseline="0" dirty="0">
                        <a:solidFill>
                          <a:srgbClr val="C00000"/>
                        </a:solidFill>
                      </a:endParaRPr>
                    </a:p>
                  </a:txBody>
                  <a:tcPr>
                    <a:lnB w="12700" cap="flat" cmpd="sng" algn="ctr">
                      <a:solidFill>
                        <a:schemeClr val="tx1"/>
                      </a:solidFill>
                      <a:prstDash val="solid"/>
                      <a:round/>
                      <a:headEnd type="none" w="med" len="med"/>
                      <a:tailEnd type="none" w="med" len="med"/>
                    </a:lnB>
                    <a:noFill/>
                  </a:tcPr>
                </a:tc>
              </a:tr>
              <a:tr h="334332">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cap="none" baseline="0" dirty="0" smtClean="0">
                          <a:solidFill>
                            <a:schemeClr val="tx1"/>
                          </a:solidFill>
                          <a:latin typeface="Arial" pitchFamily="34" charset="0"/>
                          <a:cs typeface="Arial" pitchFamily="34" charset="0"/>
                        </a:rPr>
                        <a:t>More Likely</a:t>
                      </a:r>
                      <a:endParaRPr lang="en-US" sz="1200" b="1" cap="none" baseline="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cap="none" baseline="0" dirty="0" smtClean="0">
                          <a:solidFill>
                            <a:schemeClr val="tx1"/>
                          </a:solidFill>
                          <a:latin typeface="Arial" pitchFamily="34" charset="0"/>
                          <a:cs typeface="Arial" pitchFamily="34" charset="0"/>
                        </a:rPr>
                        <a:t>Less Likely</a:t>
                      </a:r>
                      <a:endParaRPr lang="en-US" sz="1200" b="1" cap="none" baseline="0" dirty="0">
                        <a:solidFill>
                          <a:schemeClr val="tx1"/>
                        </a:solidFill>
                        <a:latin typeface="Arial" pitchFamily="34" charset="0"/>
                        <a:cs typeface="Arial" pitchFamily="34"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cap="none" baseline="0" dirty="0" smtClean="0">
                          <a:solidFill>
                            <a:schemeClr val="tx1"/>
                          </a:solidFill>
                          <a:latin typeface="Arial" pitchFamily="34" charset="0"/>
                          <a:cs typeface="Arial" pitchFamily="34" charset="0"/>
                        </a:rPr>
                        <a:t>More Likely</a:t>
                      </a:r>
                      <a:endParaRPr lang="en-US" sz="1200" b="1" cap="none" baseline="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cap="none" baseline="0" dirty="0" smtClean="0">
                          <a:solidFill>
                            <a:schemeClr val="tx1"/>
                          </a:solidFill>
                          <a:latin typeface="Arial" pitchFamily="34" charset="0"/>
                          <a:cs typeface="Arial" pitchFamily="34" charset="0"/>
                        </a:rPr>
                        <a:t>Less Likely</a:t>
                      </a:r>
                      <a:endParaRPr lang="en-US" sz="1200" b="1" cap="none" baseline="0" dirty="0">
                        <a:solidFill>
                          <a:schemeClr val="tx1"/>
                        </a:solidFill>
                        <a:latin typeface="Arial" pitchFamily="34" charset="0"/>
                        <a:cs typeface="Arial" pitchFamily="34"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95">
                <a:tc>
                  <a:txBody>
                    <a:bodyPr/>
                    <a:lstStyle/>
                    <a:p>
                      <a:r>
                        <a:rPr lang="en-US" sz="1400" b="1" kern="1200" cap="none" baseline="0" dirty="0" smtClean="0">
                          <a:solidFill>
                            <a:schemeClr val="bg1"/>
                          </a:solidFill>
                          <a:latin typeface="Arial" pitchFamily="34" charset="0"/>
                          <a:ea typeface="+mn-ea"/>
                          <a:cs typeface="Arial" pitchFamily="34" charset="0"/>
                        </a:rPr>
                        <a:t>Army</a:t>
                      </a:r>
                      <a:endParaRPr lang="en-US" sz="1400" b="1" kern="1200" cap="none" baseline="0" dirty="0">
                        <a:solidFill>
                          <a:schemeClr val="bg1"/>
                        </a:solidFill>
                        <a:latin typeface="Arial" pitchFamily="34" charset="0"/>
                        <a:ea typeface="+mn-ea"/>
                        <a:cs typeface="Arial" pitchFamily="34" charset="0"/>
                      </a:endParaRPr>
                    </a:p>
                  </a:txBody>
                  <a:tcPr anchor="ctr">
                    <a:lnT w="12700" cap="flat" cmpd="sng" algn="ctr">
                      <a:noFill/>
                      <a:prstDash val="solid"/>
                      <a:round/>
                      <a:headEnd type="none" w="med" len="med"/>
                      <a:tailEnd type="none" w="med" len="med"/>
                    </a:lnT>
                    <a:solidFill>
                      <a:srgbClr val="33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12%</a:t>
                      </a:r>
                      <a:endParaRPr lang="en-US" sz="1400" b="1" kern="1200" dirty="0">
                        <a:solidFill>
                          <a:schemeClr val="tx1"/>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chemeClr val="tx1"/>
                          </a:solidFill>
                          <a:latin typeface="Arial" pitchFamily="34" charset="0"/>
                          <a:ea typeface="+mn-ea"/>
                          <a:cs typeface="Arial" pitchFamily="34" charset="0"/>
                        </a:rPr>
                        <a:t>27%</a:t>
                      </a:r>
                      <a:endParaRPr lang="en-US" sz="14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17%</a:t>
                      </a:r>
                      <a:endParaRPr lang="en-US" sz="1400" b="1" kern="1200" dirty="0">
                        <a:solidFill>
                          <a:schemeClr val="tx1"/>
                        </a:solidFill>
                        <a:latin typeface="Arial" pitchFamily="34" charset="0"/>
                        <a:ea typeface="+mn-ea"/>
                        <a:cs typeface="Arial"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95">
                <a:tc>
                  <a:txBody>
                    <a:bodyPr/>
                    <a:lstStyle/>
                    <a:p>
                      <a:r>
                        <a:rPr lang="en-US" sz="1400" b="1" kern="1200" cap="none" baseline="0" dirty="0" smtClean="0">
                          <a:solidFill>
                            <a:schemeClr val="bg1"/>
                          </a:solidFill>
                          <a:latin typeface="Arial" pitchFamily="34" charset="0"/>
                          <a:ea typeface="+mn-ea"/>
                          <a:cs typeface="Arial" pitchFamily="34" charset="0"/>
                        </a:rPr>
                        <a:t>Navy</a:t>
                      </a:r>
                      <a:endParaRPr lang="en-US" sz="1400" b="1" kern="1200" cap="none" baseline="0" dirty="0">
                        <a:solidFill>
                          <a:schemeClr val="bg1"/>
                        </a:solidFill>
                        <a:latin typeface="Arial" pitchFamily="34" charset="0"/>
                        <a:ea typeface="+mn-ea"/>
                        <a:cs typeface="Arial" pitchFamily="34" charset="0"/>
                      </a:endParaRPr>
                    </a:p>
                  </a:txBody>
                  <a:tcPr anchor="ctr">
                    <a:solidFill>
                      <a:srgbClr val="002060"/>
                    </a:solidFill>
                  </a:tcPr>
                </a:tc>
                <a:tc>
                  <a:txBody>
                    <a:bodyPr/>
                    <a:lstStyle/>
                    <a:p>
                      <a:pPr algn="ctr"/>
                      <a:r>
                        <a:rPr lang="en-US" sz="1400" b="1" kern="1200" dirty="0" smtClean="0">
                          <a:solidFill>
                            <a:schemeClr val="tx1"/>
                          </a:solidFill>
                          <a:latin typeface="Arial" pitchFamily="34" charset="0"/>
                          <a:ea typeface="+mn-ea"/>
                          <a:cs typeface="Arial" pitchFamily="34" charset="0"/>
                        </a:rPr>
                        <a:t>6%</a:t>
                      </a:r>
                      <a:endParaRPr lang="en-US" sz="1400" b="1" kern="1200" dirty="0">
                        <a:solidFill>
                          <a:schemeClr val="tx1"/>
                        </a:solidFill>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9%</a:t>
                      </a:r>
                      <a:endParaRPr lang="en-US" sz="1400" b="1" kern="1200" dirty="0">
                        <a:solidFill>
                          <a:schemeClr val="tx1"/>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chemeClr val="tx1"/>
                          </a:solidFill>
                          <a:latin typeface="Arial" pitchFamily="34" charset="0"/>
                          <a:ea typeface="+mn-ea"/>
                          <a:cs typeface="Arial" pitchFamily="34" charset="0"/>
                        </a:rPr>
                        <a:t>22%</a:t>
                      </a:r>
                      <a:endParaRPr lang="en-US" sz="14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14%</a:t>
                      </a:r>
                      <a:endParaRPr lang="en-US" sz="1400" b="1" kern="1200" dirty="0">
                        <a:solidFill>
                          <a:schemeClr val="tx1"/>
                        </a:solidFill>
                        <a:latin typeface="Arial" pitchFamily="34" charset="0"/>
                        <a:ea typeface="+mn-ea"/>
                        <a:cs typeface="Arial"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95">
                <a:tc>
                  <a:txBody>
                    <a:bodyPr/>
                    <a:lstStyle/>
                    <a:p>
                      <a:r>
                        <a:rPr lang="en-US" sz="1400" b="1" kern="1200" cap="none" baseline="0" dirty="0" smtClean="0">
                          <a:solidFill>
                            <a:schemeClr val="bg1"/>
                          </a:solidFill>
                          <a:latin typeface="Arial" pitchFamily="34" charset="0"/>
                          <a:ea typeface="+mn-ea"/>
                          <a:cs typeface="Arial" pitchFamily="34" charset="0"/>
                        </a:rPr>
                        <a:t>Marine Corps</a:t>
                      </a:r>
                      <a:endParaRPr lang="en-US" sz="1400" b="1" kern="1200" cap="none" baseline="0" dirty="0">
                        <a:solidFill>
                          <a:schemeClr val="bg1"/>
                        </a:solidFill>
                        <a:latin typeface="Arial" pitchFamily="34" charset="0"/>
                        <a:ea typeface="+mn-ea"/>
                        <a:cs typeface="Arial" pitchFamily="34" charset="0"/>
                      </a:endParaRPr>
                    </a:p>
                  </a:txBody>
                  <a:tcPr anchor="ctr">
                    <a:solidFill>
                      <a:srgbClr val="C00000"/>
                    </a:solidFill>
                  </a:tcPr>
                </a:tc>
                <a:tc>
                  <a:txBody>
                    <a:bodyPr/>
                    <a:lstStyle/>
                    <a:p>
                      <a:pPr algn="ctr"/>
                      <a:r>
                        <a:rPr lang="en-US" sz="1400" b="1" kern="1200" dirty="0" smtClean="0">
                          <a:solidFill>
                            <a:schemeClr val="tx1"/>
                          </a:solidFill>
                          <a:latin typeface="Arial" pitchFamily="34" charset="0"/>
                          <a:ea typeface="+mn-ea"/>
                          <a:cs typeface="Arial" pitchFamily="34" charset="0"/>
                        </a:rPr>
                        <a:t>6%</a:t>
                      </a:r>
                      <a:endParaRPr lang="en-US" sz="1400" b="1" kern="1200" dirty="0">
                        <a:solidFill>
                          <a:schemeClr val="tx1"/>
                        </a:solidFill>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smtClean="0">
                          <a:solidFill>
                            <a:schemeClr val="tx1"/>
                          </a:solidFill>
                          <a:latin typeface="Arial" pitchFamily="34" charset="0"/>
                          <a:ea typeface="+mn-ea"/>
                          <a:cs typeface="Arial" pitchFamily="34" charset="0"/>
                        </a:rPr>
                        <a:t>12%</a:t>
                      </a:r>
                      <a:endParaRPr lang="en-US" sz="1400" b="1" kern="1200" dirty="0">
                        <a:solidFill>
                          <a:schemeClr val="tx1"/>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chemeClr val="tx1"/>
                          </a:solidFill>
                          <a:latin typeface="Arial" pitchFamily="34" charset="0"/>
                          <a:ea typeface="+mn-ea"/>
                          <a:cs typeface="Arial" pitchFamily="34" charset="0"/>
                        </a:rPr>
                        <a:t>32%</a:t>
                      </a:r>
                      <a:endParaRPr lang="en-US" sz="14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smtClean="0">
                          <a:solidFill>
                            <a:schemeClr val="tx1"/>
                          </a:solidFill>
                          <a:latin typeface="Arial" pitchFamily="34" charset="0"/>
                          <a:ea typeface="+mn-ea"/>
                          <a:cs typeface="Arial" pitchFamily="34" charset="0"/>
                        </a:rPr>
                        <a:t>13%</a:t>
                      </a:r>
                      <a:endParaRPr lang="en-US" sz="1400" b="1" kern="1200" dirty="0">
                        <a:solidFill>
                          <a:schemeClr val="tx1"/>
                        </a:solidFill>
                        <a:latin typeface="Arial" pitchFamily="34" charset="0"/>
                        <a:ea typeface="+mn-ea"/>
                        <a:cs typeface="Arial"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795">
                <a:tc>
                  <a:txBody>
                    <a:bodyPr/>
                    <a:lstStyle/>
                    <a:p>
                      <a:r>
                        <a:rPr lang="en-US" sz="1400" b="1" kern="1200" cap="none" baseline="0" dirty="0" smtClean="0">
                          <a:solidFill>
                            <a:schemeClr val="bg1"/>
                          </a:solidFill>
                          <a:latin typeface="Arial" pitchFamily="34" charset="0"/>
                          <a:ea typeface="+mn-ea"/>
                          <a:cs typeface="Arial" pitchFamily="34" charset="0"/>
                        </a:rPr>
                        <a:t>Air Force</a:t>
                      </a:r>
                      <a:endParaRPr lang="en-US" sz="1400" b="1" kern="1200" cap="none" baseline="0" dirty="0">
                        <a:solidFill>
                          <a:schemeClr val="bg1"/>
                        </a:solidFill>
                        <a:latin typeface="Arial" pitchFamily="34" charset="0"/>
                        <a:ea typeface="+mn-ea"/>
                        <a:cs typeface="Arial" pitchFamily="34" charset="0"/>
                      </a:endParaRPr>
                    </a:p>
                  </a:txBody>
                  <a:tcPr anchor="ctr">
                    <a:solidFill>
                      <a:srgbClr val="66CCFF"/>
                    </a:solidFill>
                  </a:tcPr>
                </a:tc>
                <a:tc>
                  <a:txBody>
                    <a:bodyPr/>
                    <a:lstStyle/>
                    <a:p>
                      <a:pPr algn="ctr"/>
                      <a:r>
                        <a:rPr lang="en-US" sz="1400" b="1" kern="1200" dirty="0" smtClean="0">
                          <a:solidFill>
                            <a:schemeClr val="tx1"/>
                          </a:solidFill>
                          <a:latin typeface="Arial" pitchFamily="34" charset="0"/>
                          <a:ea typeface="+mn-ea"/>
                          <a:cs typeface="Arial" pitchFamily="34" charset="0"/>
                        </a:rPr>
                        <a:t>5%</a:t>
                      </a:r>
                      <a:endParaRPr lang="en-US" sz="1400" b="1" kern="1200" dirty="0">
                        <a:solidFill>
                          <a:schemeClr val="tx1"/>
                        </a:solidFill>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7%</a:t>
                      </a:r>
                      <a:endParaRPr lang="en-US" sz="1400" b="1" kern="1200" dirty="0">
                        <a:solidFill>
                          <a:schemeClr val="tx1"/>
                        </a:solidFill>
                        <a:latin typeface="Arial" pitchFamily="34" charset="0"/>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913973" rtl="0" eaLnBrk="1" latinLnBrk="0" hangingPunct="1"/>
                      <a:r>
                        <a:rPr lang="en-US" sz="1400" b="1" kern="1200" dirty="0" smtClean="0">
                          <a:solidFill>
                            <a:schemeClr val="tx1"/>
                          </a:solidFill>
                          <a:latin typeface="Arial" pitchFamily="34" charset="0"/>
                          <a:ea typeface="+mn-ea"/>
                          <a:cs typeface="Arial" pitchFamily="34" charset="0"/>
                        </a:rPr>
                        <a:t>19%</a:t>
                      </a:r>
                      <a:endParaRPr lang="en-US" sz="14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smtClean="0">
                          <a:solidFill>
                            <a:schemeClr val="tx1"/>
                          </a:solidFill>
                          <a:latin typeface="Arial" pitchFamily="34" charset="0"/>
                          <a:ea typeface="+mn-ea"/>
                          <a:cs typeface="Arial" pitchFamily="34" charset="0"/>
                        </a:rPr>
                        <a:t>13%</a:t>
                      </a:r>
                      <a:endParaRPr lang="en-US" sz="1400" b="1" kern="1200" dirty="0">
                        <a:solidFill>
                          <a:schemeClr val="tx1"/>
                        </a:solidFill>
                        <a:latin typeface="Arial" pitchFamily="34" charset="0"/>
                        <a:ea typeface="+mn-ea"/>
                        <a:cs typeface="Arial"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TextBox 8"/>
          <p:cNvSpPr txBox="1"/>
          <p:nvPr/>
        </p:nvSpPr>
        <p:spPr>
          <a:xfrm>
            <a:off x="2178076" y="3270642"/>
            <a:ext cx="6281224" cy="555308"/>
          </a:xfrm>
          <a:prstGeom prst="rect">
            <a:avLst/>
          </a:prstGeom>
          <a:noFill/>
          <a:ln>
            <a:noFill/>
          </a:ln>
        </p:spPr>
        <p:txBody>
          <a:bodyPr wrap="square" lIns="101882" tIns="50941" rIns="101882" bIns="50941" rtlCol="0">
            <a:spAutoFit/>
          </a:bodyPr>
          <a:lstStyle/>
          <a:p>
            <a:pPr algn="ctr" defTabSz="1007938">
              <a:buNone/>
            </a:pPr>
            <a:r>
              <a:rPr lang="en-US" sz="1400" b="1" dirty="0" smtClean="0">
                <a:latin typeface="Arial" pitchFamily="34" charset="0"/>
                <a:cs typeface="Arial" pitchFamily="34" charset="0"/>
              </a:rPr>
              <a:t>Impact on Likelihood to Apply to Serve: </a:t>
            </a:r>
          </a:p>
          <a:p>
            <a:pPr algn="ctr" defTabSz="1007938">
              <a:buNone/>
            </a:pPr>
            <a:r>
              <a:rPr lang="en-US" sz="1400" b="1" u="sng" dirty="0" smtClean="0">
                <a:latin typeface="Arial" pitchFamily="34" charset="0"/>
                <a:cs typeface="Arial" pitchFamily="34" charset="0"/>
              </a:rPr>
              <a:t>Potentially allowing women to serve on hazardous duty</a:t>
            </a:r>
            <a:endParaRPr lang="en-US" sz="1400" b="1" u="sng" dirty="0">
              <a:latin typeface="Arial" pitchFamily="34" charset="0"/>
              <a:cs typeface="Arial" pitchFamily="34" charset="0"/>
            </a:endParaRPr>
          </a:p>
        </p:txBody>
      </p:sp>
      <p:sp>
        <p:nvSpPr>
          <p:cNvPr id="12"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Impact of Allowing Women to Serve on Hazardous Duty</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 and Gender</a:t>
            </a:r>
          </a:p>
        </p:txBody>
      </p:sp>
    </p:spTree>
    <p:extLst>
      <p:ext uri="{BB962C8B-B14F-4D97-AF65-F5344CB8AC3E}">
        <p14:creationId xmlns:p14="http://schemas.microsoft.com/office/powerpoint/2010/main" val="351744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323554"/>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lIns="91192" tIns="45594" rIns="91192" bIns="45594" anchor="ctr" anchorCtr="1"/>
          <a:lstStyle/>
          <a:p>
            <a:r>
              <a:rPr lang="en-US" sz="3600" dirty="0" smtClean="0">
                <a:latin typeface="Franklin Gothic Book" pitchFamily="34" charset="0"/>
              </a:rPr>
              <a:t>The Enlistment Decision</a:t>
            </a:r>
            <a:endParaRPr lang="en-US" sz="3600" dirty="0">
              <a:latin typeface="Franklin Gothic Book" pitchFamily="34" charset="0"/>
            </a:endParaRPr>
          </a:p>
        </p:txBody>
      </p:sp>
      <p:sp>
        <p:nvSpPr>
          <p:cNvPr id="4" name="Slide Number Placeholder 3"/>
          <p:cNvSpPr txBox="1">
            <a:spLocks noGrp="1"/>
          </p:cNvSpPr>
          <p:nvPr/>
        </p:nvSpPr>
        <p:spPr bwMode="auto">
          <a:xfrm>
            <a:off x="8775700" y="7026275"/>
            <a:ext cx="1066800" cy="533400"/>
          </a:xfrm>
          <a:prstGeom prst="rect">
            <a:avLst/>
          </a:prstGeom>
          <a:noFill/>
          <a:ln w="9525">
            <a:noFill/>
            <a:miter lim="800000"/>
            <a:headEnd/>
            <a:tailEnd/>
          </a:ln>
        </p:spPr>
        <p:txBody>
          <a:bodyPr lIns="91348" tIns="45672" rIns="91348" bIns="45672"/>
          <a:lstStyle/>
          <a:p>
            <a:pPr algn="ctr" eaLnBrk="0" hangingPunct="0">
              <a:spcBef>
                <a:spcPct val="0"/>
              </a:spcBef>
              <a:buClrTx/>
              <a:buFontTx/>
              <a:buNone/>
              <a:defRPr/>
            </a:pPr>
            <a:fld id="{43949FBA-06EF-4202-A0A2-0204C375FE1C}" type="slidenum">
              <a:rPr lang="en-US" sz="1200">
                <a:solidFill>
                  <a:schemeClr val="bg1"/>
                </a:solidFill>
                <a:latin typeface="+mj-lt"/>
                <a:cs typeface="+mn-cs"/>
              </a:rPr>
              <a:pPr algn="ctr" eaLnBrk="0" hangingPunct="0">
                <a:spcBef>
                  <a:spcPct val="0"/>
                </a:spcBef>
                <a:buClrTx/>
                <a:buFontTx/>
                <a:buNone/>
                <a:defRPr/>
              </a:pPr>
              <a:t>4</a:t>
            </a:fld>
            <a:endParaRPr lang="en-US" sz="1400" dirty="0">
              <a:solidFill>
                <a:schemeClr val="bg1"/>
              </a:solidFill>
              <a:latin typeface="Times New Roman" pitchFamily="18" charset="0"/>
              <a:cs typeface="+mn-cs"/>
            </a:endParaRPr>
          </a:p>
        </p:txBody>
      </p:sp>
    </p:spTree>
    <p:extLst>
      <p:ext uri="{BB962C8B-B14F-4D97-AF65-F5344CB8AC3E}">
        <p14:creationId xmlns:p14="http://schemas.microsoft.com/office/powerpoint/2010/main" val="255392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9668" y="5825822"/>
            <a:ext cx="2218944" cy="292388"/>
          </a:xfrm>
          <a:prstGeom prst="rect">
            <a:avLst/>
          </a:prstGeom>
          <a:noFill/>
        </p:spPr>
        <p:txBody>
          <a:bodyPr wrap="square" rtlCol="0">
            <a:spAutoFit/>
          </a:bodyPr>
          <a:lstStyle/>
          <a:p>
            <a:pPr>
              <a:buNone/>
            </a:pPr>
            <a:r>
              <a:rPr lang="en-US" sz="1300" b="1" dirty="0" smtClean="0"/>
              <a:t>Air Force</a:t>
            </a:r>
            <a:endParaRPr lang="en-US" sz="1300" b="1" dirty="0"/>
          </a:p>
        </p:txBody>
      </p:sp>
      <p:sp>
        <p:nvSpPr>
          <p:cNvPr id="2" name="TextBox 1"/>
          <p:cNvSpPr txBox="1"/>
          <p:nvPr/>
        </p:nvSpPr>
        <p:spPr>
          <a:xfrm>
            <a:off x="626112" y="3964111"/>
            <a:ext cx="2565399" cy="292388"/>
          </a:xfrm>
          <a:prstGeom prst="rect">
            <a:avLst/>
          </a:prstGeom>
          <a:noFill/>
        </p:spPr>
        <p:txBody>
          <a:bodyPr wrap="square" rtlCol="0">
            <a:spAutoFit/>
          </a:bodyPr>
          <a:lstStyle/>
          <a:p>
            <a:pPr>
              <a:buNone/>
            </a:pPr>
            <a:r>
              <a:rPr lang="en-US" sz="1300" b="1" dirty="0" smtClean="0"/>
              <a:t>Army</a:t>
            </a:r>
            <a:endParaRPr lang="en-US" sz="1300" b="1" dirty="0"/>
          </a:p>
        </p:txBody>
      </p:sp>
      <p:sp>
        <p:nvSpPr>
          <p:cNvPr id="14" name="TextBox 13"/>
          <p:cNvSpPr txBox="1"/>
          <p:nvPr/>
        </p:nvSpPr>
        <p:spPr>
          <a:xfrm>
            <a:off x="629668" y="4555683"/>
            <a:ext cx="2362200" cy="292388"/>
          </a:xfrm>
          <a:prstGeom prst="rect">
            <a:avLst/>
          </a:prstGeom>
          <a:noFill/>
        </p:spPr>
        <p:txBody>
          <a:bodyPr wrap="square" rtlCol="0">
            <a:spAutoFit/>
          </a:bodyPr>
          <a:lstStyle/>
          <a:p>
            <a:pPr>
              <a:buNone/>
            </a:pPr>
            <a:r>
              <a:rPr lang="en-US" sz="1300" b="1" dirty="0" smtClean="0"/>
              <a:t>Navy</a:t>
            </a:r>
            <a:endParaRPr lang="en-US" sz="1300" b="1" dirty="0"/>
          </a:p>
        </p:txBody>
      </p:sp>
      <p:sp>
        <p:nvSpPr>
          <p:cNvPr id="17" name="TextBox 16"/>
          <p:cNvSpPr txBox="1"/>
          <p:nvPr/>
        </p:nvSpPr>
        <p:spPr>
          <a:xfrm>
            <a:off x="599851" y="5195722"/>
            <a:ext cx="2082800" cy="292388"/>
          </a:xfrm>
          <a:prstGeom prst="rect">
            <a:avLst/>
          </a:prstGeom>
          <a:noFill/>
        </p:spPr>
        <p:txBody>
          <a:bodyPr wrap="square" rtlCol="0">
            <a:spAutoFit/>
          </a:bodyPr>
          <a:lstStyle/>
          <a:p>
            <a:pPr>
              <a:buNone/>
            </a:pPr>
            <a:r>
              <a:rPr lang="en-US" sz="1300" b="1" dirty="0" smtClean="0"/>
              <a:t>Marine Corps</a:t>
            </a:r>
            <a:endParaRPr lang="en-US" sz="1300" b="1" dirty="0"/>
          </a:p>
        </p:txBody>
      </p:sp>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5</a:t>
            </a:fld>
            <a:endParaRPr lang="en-US" sz="1400" dirty="0">
              <a:solidFill>
                <a:prstClr val="white"/>
              </a:solidFill>
            </a:endParaRPr>
          </a:p>
        </p:txBody>
      </p:sp>
      <p:sp>
        <p:nvSpPr>
          <p:cNvPr id="9" name="Content Placeholder 1"/>
          <p:cNvSpPr txBox="1">
            <a:spLocks/>
          </p:cNvSpPr>
          <p:nvPr/>
        </p:nvSpPr>
        <p:spPr bwMode="auto">
          <a:xfrm>
            <a:off x="457201" y="1066807"/>
            <a:ext cx="9144000" cy="8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solidFill>
                  <a:srgbClr val="000000"/>
                </a:solidFill>
                <a:latin typeface="Georgia" pitchFamily="18" charset="0"/>
              </a:rPr>
              <a:t>Some new recruits are “core joiners” who indicate they have been interested in military service for the past five years or longer.  Although more than half of new recruits are core joiners, other recruits only recently began thinking about serving in the Military – some as recently as several weeks before joining.</a:t>
            </a:r>
          </a:p>
          <a:p>
            <a:r>
              <a:rPr lang="en-US" dirty="0" smtClean="0">
                <a:solidFill>
                  <a:srgbClr val="000000"/>
                </a:solidFill>
                <a:latin typeface="Georgia" pitchFamily="18" charset="0"/>
              </a:rPr>
              <a:t>The Marine Corps has the highest proportion of core joiners, while Navy and Air Force recruits are the most likely to report having developed their interest in joining the Military only recently.</a:t>
            </a:r>
          </a:p>
          <a:p>
            <a:pPr marL="0" indent="0">
              <a:buNone/>
            </a:pPr>
            <a:r>
              <a:rPr lang="en-US" dirty="0" smtClean="0">
                <a:solidFill>
                  <a:srgbClr val="000000"/>
                </a:solidFill>
                <a:latin typeface="Georgia" pitchFamily="18" charset="0"/>
              </a:rPr>
              <a:t> </a:t>
            </a:r>
          </a:p>
          <a:p>
            <a:endParaRPr lang="en-US" dirty="0" smtClean="0">
              <a:solidFill>
                <a:srgbClr val="000000"/>
              </a:solidFill>
              <a:latin typeface="Georgia" pitchFamily="18" charset="0"/>
            </a:endParaRPr>
          </a:p>
        </p:txBody>
      </p:sp>
      <p:sp>
        <p:nvSpPr>
          <p:cNvPr id="13" name="TextBox 12"/>
          <p:cNvSpPr txBox="1"/>
          <p:nvPr/>
        </p:nvSpPr>
        <p:spPr>
          <a:xfrm>
            <a:off x="1588770" y="3171097"/>
            <a:ext cx="6486740" cy="349098"/>
          </a:xfrm>
          <a:prstGeom prst="rect">
            <a:avLst/>
          </a:prstGeom>
          <a:solidFill>
            <a:srgbClr val="0A0A28"/>
          </a:solidFill>
        </p:spPr>
        <p:txBody>
          <a:bodyPr wrap="square" lIns="101882" tIns="50941" rIns="101882" bIns="50941" rtlCol="0">
            <a:spAutoFit/>
          </a:bodyPr>
          <a:lstStyle/>
          <a:p>
            <a:pPr algn="ctr" defTabSz="1007938">
              <a:buNone/>
            </a:pPr>
            <a:r>
              <a:rPr lang="en-US" b="1" dirty="0" smtClean="0">
                <a:solidFill>
                  <a:schemeClr val="bg1"/>
                </a:solidFill>
                <a:latin typeface="Arial" pitchFamily="34" charset="0"/>
                <a:cs typeface="Arial" pitchFamily="34" charset="0"/>
              </a:rPr>
              <a:t>When did you first start thinking about serving in the Military?</a:t>
            </a:r>
            <a:endParaRPr lang="en-US" sz="1600" b="1" dirty="0">
              <a:solidFill>
                <a:schemeClr val="bg1"/>
              </a:solidFill>
              <a:latin typeface="Arial" pitchFamily="34" charset="0"/>
              <a:cs typeface="Arial" pitchFamily="34" charset="0"/>
            </a:endParaRPr>
          </a:p>
        </p:txBody>
      </p:sp>
      <p:graphicFrame>
        <p:nvGraphicFramePr>
          <p:cNvPr id="12" name="Chart 11"/>
          <p:cNvGraphicFramePr/>
          <p:nvPr>
            <p:extLst>
              <p:ext uri="{D42A27DB-BD31-4B8C-83A1-F6EECF244321}">
                <p14:modId xmlns:p14="http://schemas.microsoft.com/office/powerpoint/2010/main" val="963871946"/>
              </p:ext>
            </p:extLst>
          </p:nvPr>
        </p:nvGraphicFramePr>
        <p:xfrm>
          <a:off x="1430020" y="3623233"/>
          <a:ext cx="7892884" cy="2926654"/>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Q1: When did you first start thinking about serving in the Military? </a:t>
            </a:r>
            <a:endParaRPr lang="en-US" sz="1000" i="1" kern="0" dirty="0">
              <a:solidFill>
                <a:srgbClr val="000000"/>
              </a:solidFill>
              <a:latin typeface="Arial" pitchFamily="34" charset="0"/>
              <a:cs typeface="Arial" pitchFamily="34" charset="0"/>
            </a:endParaRPr>
          </a:p>
        </p:txBody>
      </p:sp>
      <p:sp>
        <p:nvSpPr>
          <p:cNvPr id="22" name="Text Placeholder 4"/>
          <p:cNvSpPr txBox="1">
            <a:spLocks/>
          </p:cNvSpPr>
          <p:nvPr/>
        </p:nvSpPr>
        <p:spPr bwMode="auto">
          <a:xfrm>
            <a:off x="445477" y="6781965"/>
            <a:ext cx="4285549" cy="182880"/>
          </a:xfrm>
          <a:prstGeom prst="rect">
            <a:avLst/>
          </a:prstGeom>
          <a:noFill/>
          <a:ln w="9525">
            <a:noFill/>
            <a:miter lim="800000"/>
            <a:headEnd/>
            <a:tailEnd/>
          </a:ln>
        </p:spPr>
        <p:txBody>
          <a:bodyPr vert="horz" wrap="square" lIns="91398" tIns="0" rIns="91398" bIns="0" numCol="1" anchor="t" anchorCtr="0" compatLnSpc="1">
            <a:prstTxWarp prst="textNoShape">
              <a:avLst/>
            </a:prstTxWarp>
          </a:bodyPr>
          <a:lstStyle>
            <a:lvl1pPr marL="382454" indent="-382454" algn="l" defTabSz="1018818" rtl="0" eaLnBrk="0" fontAlgn="base" hangingPunct="0">
              <a:spcBef>
                <a:spcPct val="20000"/>
              </a:spcBef>
              <a:spcAft>
                <a:spcPct val="0"/>
              </a:spcAft>
              <a:buClr>
                <a:srgbClr val="AB0101"/>
              </a:buClr>
              <a:buFont typeface="Wingdings" pitchFamily="2" charset="2"/>
              <a:buNone/>
              <a:defRPr sz="1000" i="0">
                <a:solidFill>
                  <a:schemeClr val="bg1"/>
                </a:solidFill>
                <a:latin typeface="Arial" pitchFamily="34" charset="0"/>
                <a:ea typeface="+mn-ea"/>
                <a:cs typeface="Arial" pitchFamily="34" charset="0"/>
              </a:defRPr>
            </a:lvl1pPr>
            <a:lvl2pPr marL="826799" indent="-317389"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2pPr>
            <a:lvl3pPr marL="1272729"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3pPr>
            <a:lvl4pPr marL="1782138"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4pPr>
            <a:lvl5pPr marL="2291546" indent="-253913" algn="l" defTabSz="1018818" rtl="0" eaLnBrk="0" fontAlgn="base" hangingPunct="0">
              <a:spcBef>
                <a:spcPct val="20000"/>
              </a:spcBef>
              <a:spcAft>
                <a:spcPct val="0"/>
              </a:spcAft>
              <a:buClr>
                <a:srgbClr val="B31B34"/>
              </a:buClr>
              <a:buFont typeface="Wingdings" pitchFamily="2" charset="2"/>
              <a:buNone/>
              <a:defRPr sz="2000">
                <a:solidFill>
                  <a:schemeClr val="tx1"/>
                </a:solidFill>
                <a:latin typeface="+mn-lt"/>
              </a:defRPr>
            </a:lvl5pPr>
            <a:lvl6pPr marL="274858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6pPr>
            <a:lvl7pPr marL="3205625"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7pPr>
            <a:lvl8pPr marL="3662666"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8pPr>
            <a:lvl9pPr marL="4119704" indent="-253913" algn="l" defTabSz="1018818" rtl="0" eaLnBrk="0" fontAlgn="base" hangingPunct="0">
              <a:spcBef>
                <a:spcPct val="20000"/>
              </a:spcBef>
              <a:spcAft>
                <a:spcPct val="0"/>
              </a:spcAft>
              <a:buClr>
                <a:srgbClr val="B31B34"/>
              </a:buClr>
              <a:buFont typeface="Wingdings" pitchFamily="2" charset="2"/>
              <a:buChar char="§"/>
              <a:defRPr sz="2000">
                <a:solidFill>
                  <a:schemeClr val="tx1"/>
                </a:solidFill>
                <a:latin typeface="+mn-lt"/>
              </a:defRPr>
            </a:lvl9pPr>
          </a:lstStyle>
          <a:p>
            <a:pPr marL="0" marR="0" lvl="0" indent="0" algn="l" defTabSz="1018818" rtl="0" eaLnBrk="0" fontAlgn="base" latinLnBrk="0" hangingPunct="0">
              <a:lnSpc>
                <a:spcPct val="100000"/>
              </a:lnSpc>
              <a:spcBef>
                <a:spcPts val="0"/>
              </a:spcBef>
              <a:spcAft>
                <a:spcPct val="0"/>
              </a:spcAft>
              <a:buClr>
                <a:srgbClr val="AB0101"/>
              </a:buClr>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Note:  Bars may not add up to 100% because of respondent refusals.</a:t>
            </a:r>
            <a:endParaRPr kumimoji="0" lang="en-US" sz="1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3" name="Rectangle 22"/>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5"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Length of Interest in Serving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4" name="Rounded Rectangle 3"/>
          <p:cNvSpPr/>
          <p:nvPr/>
        </p:nvSpPr>
        <p:spPr bwMode="auto">
          <a:xfrm>
            <a:off x="1908811" y="4412974"/>
            <a:ext cx="2904279" cy="526774"/>
          </a:xfrm>
          <a:prstGeom prst="roundRect">
            <a:avLst/>
          </a:prstGeom>
          <a:noFill/>
          <a:ln w="444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8" name="Rounded Rectangle 17"/>
          <p:cNvSpPr/>
          <p:nvPr/>
        </p:nvSpPr>
        <p:spPr bwMode="auto">
          <a:xfrm>
            <a:off x="5436918" y="5058651"/>
            <a:ext cx="2497408" cy="526774"/>
          </a:xfrm>
          <a:prstGeom prst="roundRect">
            <a:avLst/>
          </a:prstGeom>
          <a:noFill/>
          <a:ln w="444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1908811" y="5694139"/>
            <a:ext cx="2822216" cy="526774"/>
          </a:xfrm>
          <a:prstGeom prst="roundRect">
            <a:avLst/>
          </a:prstGeom>
          <a:noFill/>
          <a:ln w="444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5280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675338427"/>
              </p:ext>
            </p:extLst>
          </p:nvPr>
        </p:nvGraphicFramePr>
        <p:xfrm>
          <a:off x="222671" y="3656192"/>
          <a:ext cx="9750626" cy="29594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6</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Almost all recruits indicate they had a conversation with their parents or guardians about their decision to join at some point.  Most new recruits began having these conversations between the ages of 15 and 19.  </a:t>
            </a:r>
          </a:p>
          <a:p>
            <a:r>
              <a:rPr lang="en-US" dirty="0" smtClean="0">
                <a:latin typeface="Georgia" pitchFamily="18" charset="0"/>
              </a:rPr>
              <a:t>Core recruits tend to begin talking to their parents about serving at a younger age than non-core joiners.  Close to one-quarter of core joiners (22%) talked to their parents about serving when they were 14 years old or younger, and almost two-thirds of core joiners (63%) talked to their parents before they turned 18.  </a:t>
            </a:r>
          </a:p>
        </p:txBody>
      </p:sp>
      <p:sp>
        <p:nvSpPr>
          <p:cNvPr id="12" name="TextBox 11"/>
          <p:cNvSpPr txBox="1"/>
          <p:nvPr/>
        </p:nvSpPr>
        <p:spPr>
          <a:xfrm>
            <a:off x="1640355" y="3114011"/>
            <a:ext cx="6644342" cy="595319"/>
          </a:xfrm>
          <a:prstGeom prst="rect">
            <a:avLst/>
          </a:prstGeom>
          <a:noFill/>
          <a:ln>
            <a:noFill/>
          </a:ln>
        </p:spPr>
        <p:txBody>
          <a:bodyPr wrap="square" lIns="101882" tIns="50941" rIns="101882" bIns="50941" rtlCol="0">
            <a:spAutoFit/>
          </a:bodyPr>
          <a:lstStyle/>
          <a:p>
            <a:pPr algn="ctr">
              <a:buNone/>
            </a:pPr>
            <a:r>
              <a:rPr lang="en-US" b="1" u="sng" dirty="0" smtClean="0">
                <a:latin typeface="Arial" pitchFamily="34" charset="0"/>
                <a:cs typeface="Arial" pitchFamily="34" charset="0"/>
              </a:rPr>
              <a:t>At what age did you first start talking with your parents/guardians about serving in the [Service]?</a:t>
            </a:r>
            <a:endParaRPr lang="en-US" b="1" u="sng" dirty="0">
              <a:latin typeface="Arial" pitchFamily="34" charset="0"/>
              <a:cs typeface="Arial" pitchFamily="34" charset="0"/>
            </a:endParaRP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smtClean="0">
                <a:solidFill>
                  <a:srgbClr val="000000"/>
                </a:solidFill>
                <a:latin typeface="Arial" pitchFamily="34" charset="0"/>
                <a:cs typeface="Arial" pitchFamily="34" charset="0"/>
              </a:rPr>
              <a:t>	Q3:  At what age did you first start talking with your parents/guardians about serving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Conversations about Joining</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2" name="Line Callout 2 1"/>
          <p:cNvSpPr/>
          <p:nvPr/>
        </p:nvSpPr>
        <p:spPr bwMode="auto">
          <a:xfrm>
            <a:off x="1314646" y="3839547"/>
            <a:ext cx="2897290" cy="675861"/>
          </a:xfrm>
          <a:prstGeom prst="borderCallout2">
            <a:avLst>
              <a:gd name="adj1" fmla="val 127574"/>
              <a:gd name="adj2" fmla="val 60347"/>
              <a:gd name="adj3" fmla="val 99632"/>
              <a:gd name="adj4" fmla="val 23962"/>
              <a:gd name="adj5" fmla="val 209560"/>
              <a:gd name="adj6" fmla="val 1931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Arial" pitchFamily="34" charset="0"/>
                <a:cs typeface="Arial" pitchFamily="34" charset="0"/>
              </a:rPr>
              <a:t>Close to two-thirds</a:t>
            </a:r>
            <a:r>
              <a:rPr kumimoji="0" lang="en-US" sz="1200" b="0" u="none" strike="noStrike" cap="none" normalizeH="0" dirty="0" smtClean="0">
                <a:ln>
                  <a:noFill/>
                </a:ln>
                <a:solidFill>
                  <a:schemeClr val="bg1"/>
                </a:solidFill>
                <a:effectLst/>
                <a:latin typeface="Arial" pitchFamily="34" charset="0"/>
                <a:cs typeface="Arial" pitchFamily="34" charset="0"/>
              </a:rPr>
              <a:t> of Marine Corps recruits talked to their parents about serving before they turned 18.</a:t>
            </a:r>
            <a:endParaRPr kumimoji="0" lang="en-US" sz="1200" b="0" u="none" strike="noStrike" cap="none" normalizeH="0" baseline="0" dirty="0" smtClean="0">
              <a:ln>
                <a:noFill/>
              </a:ln>
              <a:solidFill>
                <a:schemeClr val="bg1"/>
              </a:solidFill>
              <a:effectLst/>
              <a:latin typeface="Arial" pitchFamily="34" charset="0"/>
              <a:cs typeface="Arial" pitchFamily="34" charset="0"/>
            </a:endParaRPr>
          </a:p>
        </p:txBody>
      </p:sp>
      <p:cxnSp>
        <p:nvCxnSpPr>
          <p:cNvPr id="5" name="Straight Connector 4"/>
          <p:cNvCxnSpPr/>
          <p:nvPr/>
        </p:nvCxnSpPr>
        <p:spPr bwMode="auto">
          <a:xfrm>
            <a:off x="8080513" y="3839547"/>
            <a:ext cx="0" cy="2571192"/>
          </a:xfrm>
          <a:prstGeom prst="line">
            <a:avLst/>
          </a:prstGeom>
          <a:solidFill>
            <a:schemeClr val="accent1"/>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97742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016404007"/>
              </p:ext>
            </p:extLst>
          </p:nvPr>
        </p:nvGraphicFramePr>
        <p:xfrm>
          <a:off x="133833" y="3456400"/>
          <a:ext cx="9830422" cy="323547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7</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Recruits turn to various sources to learn about the Military and their branch prior to joining.</a:t>
            </a:r>
          </a:p>
          <a:p>
            <a:r>
              <a:rPr lang="en-US" dirty="0" smtClean="0">
                <a:latin typeface="Georgia" pitchFamily="18" charset="0"/>
              </a:rPr>
              <a:t>New recruits were most likely to report that the information a recruiter provided them was important to their enlistment decision.  Personal connections such as family members and friends were also important– though not as universally important as the recruiter.</a:t>
            </a:r>
          </a:p>
          <a:p>
            <a:r>
              <a:rPr lang="en-US" dirty="0" smtClean="0">
                <a:latin typeface="Georgia" pitchFamily="18" charset="0"/>
              </a:rPr>
              <a:t>Recruits also look to the Internet to provide them with information about their Service.  Recruits from the Air Force were more likely than other recruits to rate the information they found online playing an important role in their decision to enlist, as noted in the circles below.</a:t>
            </a:r>
          </a:p>
        </p:txBody>
      </p:sp>
      <p:sp>
        <p:nvSpPr>
          <p:cNvPr id="15" name="TextBox 14"/>
          <p:cNvSpPr txBox="1"/>
          <p:nvPr/>
        </p:nvSpPr>
        <p:spPr>
          <a:xfrm>
            <a:off x="935549" y="3195280"/>
            <a:ext cx="6198676" cy="307777"/>
          </a:xfrm>
          <a:prstGeom prst="rect">
            <a:avLst/>
          </a:prstGeom>
          <a:noFill/>
        </p:spPr>
        <p:txBody>
          <a:bodyPr wrap="square" rtlCol="0">
            <a:spAutoFit/>
          </a:bodyPr>
          <a:lstStyle/>
          <a:p>
            <a:pPr>
              <a:buNone/>
            </a:pPr>
            <a:r>
              <a:rPr lang="en-US" sz="1400" b="1" i="1" dirty="0" smtClean="0"/>
              <a:t>% Important/Very Important on decision to enlist</a:t>
            </a:r>
            <a:endParaRPr lang="en-US" sz="1400" b="1" i="1" dirty="0"/>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Q41:  How important was each of the following on your decision to enlist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Sources of Information</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sp>
        <p:nvSpPr>
          <p:cNvPr id="14" name="Oval 13"/>
          <p:cNvSpPr/>
          <p:nvPr/>
        </p:nvSpPr>
        <p:spPr bwMode="auto">
          <a:xfrm>
            <a:off x="7026830" y="4177848"/>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8709856" y="4432787"/>
            <a:ext cx="474996" cy="27958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1" u="none" strike="noStrike" cap="none" normalizeH="0" baseline="0" smtClean="0">
              <a:ln>
                <a:noFill/>
              </a:ln>
              <a:solidFill>
                <a:schemeClr val="tx1"/>
              </a:solidFill>
              <a:effectLst/>
              <a:latin typeface="Times New Roman" pitchFamily="18" charset="0"/>
            </a:endParaRPr>
          </a:p>
        </p:txBody>
      </p:sp>
      <p:sp>
        <p:nvSpPr>
          <p:cNvPr id="2" name="Rounded Rectangle 1"/>
          <p:cNvSpPr/>
          <p:nvPr/>
        </p:nvSpPr>
        <p:spPr bwMode="auto">
          <a:xfrm>
            <a:off x="3144045" y="3621024"/>
            <a:ext cx="2214628" cy="350855"/>
          </a:xfrm>
          <a:prstGeom prst="roundRect">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latin typeface="Arial" pitchFamily="34" charset="0"/>
                <a:cs typeface="Arial" pitchFamily="34" charset="0"/>
              </a:rPr>
              <a:t>Personal connections</a:t>
            </a:r>
          </a:p>
        </p:txBody>
      </p:sp>
      <p:sp>
        <p:nvSpPr>
          <p:cNvPr id="17" name="Rounded Rectangle 16"/>
          <p:cNvSpPr/>
          <p:nvPr/>
        </p:nvSpPr>
        <p:spPr bwMode="auto">
          <a:xfrm>
            <a:off x="6950003" y="3617307"/>
            <a:ext cx="1607240" cy="394639"/>
          </a:xfrm>
          <a:prstGeom prst="round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bg1"/>
                </a:solidFill>
                <a:effectLst/>
                <a:latin typeface="Arial" pitchFamily="34" charset="0"/>
                <a:cs typeface="Arial" pitchFamily="34" charset="0"/>
              </a:rPr>
              <a:t>Online sources</a:t>
            </a:r>
          </a:p>
        </p:txBody>
      </p:sp>
      <p:cxnSp>
        <p:nvCxnSpPr>
          <p:cNvPr id="20" name="Straight Connector 19"/>
          <p:cNvCxnSpPr/>
          <p:nvPr/>
        </p:nvCxnSpPr>
        <p:spPr bwMode="auto">
          <a:xfrm>
            <a:off x="2611507" y="3611544"/>
            <a:ext cx="0" cy="257119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a:off x="5985013" y="3611880"/>
            <a:ext cx="0" cy="2571192"/>
          </a:xfrm>
          <a:prstGeom prst="line">
            <a:avLst/>
          </a:prstGeom>
          <a:solidFill>
            <a:schemeClr val="accent1"/>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4155241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1444F38-542C-467F-B0A8-6ADDC1DFD6BF}" type="slidenum">
              <a:rPr lang="en-US" smtClean="0">
                <a:solidFill>
                  <a:prstClr val="white"/>
                </a:solidFill>
              </a:rPr>
              <a:pPr>
                <a:defRPr/>
              </a:pPr>
              <a:t>8</a:t>
            </a:fld>
            <a:endParaRPr lang="en-US" sz="1400" dirty="0">
              <a:solidFill>
                <a:prstClr val="white"/>
              </a:solidFill>
            </a:endParaRPr>
          </a:p>
        </p:txBody>
      </p:sp>
      <p:sp>
        <p:nvSpPr>
          <p:cNvPr id="10" name="Content Placeholder 1"/>
          <p:cNvSpPr txBox="1">
            <a:spLocks/>
          </p:cNvSpPr>
          <p:nvPr/>
        </p:nvSpPr>
        <p:spPr bwMode="auto">
          <a:xfrm>
            <a:off x="457201" y="1066806"/>
            <a:ext cx="91440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88" tIns="50888" rIns="50888" bIns="50888" numCol="1" anchor="t" anchorCtr="0" compatLnSpc="1">
            <a:prstTxWarp prst="textNoShape">
              <a:avLst/>
            </a:prstTxWarp>
          </a:bodyPr>
          <a:lstStyle>
            <a:lvl1pPr marL="176133" indent="-176133" algn="l" defTabSz="1018699" rtl="0" eaLnBrk="1" fontAlgn="base" hangingPunct="1">
              <a:spcBef>
                <a:spcPct val="10000"/>
              </a:spcBef>
              <a:spcAft>
                <a:spcPct val="0"/>
              </a:spcAft>
              <a:buClr>
                <a:srgbClr val="AB0101"/>
              </a:buClr>
              <a:buFont typeface="Wingdings" pitchFamily="2" charset="2"/>
              <a:buChar char="§"/>
              <a:defRPr>
                <a:solidFill>
                  <a:schemeClr val="tx1"/>
                </a:solidFill>
                <a:latin typeface="Arial" charset="0"/>
                <a:ea typeface="+mn-ea"/>
                <a:cs typeface="+mn-cs"/>
              </a:defRPr>
            </a:lvl1pPr>
            <a:lvl2pPr marL="455400" indent="-165024"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2pPr>
            <a:lvl3pPr marL="747364" indent="-176133" algn="l" defTabSz="1018699" rtl="0" eaLnBrk="1" fontAlgn="base" hangingPunct="1">
              <a:spcBef>
                <a:spcPct val="10000"/>
              </a:spcBef>
              <a:spcAft>
                <a:spcPct val="0"/>
              </a:spcAft>
              <a:buClr>
                <a:srgbClr val="AB0101"/>
              </a:buClr>
              <a:buFont typeface="Wingdings" pitchFamily="2" charset="2"/>
              <a:buChar char="§"/>
              <a:defRPr sz="1600">
                <a:solidFill>
                  <a:schemeClr val="tx1"/>
                </a:solidFill>
                <a:latin typeface="Arial" charset="0"/>
                <a:cs typeface="+mn-cs"/>
              </a:defRPr>
            </a:lvl3pPr>
            <a:lvl4pPr marL="178193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4pPr>
            <a:lvl5pPr marL="2291278"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5pPr>
            <a:lvl6pPr marL="274826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6pPr>
            <a:lvl7pPr marL="3205250"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7pPr>
            <a:lvl8pPr marL="3662237"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8pPr>
            <a:lvl9pPr marL="4119222" indent="-253884" algn="l" defTabSz="1018699" rtl="0" eaLnBrk="1" fontAlgn="base" hangingPunct="1">
              <a:spcBef>
                <a:spcPct val="20000"/>
              </a:spcBef>
              <a:spcAft>
                <a:spcPct val="0"/>
              </a:spcAft>
              <a:buClr>
                <a:srgbClr val="B31B34"/>
              </a:buClr>
              <a:buFont typeface="Wingdings" pitchFamily="2" charset="2"/>
              <a:buChar char="§"/>
              <a:defRPr sz="2000">
                <a:solidFill>
                  <a:schemeClr val="tx1"/>
                </a:solidFill>
                <a:latin typeface="+mn-lt"/>
                <a:cs typeface="+mn-cs"/>
              </a:defRPr>
            </a:lvl9pPr>
          </a:lstStyle>
          <a:p>
            <a:r>
              <a:rPr lang="en-US" dirty="0" smtClean="0">
                <a:latin typeface="Georgia" pitchFamily="18" charset="0"/>
              </a:rPr>
              <a:t>New recruits do not perceive the information they get from Service advertising to be as important to their enlistment decision as information from other sources.  Less than one-quarter of recruits ranked information from different types of advertising as important.</a:t>
            </a:r>
          </a:p>
          <a:p>
            <a:r>
              <a:rPr lang="en-US" dirty="0" smtClean="0">
                <a:latin typeface="Georgia" pitchFamily="18" charset="0"/>
              </a:rPr>
              <a:t>Army and Marine Corps recruits were more likely than Navy and Air Force recruits to report that information they got from Service advertising played an important role in their decision to enlist.</a:t>
            </a:r>
          </a:p>
          <a:p>
            <a:r>
              <a:rPr lang="en-US" dirty="0" smtClean="0">
                <a:latin typeface="Georgia" pitchFamily="18" charset="0"/>
              </a:rPr>
              <a:t>Recruits were more likely to indicate that information from a TV advertisement was important than information from other types of Service advertising. </a:t>
            </a:r>
          </a:p>
        </p:txBody>
      </p:sp>
      <p:sp>
        <p:nvSpPr>
          <p:cNvPr id="11" name="Rectangle 10"/>
          <p:cNvSpPr/>
          <p:nvPr/>
        </p:nvSpPr>
        <p:spPr>
          <a:xfrm>
            <a:off x="222671" y="7273777"/>
            <a:ext cx="9336965" cy="246221"/>
          </a:xfrm>
          <a:prstGeom prst="rect">
            <a:avLst/>
          </a:prstGeom>
        </p:spPr>
        <p:txBody>
          <a:bodyPr wrap="square">
            <a:spAutoFit/>
          </a:bodyPr>
          <a:lstStyle/>
          <a:p>
            <a:pPr marL="176133" lvl="0" indent="-176133" defTabSz="1018699">
              <a:buNone/>
            </a:pPr>
            <a:r>
              <a:rPr lang="en-US" sz="1000" i="1" kern="0" dirty="0">
                <a:solidFill>
                  <a:srgbClr val="000000"/>
                </a:solidFill>
                <a:latin typeface="Arial" pitchFamily="34" charset="0"/>
                <a:cs typeface="Arial" pitchFamily="34" charset="0"/>
              </a:rPr>
              <a:t>	</a:t>
            </a:r>
            <a:r>
              <a:rPr lang="en-US" sz="1000" i="1" kern="0" dirty="0" smtClean="0">
                <a:solidFill>
                  <a:srgbClr val="000000"/>
                </a:solidFill>
                <a:latin typeface="Arial" pitchFamily="34" charset="0"/>
                <a:cs typeface="Arial" pitchFamily="34" charset="0"/>
              </a:rPr>
              <a:t>Q41:  How important was each of the following on your decision to enlist in the [Service]?</a:t>
            </a:r>
            <a:endParaRPr lang="en-US" sz="1000" i="1" kern="0" dirty="0">
              <a:solidFill>
                <a:srgbClr val="000000"/>
              </a:solidFill>
              <a:latin typeface="Arial" pitchFamily="34" charset="0"/>
              <a:cs typeface="Arial" pitchFamily="34" charset="0"/>
            </a:endParaRPr>
          </a:p>
        </p:txBody>
      </p:sp>
      <p:sp>
        <p:nvSpPr>
          <p:cNvPr id="16" name="Rectangle 15"/>
          <p:cNvSpPr/>
          <p:nvPr/>
        </p:nvSpPr>
        <p:spPr>
          <a:xfrm>
            <a:off x="447474" y="7052947"/>
            <a:ext cx="5029200" cy="246221"/>
          </a:xfrm>
          <a:prstGeom prst="rect">
            <a:avLst/>
          </a:prstGeom>
        </p:spPr>
        <p:txBody>
          <a:bodyPr>
            <a:spAutoFit/>
          </a:bodyPr>
          <a:lstStyle/>
          <a:p>
            <a:pPr marL="382454" lvl="0" indent="-382454" defTabSz="1018818" eaLnBrk="0" hangingPunct="0">
              <a:spcBef>
                <a:spcPct val="20000"/>
              </a:spcBef>
              <a:buNone/>
              <a:defRPr/>
            </a:pPr>
            <a:r>
              <a:rPr lang="en-US" sz="1000" kern="0" dirty="0">
                <a:solidFill>
                  <a:srgbClr val="FFFFFF"/>
                </a:solidFill>
                <a:latin typeface="Arial" pitchFamily="34" charset="0"/>
                <a:cs typeface="Arial" pitchFamily="34" charset="0"/>
              </a:rPr>
              <a:t>Source:  </a:t>
            </a:r>
            <a:r>
              <a:rPr lang="en-US" sz="1000" kern="0" dirty="0" err="1">
                <a:solidFill>
                  <a:srgbClr val="FFFFFF"/>
                </a:solidFill>
                <a:latin typeface="Arial" pitchFamily="34" charset="0"/>
                <a:cs typeface="Arial" pitchFamily="34" charset="0"/>
              </a:rPr>
              <a:t>DoD</a:t>
            </a:r>
            <a:r>
              <a:rPr lang="en-US" sz="1000" kern="0" dirty="0">
                <a:solidFill>
                  <a:srgbClr val="FFFFFF"/>
                </a:solidFill>
                <a:latin typeface="Arial" pitchFamily="34" charset="0"/>
                <a:cs typeface="Arial" pitchFamily="34" charset="0"/>
              </a:rPr>
              <a:t> </a:t>
            </a:r>
            <a:r>
              <a:rPr lang="en-US" sz="1000" kern="0" dirty="0" smtClean="0">
                <a:solidFill>
                  <a:srgbClr val="FFFFFF"/>
                </a:solidFill>
                <a:latin typeface="Arial" pitchFamily="34" charset="0"/>
                <a:cs typeface="Arial" pitchFamily="34" charset="0"/>
              </a:rPr>
              <a:t>New Recruit Survey, Wave 1</a:t>
            </a:r>
            <a:endParaRPr lang="en-US" sz="1100" kern="0" dirty="0">
              <a:solidFill>
                <a:srgbClr val="FFFFFF"/>
              </a:solidFill>
              <a:latin typeface="Arial" pitchFamily="34" charset="0"/>
              <a:cs typeface="Arial" pitchFamily="34" charset="0"/>
            </a:endParaRPr>
          </a:p>
        </p:txBody>
      </p:sp>
      <p:sp>
        <p:nvSpPr>
          <p:cNvPr id="18" name="Title 1"/>
          <p:cNvSpPr txBox="1">
            <a:spLocks/>
          </p:cNvSpPr>
          <p:nvPr/>
        </p:nvSpPr>
        <p:spPr bwMode="auto">
          <a:xfrm>
            <a:off x="455613" y="166688"/>
            <a:ext cx="9186862" cy="519112"/>
          </a:xfrm>
          <a:prstGeom prst="rect">
            <a:avLst/>
          </a:prstGeom>
          <a:noFill/>
          <a:ln w="9525">
            <a:noFill/>
            <a:miter lim="800000"/>
            <a:headEnd/>
            <a:tailEnd/>
          </a:ln>
        </p:spPr>
        <p:txBody>
          <a:bodyPr vert="horz" wrap="square" lIns="50923" tIns="50923" rIns="50923" bIns="50923" numCol="1" anchor="ctr" anchorCtr="0" compatLnSpc="1">
            <a:prstTxWarp prst="textNoShape">
              <a:avLst/>
            </a:prstTxWarp>
          </a:bodyPr>
          <a:lstStyle/>
          <a:p>
            <a:pPr algn="l" defTabSz="1019175" eaLnBrk="0" hangingPunct="0">
              <a:spcBef>
                <a:spcPct val="0"/>
              </a:spcBef>
              <a:buClrTx/>
              <a:buNone/>
              <a:defRPr/>
            </a:pPr>
            <a:r>
              <a:rPr lang="en-US" sz="2400" b="1" kern="0" dirty="0" smtClean="0">
                <a:solidFill>
                  <a:srgbClr val="00436E"/>
                </a:solidFill>
                <a:ea typeface="+mj-ea"/>
                <a:cs typeface="+mj-cs"/>
              </a:rPr>
              <a:t>Sources of Information</a:t>
            </a:r>
            <a:endParaRPr kumimoji="0" lang="en-US" sz="2400" b="1" i="0" u="none" strike="noStrike" kern="0" cap="none" spc="0" normalizeH="0" baseline="0" noProof="0" dirty="0" smtClean="0">
              <a:ln>
                <a:noFill/>
              </a:ln>
              <a:solidFill>
                <a:srgbClr val="00436E"/>
              </a:solidFill>
              <a:effectLst/>
              <a:uLnTx/>
              <a:uFillTx/>
              <a:latin typeface="Arial" charset="0"/>
              <a:ea typeface="+mj-ea"/>
              <a:cs typeface="+mj-cs"/>
            </a:endParaRPr>
          </a:p>
          <a:p>
            <a:pPr lvl="0" algn="l" defTabSz="1019175" eaLnBrk="0" hangingPunct="0">
              <a:spcBef>
                <a:spcPts val="0"/>
              </a:spcBef>
              <a:buClrTx/>
              <a:buNone/>
              <a:defRPr/>
            </a:pPr>
            <a:r>
              <a:rPr lang="en-US" sz="1800" b="1" kern="0" dirty="0" smtClean="0">
                <a:solidFill>
                  <a:srgbClr val="00436E"/>
                </a:solidFill>
              </a:rPr>
              <a:t>By Service</a:t>
            </a:r>
          </a:p>
        </p:txBody>
      </p:sp>
      <p:graphicFrame>
        <p:nvGraphicFramePr>
          <p:cNvPr id="23" name="Table 22"/>
          <p:cNvGraphicFramePr>
            <a:graphicFrameLocks noGrp="1"/>
          </p:cNvGraphicFramePr>
          <p:nvPr>
            <p:extLst>
              <p:ext uri="{D42A27DB-BD31-4B8C-83A1-F6EECF244321}">
                <p14:modId xmlns:p14="http://schemas.microsoft.com/office/powerpoint/2010/main" val="2217108635"/>
              </p:ext>
            </p:extLst>
          </p:nvPr>
        </p:nvGraphicFramePr>
        <p:xfrm>
          <a:off x="556452" y="3110947"/>
          <a:ext cx="8985185" cy="3461476"/>
        </p:xfrm>
        <a:graphic>
          <a:graphicData uri="http://schemas.openxmlformats.org/drawingml/2006/table">
            <a:tbl>
              <a:tblPr firstRow="1" bandRow="1">
                <a:tableStyleId>{5C22544A-7EE6-4342-B048-85BDC9FD1C3A}</a:tableStyleId>
              </a:tblPr>
              <a:tblGrid>
                <a:gridCol w="4283905"/>
                <a:gridCol w="1175320"/>
                <a:gridCol w="1130558"/>
                <a:gridCol w="1242391"/>
                <a:gridCol w="1153011"/>
              </a:tblGrid>
              <a:tr h="542078">
                <a:tc>
                  <a:txBody>
                    <a:bodyPr/>
                    <a:lstStyle/>
                    <a:p>
                      <a:r>
                        <a:rPr lang="en-US" sz="1300" dirty="0" smtClean="0"/>
                        <a:t>%</a:t>
                      </a:r>
                      <a:r>
                        <a:rPr lang="en-US" sz="1300" baseline="0" dirty="0" smtClean="0"/>
                        <a:t> Important/Very Important on decision to enlist</a:t>
                      </a:r>
                      <a:endParaRPr lang="en-US" sz="13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300" dirty="0" smtClean="0">
                          <a:latin typeface="Arial" pitchFamily="34" charset="0"/>
                          <a:cs typeface="Arial" pitchFamily="34" charset="0"/>
                        </a:rPr>
                        <a:t>Army</a:t>
                      </a:r>
                      <a:endParaRPr lang="en-US" sz="13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300" dirty="0" smtClean="0">
                          <a:latin typeface="Arial" pitchFamily="34" charset="0"/>
                          <a:cs typeface="Arial" pitchFamily="34" charset="0"/>
                        </a:rPr>
                        <a:t>Navy</a:t>
                      </a:r>
                      <a:endParaRPr lang="en-US" sz="13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300" dirty="0" smtClean="0">
                          <a:latin typeface="Arial" pitchFamily="34" charset="0"/>
                          <a:cs typeface="Arial" pitchFamily="34" charset="0"/>
                        </a:rPr>
                        <a:t>Marine Corps</a:t>
                      </a:r>
                      <a:endParaRPr lang="en-US" sz="13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c>
                  <a:txBody>
                    <a:bodyPr/>
                    <a:lstStyle/>
                    <a:p>
                      <a:pPr algn="ctr"/>
                      <a:r>
                        <a:rPr lang="en-US" sz="1300" dirty="0" smtClean="0">
                          <a:latin typeface="Arial" pitchFamily="34" charset="0"/>
                          <a:cs typeface="Arial" pitchFamily="34" charset="0"/>
                        </a:rPr>
                        <a:t>Air Force</a:t>
                      </a:r>
                      <a:endParaRPr lang="en-US" sz="13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2053"/>
                    </a:solidFill>
                  </a:tcPr>
                </a:tc>
              </a:tr>
              <a:tr h="274260">
                <a:tc>
                  <a:txBody>
                    <a:bodyPr/>
                    <a:lstStyle/>
                    <a:p>
                      <a:pPr marL="91440" algn="l" defTabSz="914400" rtl="0" eaLnBrk="1" fontAlgn="b" latinLnBrk="0" hangingPunct="1">
                        <a:spcBef>
                          <a:spcPts val="600"/>
                        </a:spcBef>
                      </a:pPr>
                      <a:r>
                        <a:rPr lang="en-US" sz="1300" b="0" i="0" u="none" strike="noStrike" kern="1200" dirty="0" smtClean="0">
                          <a:solidFill>
                            <a:srgbClr val="000000"/>
                          </a:solidFill>
                          <a:latin typeface="Arial" pitchFamily="34" charset="0"/>
                          <a:ea typeface="+mn-ea"/>
                          <a:cs typeface="Arial" pitchFamily="34" charset="0"/>
                        </a:rPr>
                        <a:t>Information from a recruiter</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71%</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75%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77%</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76%</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algn="l" defTabSz="914400" rtl="0" eaLnBrk="1" fontAlgn="b" latinLnBrk="0" hangingPunct="1">
                        <a:spcBef>
                          <a:spcPts val="600"/>
                        </a:spcBef>
                      </a:pPr>
                      <a:r>
                        <a:rPr lang="en-US" sz="1300" b="0" i="0" u="none" strike="noStrike" kern="1200" dirty="0" smtClean="0">
                          <a:solidFill>
                            <a:srgbClr val="000000"/>
                          </a:solidFill>
                          <a:latin typeface="Arial" pitchFamily="34" charset="0"/>
                          <a:ea typeface="+mn-ea"/>
                          <a:cs typeface="Arial" pitchFamily="34" charset="0"/>
                        </a:rPr>
                        <a:t>Information from the [Service]’s website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47%</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50%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60%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859">
                <a:tc>
                  <a:txBody>
                    <a:bodyPr/>
                    <a:lstStyle/>
                    <a:p>
                      <a:pPr marL="91440" algn="l" defTabSz="914400" rtl="0" eaLnBrk="1" fontAlgn="b" latinLnBrk="0" hangingPunct="1">
                        <a:spcBef>
                          <a:spcPts val="600"/>
                        </a:spcBef>
                      </a:pPr>
                      <a:r>
                        <a:rPr lang="en-US" sz="1300" b="0" i="0" u="none" strike="noStrike" kern="1200" dirty="0" smtClean="0">
                          <a:solidFill>
                            <a:srgbClr val="000000"/>
                          </a:solidFill>
                          <a:latin typeface="Arial" pitchFamily="34" charset="0"/>
                          <a:ea typeface="+mn-ea"/>
                          <a:cs typeface="Arial" pitchFamily="34" charset="0"/>
                        </a:rPr>
                        <a:t>Information from a friend who served/is serving</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47%</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from a family member who served/is serving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35%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47%</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I read on the Internet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48%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from a TV</a:t>
                      </a:r>
                      <a:r>
                        <a:rPr lang="en-US" sz="1300" b="0" i="0" u="none" strike="noStrike" kern="1200" baseline="0" dirty="0" smtClean="0">
                          <a:solidFill>
                            <a:srgbClr val="000000"/>
                          </a:solidFill>
                          <a:latin typeface="Arial" pitchFamily="34" charset="0"/>
                          <a:ea typeface="+mn-ea"/>
                          <a:cs typeface="Arial" pitchFamily="34" charset="0"/>
                        </a:rPr>
                        <a:t> advertisement for the [Service]</a:t>
                      </a:r>
                      <a:endParaRPr lang="en-US" sz="13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24%</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21%</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from a Service-sponsored</a:t>
                      </a:r>
                      <a:r>
                        <a:rPr lang="en-US" sz="1300" b="0" i="0" u="none" strike="noStrike" kern="1200" baseline="0" dirty="0" smtClean="0">
                          <a:solidFill>
                            <a:srgbClr val="000000"/>
                          </a:solidFill>
                          <a:latin typeface="Arial" pitchFamily="34" charset="0"/>
                          <a:ea typeface="+mn-ea"/>
                          <a:cs typeface="Arial" pitchFamily="34" charset="0"/>
                        </a:rPr>
                        <a:t> event</a:t>
                      </a:r>
                      <a:endParaRPr lang="en-US" sz="13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21%</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22%</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14%</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posted at school</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15%</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569">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I received in the mail</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16%</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20%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12%</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in</a:t>
                      </a:r>
                      <a:r>
                        <a:rPr lang="en-US" sz="1300" b="0" i="0" u="none" strike="noStrike" kern="1200" baseline="0" dirty="0" smtClean="0">
                          <a:solidFill>
                            <a:srgbClr val="000000"/>
                          </a:solidFill>
                          <a:latin typeface="Arial" pitchFamily="34" charset="0"/>
                          <a:ea typeface="+mn-ea"/>
                          <a:cs typeface="Arial" pitchFamily="34" charset="0"/>
                        </a:rPr>
                        <a:t> an email</a:t>
                      </a:r>
                      <a:endParaRPr lang="en-US" sz="1300" b="0" i="0" u="none" strike="noStrike" kern="1200" dirty="0" smtClean="0">
                        <a:solidFill>
                          <a:srgbClr val="000000"/>
                        </a:solidFill>
                        <a:latin typeface="Arial" pitchFamily="34" charset="0"/>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17%</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14%</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16%</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148">
                <a:tc>
                  <a:txBody>
                    <a:bodyPr/>
                    <a:lstStyle/>
                    <a:p>
                      <a:pPr marL="91440" marR="0" indent="0" algn="l" defTabSz="914400" rtl="0" eaLnBrk="1" fontAlgn="b" latinLnBrk="0" hangingPunct="1">
                        <a:lnSpc>
                          <a:spcPct val="100000"/>
                        </a:lnSpc>
                        <a:spcBef>
                          <a:spcPts val="600"/>
                        </a:spcBef>
                        <a:spcAft>
                          <a:spcPts val="0"/>
                        </a:spcAft>
                        <a:buClrTx/>
                        <a:buSzTx/>
                        <a:buFontTx/>
                        <a:buNone/>
                        <a:tabLst/>
                        <a:defRPr/>
                      </a:pPr>
                      <a:r>
                        <a:rPr lang="en-US" sz="1300" b="0" i="0" u="none" strike="noStrike" kern="1200" dirty="0" smtClean="0">
                          <a:solidFill>
                            <a:srgbClr val="000000"/>
                          </a:solidFill>
                          <a:latin typeface="Arial" pitchFamily="34" charset="0"/>
                          <a:ea typeface="+mn-ea"/>
                          <a:cs typeface="Arial" pitchFamily="34" charset="0"/>
                        </a:rPr>
                        <a:t>Information from an ad on the radio</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14%</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10%</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13%</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0" i="0" u="none" strike="noStrike" kern="1200" dirty="0" smtClean="0">
                          <a:solidFill>
                            <a:srgbClr val="000000"/>
                          </a:solidFill>
                          <a:latin typeface="Arial" pitchFamily="34" charset="0"/>
                          <a:ea typeface="+mn-ea"/>
                          <a:cs typeface="Arial" pitchFamily="34" charset="0"/>
                        </a:rPr>
                        <a:t>8%</a:t>
                      </a:r>
                      <a:endParaRPr lang="en-US" sz="13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549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7-24-2012 YP21 Eligibility Briefing FINAL">
  <a:themeElements>
    <a:clrScheme name="FMG JAMRS Gu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MG JAMRS Guide">
      <a:majorFont>
        <a:latin typeface="Zurich Ex BT"/>
        <a:ea typeface=""/>
        <a:cs typeface="Arial"/>
      </a:majorFont>
      <a:minorFont>
        <a:latin typeface="Mini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MG JAMRS Gu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MG JAMRS Gu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MG JAMRS Gu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MG JAMRS Gu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MG JAMRS Gu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MG JAMRS Gu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MG JAMRS Gu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MG JAMRS Guide">
  <a:themeElements>
    <a:clrScheme name="FMG JAMRS Gu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MG JAMRS Guide">
      <a:majorFont>
        <a:latin typeface="Zurich Ex BT"/>
        <a:ea typeface=""/>
        <a:cs typeface="Arial"/>
      </a:majorFont>
      <a:minorFont>
        <a:latin typeface="Mini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MG JAMRS Gu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MG JAMRS Gu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MG JAMRS Gu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MG JAMRS Gu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MG JAMRS Gu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MG JAMRS Gu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MG JAMRS Gu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d Tracking">
    <a:dk1>
      <a:sysClr val="windowText" lastClr="000000"/>
    </a:dk1>
    <a:lt1>
      <a:sysClr val="window" lastClr="FFFFFF"/>
    </a:lt1>
    <a:dk2>
      <a:srgbClr val="323554"/>
    </a:dk2>
    <a:lt2>
      <a:srgbClr val="FFFFFF"/>
    </a:lt2>
    <a:accent1>
      <a:srgbClr val="4F6228"/>
    </a:accent1>
    <a:accent2>
      <a:srgbClr val="254061"/>
    </a:accent2>
    <a:accent3>
      <a:srgbClr val="00B0F0"/>
    </a:accent3>
    <a:accent4>
      <a:srgbClr val="FF0000"/>
    </a:accent4>
    <a:accent5>
      <a:srgbClr val="E46C0A"/>
    </a:accent5>
    <a:accent6>
      <a:srgbClr val="604A7B"/>
    </a:accent6>
    <a:hlink>
      <a:srgbClr val="548DD4"/>
    </a:hlink>
    <a:folHlink>
      <a:srgbClr val="548DD4"/>
    </a:folHlink>
  </a:clrScheme>
  <a:fontScheme name="JAMR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Ad Tracking">
    <a:dk1>
      <a:sysClr val="windowText" lastClr="000000"/>
    </a:dk1>
    <a:lt1>
      <a:sysClr val="window" lastClr="FFFFFF"/>
    </a:lt1>
    <a:dk2>
      <a:srgbClr val="323554"/>
    </a:dk2>
    <a:lt2>
      <a:srgbClr val="FFFFFF"/>
    </a:lt2>
    <a:accent1>
      <a:srgbClr val="4F6228"/>
    </a:accent1>
    <a:accent2>
      <a:srgbClr val="254061"/>
    </a:accent2>
    <a:accent3>
      <a:srgbClr val="00B0F0"/>
    </a:accent3>
    <a:accent4>
      <a:srgbClr val="FF0000"/>
    </a:accent4>
    <a:accent5>
      <a:srgbClr val="E46C0A"/>
    </a:accent5>
    <a:accent6>
      <a:srgbClr val="604A7B"/>
    </a:accent6>
    <a:hlink>
      <a:srgbClr val="548DD4"/>
    </a:hlink>
    <a:folHlink>
      <a:srgbClr val="548DD4"/>
    </a:folHlink>
  </a:clrScheme>
  <a:fontScheme name="JAMR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7-24-2012 YP21 Eligibility Briefing FINAL</Template>
  <TotalTime>17088</TotalTime>
  <Words>8106</Words>
  <Application>Microsoft Office PowerPoint</Application>
  <PresentationFormat>Custom</PresentationFormat>
  <Paragraphs>1432</Paragraphs>
  <Slides>47</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7-24-2012 YP21 Eligibility Briefing FINAL</vt:lpstr>
      <vt:lpstr>FMG JAMRS Guide</vt:lpstr>
      <vt:lpstr>Photo Editor Photo</vt:lpstr>
      <vt:lpstr>PowerPoint Presentation</vt:lpstr>
      <vt:lpstr>Study Overview and Methodology</vt:lpstr>
      <vt:lpstr>New Recruit Population</vt:lpstr>
      <vt:lpstr>Key Findings:  The Enlistment Decision and Process</vt:lpstr>
      <vt:lpstr>The Enlistment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Choosing a Branch</vt:lpstr>
      <vt:lpstr>PowerPoint Presentation</vt:lpstr>
      <vt:lpstr>PowerPoint Presentation</vt:lpstr>
      <vt:lpstr>PowerPoint Presentation</vt:lpstr>
      <vt:lpstr>PowerPoint Presentation</vt:lpstr>
      <vt:lpstr>PowerPoint Presentation</vt:lpstr>
      <vt:lpstr>Recruiting Process</vt:lpstr>
      <vt:lpstr>PowerPoint Presentation</vt:lpstr>
      <vt:lpstr>PowerPoint Presentation</vt:lpstr>
      <vt:lpstr>PowerPoint Presentation</vt:lpstr>
      <vt:lpstr>Military Career Expectations</vt:lpstr>
      <vt:lpstr>PowerPoint Presentation</vt:lpstr>
      <vt:lpstr>PowerPoint Presentation</vt:lpstr>
      <vt:lpstr>PowerPoint Presentation</vt:lpstr>
      <vt:lpstr>PowerPoint Presentation</vt:lpstr>
      <vt:lpstr>PowerPoint Presentation</vt:lpstr>
      <vt:lpstr>PowerPoint Presentation</vt:lpstr>
      <vt:lpstr>New Recruit Survey –  Future Directions</vt:lpstr>
      <vt:lpstr>Future Directions</vt:lpstr>
      <vt:lpstr>Backup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Haight</dc:creator>
  <cp:lastModifiedBy>Christensen, Nathan J LCDR OPNAV N1, N1 PAO</cp:lastModifiedBy>
  <cp:revision>2935</cp:revision>
  <cp:lastPrinted>2013-05-21T12:05:45Z</cp:lastPrinted>
  <dcterms:created xsi:type="dcterms:W3CDTF">2013-02-05T16:56:18Z</dcterms:created>
  <dcterms:modified xsi:type="dcterms:W3CDTF">2016-03-10T17:07:08Z</dcterms:modified>
</cp:coreProperties>
</file>