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os Alviar" initials="C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81D74"/>
    <a:srgbClr val="4F1A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1" autoAdjust="0"/>
    <p:restoredTop sz="81835" autoAdjust="0"/>
  </p:normalViewPr>
  <p:slideViewPr>
    <p:cSldViewPr snapToGrid="0" snapToObjects="1">
      <p:cViewPr>
        <p:scale>
          <a:sx n="100" d="100"/>
          <a:sy n="100" d="100"/>
        </p:scale>
        <p:origin x="-212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arlosalviar:Documents:Research:NYU:Marital%20status%20and%20CVD:new%20fig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carlosalviar:Documents:Research:NYU:Marital%20status%20and%20CVD:new%20figu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carlosalviar:Documents:Research:NYU:Marital%20status%20and%20CVD:new%20figur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carlosalviar:Documents:Research:NYU:Marital%20status%20and%20CVD:new%20figures.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ser>
          <c:idx val="0"/>
          <c:order val="0"/>
          <c:dPt>
            <c:idx val="0"/>
            <c:bubble3D val="0"/>
            <c:spPr>
              <a:solidFill>
                <a:schemeClr val="accent4">
                  <a:lumMod val="75000"/>
                </a:schemeClr>
              </a:solidFill>
            </c:spPr>
          </c:dPt>
          <c:dPt>
            <c:idx val="1"/>
            <c:bubble3D val="0"/>
            <c:spPr>
              <a:solidFill>
                <a:schemeClr val="accent3">
                  <a:lumMod val="75000"/>
                </a:schemeClr>
              </a:solidFill>
            </c:spPr>
          </c:dPt>
          <c:dPt>
            <c:idx val="2"/>
            <c:bubble3D val="0"/>
            <c:spPr>
              <a:solidFill>
                <a:schemeClr val="accent2"/>
              </a:solidFill>
            </c:spPr>
          </c:dPt>
          <c:dPt>
            <c:idx val="3"/>
            <c:bubble3D val="0"/>
            <c:spPr>
              <a:solidFill>
                <a:schemeClr val="accent1"/>
              </a:solidFill>
            </c:spPr>
          </c:dPt>
          <c:cat>
            <c:strRef>
              <c:f>Sheet2!$F$9:$I$9</c:f>
              <c:strCache>
                <c:ptCount val="4"/>
                <c:pt idx="0">
                  <c:v>Divorced</c:v>
                </c:pt>
                <c:pt idx="1">
                  <c:v>Widowed</c:v>
                </c:pt>
                <c:pt idx="2">
                  <c:v>Never Married</c:v>
                </c:pt>
                <c:pt idx="3">
                  <c:v>Married</c:v>
                </c:pt>
              </c:strCache>
            </c:strRef>
          </c:cat>
          <c:val>
            <c:numRef>
              <c:f>Sheet2!$F$10:$I$10</c:f>
              <c:numCache>
                <c:formatCode>0.00%</c:formatCode>
                <c:ptCount val="4"/>
                <c:pt idx="0">
                  <c:v>0.105</c:v>
                </c:pt>
                <c:pt idx="1">
                  <c:v>0.182</c:v>
                </c:pt>
                <c:pt idx="2">
                  <c:v>0.081</c:v>
                </c:pt>
                <c:pt idx="3">
                  <c:v>0.632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77072109407377"/>
          <c:y val="0.0673575129533679"/>
          <c:w val="0.5625"/>
          <c:h val="0.8860103626943"/>
        </c:manualLayout>
      </c:layout>
      <c:pieChart>
        <c:varyColors val="1"/>
        <c:ser>
          <c:idx val="0"/>
          <c:order val="0"/>
          <c:dPt>
            <c:idx val="0"/>
            <c:bubble3D val="0"/>
            <c:spPr>
              <a:solidFill>
                <a:schemeClr val="accent4"/>
              </a:solidFill>
            </c:spPr>
          </c:dPt>
          <c:dPt>
            <c:idx val="1"/>
            <c:bubble3D val="0"/>
            <c:spPr>
              <a:solidFill>
                <a:schemeClr val="accent3"/>
              </a:solidFill>
            </c:spPr>
          </c:dPt>
          <c:dPt>
            <c:idx val="2"/>
            <c:bubble3D val="0"/>
            <c:spPr>
              <a:solidFill>
                <a:schemeClr val="accent2"/>
              </a:solidFill>
            </c:spPr>
          </c:dPt>
          <c:dPt>
            <c:idx val="3"/>
            <c:bubble3D val="0"/>
            <c:spPr>
              <a:solidFill>
                <a:schemeClr val="accent1"/>
              </a:solidFill>
            </c:spPr>
          </c:dPt>
          <c:cat>
            <c:strRef>
              <c:f>Sheet2!$F$3:$I$3</c:f>
              <c:strCache>
                <c:ptCount val="4"/>
                <c:pt idx="0">
                  <c:v>Divorced</c:v>
                </c:pt>
                <c:pt idx="1">
                  <c:v>Widowed</c:v>
                </c:pt>
                <c:pt idx="2">
                  <c:v>Never Married</c:v>
                </c:pt>
                <c:pt idx="3">
                  <c:v>Married</c:v>
                </c:pt>
              </c:strCache>
            </c:strRef>
          </c:cat>
          <c:val>
            <c:numRef>
              <c:f>Sheet2!$F$4:$I$4</c:f>
              <c:numCache>
                <c:formatCode>0.00%</c:formatCode>
                <c:ptCount val="4"/>
                <c:pt idx="0">
                  <c:v>0.061</c:v>
                </c:pt>
                <c:pt idx="1">
                  <c:v>0.047</c:v>
                </c:pt>
                <c:pt idx="2">
                  <c:v>0.088</c:v>
                </c:pt>
                <c:pt idx="3">
                  <c:v>0.804</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05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Comorbidities as Risk Factors</a:t>
            </a:r>
          </a:p>
        </c:rich>
      </c:tx>
      <c:layout>
        <c:manualLayout>
          <c:xMode val="edge"/>
          <c:yMode val="edge"/>
          <c:x val="0.190555774278215"/>
          <c:y val="0.0277777777777778"/>
        </c:manualLayout>
      </c:layout>
      <c:overlay val="0"/>
    </c:title>
    <c:autoTitleDeleted val="0"/>
    <c:plotArea>
      <c:layout/>
      <c:barChart>
        <c:barDir val="col"/>
        <c:grouping val="stacked"/>
        <c:varyColors val="0"/>
        <c:ser>
          <c:idx val="0"/>
          <c:order val="0"/>
          <c:tx>
            <c:strRef>
              <c:f>Sheet1!$A$2</c:f>
              <c:strCache>
                <c:ptCount val="1"/>
                <c:pt idx="0">
                  <c:v>HTN</c:v>
                </c:pt>
              </c:strCache>
            </c:strRef>
          </c:tx>
          <c:invertIfNegative val="0"/>
          <c:cat>
            <c:strRef>
              <c:f>Sheet1!$B$1:$F$1</c:f>
              <c:strCache>
                <c:ptCount val="5"/>
                <c:pt idx="0">
                  <c:v>All subjects</c:v>
                </c:pt>
                <c:pt idx="1">
                  <c:v>Single</c:v>
                </c:pt>
                <c:pt idx="2">
                  <c:v>Married</c:v>
                </c:pt>
                <c:pt idx="3">
                  <c:v>Divorced</c:v>
                </c:pt>
                <c:pt idx="4">
                  <c:v>Widowed</c:v>
                </c:pt>
              </c:strCache>
            </c:strRef>
          </c:cat>
          <c:val>
            <c:numRef>
              <c:f>Sheet1!$B$2:$F$2</c:f>
              <c:numCache>
                <c:formatCode>General</c:formatCode>
                <c:ptCount val="5"/>
                <c:pt idx="0">
                  <c:v>62.9</c:v>
                </c:pt>
                <c:pt idx="1">
                  <c:v>58.4</c:v>
                </c:pt>
                <c:pt idx="2">
                  <c:v>60.8</c:v>
                </c:pt>
                <c:pt idx="3">
                  <c:v>60.9</c:v>
                </c:pt>
                <c:pt idx="4">
                  <c:v>77.27</c:v>
                </c:pt>
              </c:numCache>
            </c:numRef>
          </c:val>
        </c:ser>
        <c:ser>
          <c:idx val="1"/>
          <c:order val="1"/>
          <c:tx>
            <c:strRef>
              <c:f>Sheet1!$A$3</c:f>
              <c:strCache>
                <c:ptCount val="1"/>
                <c:pt idx="0">
                  <c:v>Dyslipidemia</c:v>
                </c:pt>
              </c:strCache>
            </c:strRef>
          </c:tx>
          <c:invertIfNegative val="0"/>
          <c:cat>
            <c:strRef>
              <c:f>Sheet1!$B$1:$F$1</c:f>
              <c:strCache>
                <c:ptCount val="5"/>
                <c:pt idx="0">
                  <c:v>All subjects</c:v>
                </c:pt>
                <c:pt idx="1">
                  <c:v>Single</c:v>
                </c:pt>
                <c:pt idx="2">
                  <c:v>Married</c:v>
                </c:pt>
                <c:pt idx="3">
                  <c:v>Divorced</c:v>
                </c:pt>
                <c:pt idx="4">
                  <c:v>Widowed</c:v>
                </c:pt>
              </c:strCache>
            </c:strRef>
          </c:cat>
          <c:val>
            <c:numRef>
              <c:f>Sheet1!$B$3:$F$3</c:f>
              <c:numCache>
                <c:formatCode>General</c:formatCode>
                <c:ptCount val="5"/>
                <c:pt idx="0">
                  <c:v>53.1</c:v>
                </c:pt>
                <c:pt idx="1">
                  <c:v>48.7</c:v>
                </c:pt>
                <c:pt idx="2">
                  <c:v>53.5</c:v>
                </c:pt>
                <c:pt idx="3">
                  <c:v>52.0</c:v>
                </c:pt>
                <c:pt idx="4">
                  <c:v>54.7</c:v>
                </c:pt>
              </c:numCache>
            </c:numRef>
          </c:val>
        </c:ser>
        <c:dLbls>
          <c:showLegendKey val="0"/>
          <c:showVal val="0"/>
          <c:showCatName val="0"/>
          <c:showSerName val="0"/>
          <c:showPercent val="0"/>
          <c:showBubbleSize val="0"/>
        </c:dLbls>
        <c:gapWidth val="150"/>
        <c:overlap val="100"/>
        <c:axId val="2077787256"/>
        <c:axId val="2077790232"/>
      </c:barChart>
      <c:catAx>
        <c:axId val="2077787256"/>
        <c:scaling>
          <c:orientation val="minMax"/>
        </c:scaling>
        <c:delete val="0"/>
        <c:axPos val="b"/>
        <c:majorTickMark val="out"/>
        <c:minorTickMark val="none"/>
        <c:tickLblPos val="nextTo"/>
        <c:crossAx val="2077790232"/>
        <c:crosses val="autoZero"/>
        <c:auto val="1"/>
        <c:lblAlgn val="ctr"/>
        <c:lblOffset val="100"/>
        <c:noMultiLvlLbl val="0"/>
      </c:catAx>
      <c:valAx>
        <c:axId val="2077790232"/>
        <c:scaling>
          <c:orientation val="minMax"/>
        </c:scaling>
        <c:delete val="0"/>
        <c:axPos val="l"/>
        <c:title>
          <c:tx>
            <c:rich>
              <a:bodyPr/>
              <a:lstStyle/>
              <a:p>
                <a:pPr>
                  <a:defRPr/>
                </a:pPr>
                <a:r>
                  <a:rPr lang="en-US"/>
                  <a:t>Cumulative Percentage (%)</a:t>
                </a:r>
              </a:p>
            </c:rich>
          </c:tx>
          <c:layout/>
          <c:overlay val="0"/>
        </c:title>
        <c:numFmt formatCode="General" sourceLinked="1"/>
        <c:majorTickMark val="out"/>
        <c:minorTickMark val="none"/>
        <c:tickLblPos val="nextTo"/>
        <c:crossAx val="20777872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Family history, Obesity and Exercise</a:t>
            </a:r>
          </a:p>
        </c:rich>
      </c:tx>
      <c:layout/>
      <c:overlay val="0"/>
    </c:title>
    <c:autoTitleDeleted val="0"/>
    <c:plotArea>
      <c:layout/>
      <c:barChart>
        <c:barDir val="col"/>
        <c:grouping val="stacked"/>
        <c:varyColors val="0"/>
        <c:ser>
          <c:idx val="0"/>
          <c:order val="0"/>
          <c:tx>
            <c:strRef>
              <c:f>Sheet1!$A$8</c:f>
              <c:strCache>
                <c:ptCount val="1"/>
                <c:pt idx="0">
                  <c:v>Obese (BMI&gt;30)</c:v>
                </c:pt>
              </c:strCache>
            </c:strRef>
          </c:tx>
          <c:spPr>
            <a:solidFill>
              <a:schemeClr val="accent6">
                <a:lumMod val="75000"/>
              </a:schemeClr>
            </a:solidFill>
          </c:spPr>
          <c:invertIfNegative val="0"/>
          <c:cat>
            <c:strRef>
              <c:f>Sheet1!$B$7:$F$7</c:f>
              <c:strCache>
                <c:ptCount val="5"/>
                <c:pt idx="0">
                  <c:v>All subjects</c:v>
                </c:pt>
                <c:pt idx="1">
                  <c:v>Single</c:v>
                </c:pt>
                <c:pt idx="2">
                  <c:v>Married</c:v>
                </c:pt>
                <c:pt idx="3">
                  <c:v>Divorced</c:v>
                </c:pt>
                <c:pt idx="4">
                  <c:v>Widowed</c:v>
                </c:pt>
              </c:strCache>
            </c:strRef>
          </c:cat>
          <c:val>
            <c:numRef>
              <c:f>Sheet1!$B$8:$F$8</c:f>
              <c:numCache>
                <c:formatCode>General</c:formatCode>
                <c:ptCount val="5"/>
                <c:pt idx="0">
                  <c:v>27.8</c:v>
                </c:pt>
                <c:pt idx="1">
                  <c:v>31.0</c:v>
                </c:pt>
                <c:pt idx="2">
                  <c:v>27.6</c:v>
                </c:pt>
                <c:pt idx="3">
                  <c:v>30.5</c:v>
                </c:pt>
                <c:pt idx="4">
                  <c:v>25.2</c:v>
                </c:pt>
              </c:numCache>
            </c:numRef>
          </c:val>
        </c:ser>
        <c:ser>
          <c:idx val="1"/>
          <c:order val="1"/>
          <c:tx>
            <c:strRef>
              <c:f>Sheet1!$A$9</c:f>
              <c:strCache>
                <c:ptCount val="1"/>
                <c:pt idx="0">
                  <c:v>Exercise</c:v>
                </c:pt>
              </c:strCache>
            </c:strRef>
          </c:tx>
          <c:spPr>
            <a:solidFill>
              <a:schemeClr val="accent5">
                <a:lumMod val="75000"/>
              </a:schemeClr>
            </a:solidFill>
          </c:spPr>
          <c:invertIfNegative val="0"/>
          <c:cat>
            <c:strRef>
              <c:f>Sheet1!$B$7:$F$7</c:f>
              <c:strCache>
                <c:ptCount val="5"/>
                <c:pt idx="0">
                  <c:v>All subjects</c:v>
                </c:pt>
                <c:pt idx="1">
                  <c:v>Single</c:v>
                </c:pt>
                <c:pt idx="2">
                  <c:v>Married</c:v>
                </c:pt>
                <c:pt idx="3">
                  <c:v>Divorced</c:v>
                </c:pt>
                <c:pt idx="4">
                  <c:v>Widowed</c:v>
                </c:pt>
              </c:strCache>
            </c:strRef>
          </c:cat>
          <c:val>
            <c:numRef>
              <c:f>Sheet1!$B$9:$F$9</c:f>
              <c:numCache>
                <c:formatCode>General</c:formatCode>
                <c:ptCount val="5"/>
                <c:pt idx="0">
                  <c:v>62.4</c:v>
                </c:pt>
                <c:pt idx="1">
                  <c:v>62.1</c:v>
                </c:pt>
                <c:pt idx="2">
                  <c:v>63.3</c:v>
                </c:pt>
                <c:pt idx="3">
                  <c:v>61.5</c:v>
                </c:pt>
                <c:pt idx="4">
                  <c:v>58.4</c:v>
                </c:pt>
              </c:numCache>
            </c:numRef>
          </c:val>
        </c:ser>
        <c:ser>
          <c:idx val="2"/>
          <c:order val="2"/>
          <c:tx>
            <c:strRef>
              <c:f>Sheet1!$A$10</c:f>
              <c:strCache>
                <c:ptCount val="1"/>
                <c:pt idx="0">
                  <c:v>Family history</c:v>
                </c:pt>
              </c:strCache>
            </c:strRef>
          </c:tx>
          <c:spPr>
            <a:solidFill>
              <a:schemeClr val="accent4">
                <a:lumMod val="75000"/>
              </a:schemeClr>
            </a:solidFill>
          </c:spPr>
          <c:invertIfNegative val="0"/>
          <c:cat>
            <c:strRef>
              <c:f>Sheet1!$B$7:$F$7</c:f>
              <c:strCache>
                <c:ptCount val="5"/>
                <c:pt idx="0">
                  <c:v>All subjects</c:v>
                </c:pt>
                <c:pt idx="1">
                  <c:v>Single</c:v>
                </c:pt>
                <c:pt idx="2">
                  <c:v>Married</c:v>
                </c:pt>
                <c:pt idx="3">
                  <c:v>Divorced</c:v>
                </c:pt>
                <c:pt idx="4">
                  <c:v>Widowed</c:v>
                </c:pt>
              </c:strCache>
            </c:strRef>
          </c:cat>
          <c:val>
            <c:numRef>
              <c:f>Sheet1!$B$10:$F$10</c:f>
              <c:numCache>
                <c:formatCode>General</c:formatCode>
                <c:ptCount val="5"/>
                <c:pt idx="0">
                  <c:v>10.1</c:v>
                </c:pt>
                <c:pt idx="1">
                  <c:v>10.2</c:v>
                </c:pt>
                <c:pt idx="2">
                  <c:v>9.7</c:v>
                </c:pt>
                <c:pt idx="3">
                  <c:v>11.2</c:v>
                </c:pt>
                <c:pt idx="4">
                  <c:v>11.1</c:v>
                </c:pt>
              </c:numCache>
            </c:numRef>
          </c:val>
        </c:ser>
        <c:dLbls>
          <c:showLegendKey val="0"/>
          <c:showVal val="0"/>
          <c:showCatName val="0"/>
          <c:showSerName val="0"/>
          <c:showPercent val="0"/>
          <c:showBubbleSize val="0"/>
        </c:dLbls>
        <c:gapWidth val="150"/>
        <c:overlap val="100"/>
        <c:axId val="2076057112"/>
        <c:axId val="2076060024"/>
      </c:barChart>
      <c:catAx>
        <c:axId val="2076057112"/>
        <c:scaling>
          <c:orientation val="minMax"/>
        </c:scaling>
        <c:delete val="0"/>
        <c:axPos val="b"/>
        <c:majorTickMark val="out"/>
        <c:minorTickMark val="none"/>
        <c:tickLblPos val="nextTo"/>
        <c:crossAx val="2076060024"/>
        <c:crosses val="autoZero"/>
        <c:auto val="1"/>
        <c:lblAlgn val="ctr"/>
        <c:lblOffset val="100"/>
        <c:noMultiLvlLbl val="0"/>
      </c:catAx>
      <c:valAx>
        <c:axId val="2076060024"/>
        <c:scaling>
          <c:orientation val="minMax"/>
        </c:scaling>
        <c:delete val="0"/>
        <c:axPos val="l"/>
        <c:title>
          <c:tx>
            <c:rich>
              <a:bodyPr/>
              <a:lstStyle/>
              <a:p>
                <a:pPr>
                  <a:defRPr/>
                </a:pPr>
                <a:r>
                  <a:rPr lang="en-US"/>
                  <a:t>Cumulative Percentage (%)</a:t>
                </a:r>
              </a:p>
            </c:rich>
          </c:tx>
          <c:layout/>
          <c:overlay val="0"/>
        </c:title>
        <c:numFmt formatCode="General" sourceLinked="1"/>
        <c:majorTickMark val="out"/>
        <c:minorTickMark val="none"/>
        <c:tickLblPos val="nextTo"/>
        <c:crossAx val="20760571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Smoking Habits</a:t>
            </a:r>
          </a:p>
        </c:rich>
      </c:tx>
      <c:layout/>
      <c:overlay val="0"/>
    </c:title>
    <c:autoTitleDeleted val="0"/>
    <c:plotArea>
      <c:layout>
        <c:manualLayout>
          <c:layoutTarget val="inner"/>
          <c:xMode val="edge"/>
          <c:yMode val="edge"/>
          <c:x val="0.118002405949256"/>
          <c:y val="0.191184244114124"/>
          <c:w val="0.609818460192476"/>
          <c:h val="0.682432501423606"/>
        </c:manualLayout>
      </c:layout>
      <c:barChart>
        <c:barDir val="col"/>
        <c:grouping val="stacked"/>
        <c:varyColors val="0"/>
        <c:ser>
          <c:idx val="0"/>
          <c:order val="0"/>
          <c:tx>
            <c:strRef>
              <c:f>Sheet1!$A$13</c:f>
              <c:strCache>
                <c:ptCount val="1"/>
                <c:pt idx="0">
                  <c:v>   Current Smoker</c:v>
                </c:pt>
              </c:strCache>
            </c:strRef>
          </c:tx>
          <c:spPr>
            <a:solidFill>
              <a:schemeClr val="bg1">
                <a:lumMod val="50000"/>
              </a:schemeClr>
            </a:solidFill>
          </c:spPr>
          <c:invertIfNegative val="0"/>
          <c:cat>
            <c:strRef>
              <c:f>Sheet1!$B$12:$F$12</c:f>
              <c:strCache>
                <c:ptCount val="5"/>
                <c:pt idx="0">
                  <c:v>All subjects</c:v>
                </c:pt>
                <c:pt idx="1">
                  <c:v>Single</c:v>
                </c:pt>
                <c:pt idx="2">
                  <c:v>Married</c:v>
                </c:pt>
                <c:pt idx="3">
                  <c:v>Divorced</c:v>
                </c:pt>
                <c:pt idx="4">
                  <c:v>Widowed</c:v>
                </c:pt>
              </c:strCache>
            </c:strRef>
          </c:cat>
          <c:val>
            <c:numRef>
              <c:f>Sheet1!$B$13:$F$13</c:f>
              <c:numCache>
                <c:formatCode>General</c:formatCode>
                <c:ptCount val="5"/>
                <c:pt idx="0">
                  <c:v>24.9</c:v>
                </c:pt>
                <c:pt idx="1">
                  <c:v>28.5</c:v>
                </c:pt>
                <c:pt idx="2">
                  <c:v>24.2</c:v>
                </c:pt>
                <c:pt idx="3">
                  <c:v>31.1</c:v>
                </c:pt>
                <c:pt idx="4">
                  <c:v>22.4</c:v>
                </c:pt>
              </c:numCache>
            </c:numRef>
          </c:val>
        </c:ser>
        <c:ser>
          <c:idx val="1"/>
          <c:order val="1"/>
          <c:tx>
            <c:strRef>
              <c:f>Sheet1!$A$14</c:f>
              <c:strCache>
                <c:ptCount val="1"/>
                <c:pt idx="0">
                  <c:v>   Former Smoker</c:v>
                </c:pt>
              </c:strCache>
            </c:strRef>
          </c:tx>
          <c:spPr>
            <a:solidFill>
              <a:srgbClr val="800000"/>
            </a:solidFill>
          </c:spPr>
          <c:invertIfNegative val="0"/>
          <c:cat>
            <c:strRef>
              <c:f>Sheet1!$B$12:$F$12</c:f>
              <c:strCache>
                <c:ptCount val="5"/>
                <c:pt idx="0">
                  <c:v>All subjects</c:v>
                </c:pt>
                <c:pt idx="1">
                  <c:v>Single</c:v>
                </c:pt>
                <c:pt idx="2">
                  <c:v>Married</c:v>
                </c:pt>
                <c:pt idx="3">
                  <c:v>Divorced</c:v>
                </c:pt>
                <c:pt idx="4">
                  <c:v>Widowed</c:v>
                </c:pt>
              </c:strCache>
            </c:strRef>
          </c:cat>
          <c:val>
            <c:numRef>
              <c:f>Sheet1!$B$14:$F$14</c:f>
              <c:numCache>
                <c:formatCode>General</c:formatCode>
                <c:ptCount val="5"/>
                <c:pt idx="0">
                  <c:v>24.0</c:v>
                </c:pt>
                <c:pt idx="1">
                  <c:v>21.9</c:v>
                </c:pt>
                <c:pt idx="2">
                  <c:v>24.2</c:v>
                </c:pt>
                <c:pt idx="3">
                  <c:v>24.9</c:v>
                </c:pt>
                <c:pt idx="4">
                  <c:v>23.8</c:v>
                </c:pt>
              </c:numCache>
            </c:numRef>
          </c:val>
        </c:ser>
        <c:ser>
          <c:idx val="2"/>
          <c:order val="2"/>
          <c:tx>
            <c:strRef>
              <c:f>Sheet1!$A$15</c:f>
              <c:strCache>
                <c:ptCount val="1"/>
                <c:pt idx="0">
                  <c:v>   Never Smoker</c:v>
                </c:pt>
              </c:strCache>
            </c:strRef>
          </c:tx>
          <c:invertIfNegative val="0"/>
          <c:cat>
            <c:strRef>
              <c:f>Sheet1!$B$12:$F$12</c:f>
              <c:strCache>
                <c:ptCount val="5"/>
                <c:pt idx="0">
                  <c:v>All subjects</c:v>
                </c:pt>
                <c:pt idx="1">
                  <c:v>Single</c:v>
                </c:pt>
                <c:pt idx="2">
                  <c:v>Married</c:v>
                </c:pt>
                <c:pt idx="3">
                  <c:v>Divorced</c:v>
                </c:pt>
                <c:pt idx="4">
                  <c:v>Widowed</c:v>
                </c:pt>
              </c:strCache>
            </c:strRef>
          </c:cat>
          <c:val>
            <c:numRef>
              <c:f>Sheet1!$B$15:$F$15</c:f>
              <c:numCache>
                <c:formatCode>General</c:formatCode>
                <c:ptCount val="5"/>
                <c:pt idx="0">
                  <c:v>51.1</c:v>
                </c:pt>
                <c:pt idx="1">
                  <c:v>49.6</c:v>
                </c:pt>
                <c:pt idx="2">
                  <c:v>51.7</c:v>
                </c:pt>
                <c:pt idx="3">
                  <c:v>44.1</c:v>
                </c:pt>
                <c:pt idx="4">
                  <c:v>53.8</c:v>
                </c:pt>
              </c:numCache>
            </c:numRef>
          </c:val>
        </c:ser>
        <c:dLbls>
          <c:showLegendKey val="0"/>
          <c:showVal val="0"/>
          <c:showCatName val="0"/>
          <c:showSerName val="0"/>
          <c:showPercent val="0"/>
          <c:showBubbleSize val="0"/>
        </c:dLbls>
        <c:gapWidth val="150"/>
        <c:overlap val="100"/>
        <c:axId val="2076092296"/>
        <c:axId val="2076095272"/>
      </c:barChart>
      <c:catAx>
        <c:axId val="2076092296"/>
        <c:scaling>
          <c:orientation val="minMax"/>
        </c:scaling>
        <c:delete val="0"/>
        <c:axPos val="b"/>
        <c:majorTickMark val="out"/>
        <c:minorTickMark val="none"/>
        <c:tickLblPos val="nextTo"/>
        <c:crossAx val="2076095272"/>
        <c:crosses val="autoZero"/>
        <c:auto val="1"/>
        <c:lblAlgn val="ctr"/>
        <c:lblOffset val="100"/>
        <c:noMultiLvlLbl val="0"/>
      </c:catAx>
      <c:valAx>
        <c:axId val="2076095272"/>
        <c:scaling>
          <c:orientation val="minMax"/>
          <c:max val="105.0"/>
        </c:scaling>
        <c:delete val="0"/>
        <c:axPos val="l"/>
        <c:title>
          <c:tx>
            <c:rich>
              <a:bodyPr/>
              <a:lstStyle/>
              <a:p>
                <a:pPr>
                  <a:defRPr/>
                </a:pPr>
                <a:r>
                  <a:rPr lang="en-US"/>
                  <a:t>Cumulative Percentage (%)</a:t>
                </a:r>
              </a:p>
            </c:rich>
          </c:tx>
          <c:layout/>
          <c:overlay val="0"/>
        </c:title>
        <c:numFmt formatCode="General" sourceLinked="1"/>
        <c:majorTickMark val="out"/>
        <c:minorTickMark val="none"/>
        <c:tickLblPos val="nextTo"/>
        <c:crossAx val="20760922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Sheet1!$A$39</c:f>
              <c:strCache>
                <c:ptCount val="1"/>
                <c:pt idx="0">
                  <c:v>Diabetes</c:v>
                </c:pt>
              </c:strCache>
            </c:strRef>
          </c:tx>
          <c:spPr>
            <a:gradFill flip="none" rotWithShape="1">
              <a:gsLst>
                <a:gs pos="0">
                  <a:schemeClr val="accent4">
                    <a:lumMod val="60000"/>
                    <a:lumOff val="40000"/>
                  </a:schemeClr>
                </a:gs>
                <a:gs pos="100000">
                  <a:schemeClr val="accent4">
                    <a:lumMod val="50000"/>
                  </a:schemeClr>
                </a:gs>
              </a:gsLst>
              <a:path path="circle">
                <a:fillToRect l="100000" t="100000"/>
              </a:path>
              <a:tileRect r="-100000" b="-100000"/>
            </a:gradFill>
          </c:spPr>
          <c:invertIfNegative val="0"/>
          <c:cat>
            <c:strRef>
              <c:f>Sheet1!$B$38:$F$38</c:f>
              <c:strCache>
                <c:ptCount val="5"/>
                <c:pt idx="0">
                  <c:v>All subjects</c:v>
                </c:pt>
                <c:pt idx="1">
                  <c:v>Single</c:v>
                </c:pt>
                <c:pt idx="2">
                  <c:v>Married</c:v>
                </c:pt>
                <c:pt idx="3">
                  <c:v>Divorced</c:v>
                </c:pt>
                <c:pt idx="4">
                  <c:v>Widowed</c:v>
                </c:pt>
              </c:strCache>
            </c:strRef>
          </c:cat>
          <c:val>
            <c:numRef>
              <c:f>Sheet1!$B$39:$F$39</c:f>
              <c:numCache>
                <c:formatCode>General</c:formatCode>
                <c:ptCount val="5"/>
                <c:pt idx="0">
                  <c:v>10.8</c:v>
                </c:pt>
                <c:pt idx="1">
                  <c:v>10.4</c:v>
                </c:pt>
                <c:pt idx="2">
                  <c:v>10.4</c:v>
                </c:pt>
                <c:pt idx="3">
                  <c:v>10.5</c:v>
                </c:pt>
                <c:pt idx="4">
                  <c:v>13.5</c:v>
                </c:pt>
              </c:numCache>
            </c:numRef>
          </c:val>
        </c:ser>
        <c:dLbls>
          <c:showLegendKey val="0"/>
          <c:showVal val="0"/>
          <c:showCatName val="0"/>
          <c:showSerName val="0"/>
          <c:showPercent val="0"/>
          <c:showBubbleSize val="0"/>
        </c:dLbls>
        <c:gapWidth val="150"/>
        <c:axId val="2076119192"/>
        <c:axId val="2076122168"/>
      </c:barChart>
      <c:catAx>
        <c:axId val="2076119192"/>
        <c:scaling>
          <c:orientation val="minMax"/>
        </c:scaling>
        <c:delete val="0"/>
        <c:axPos val="b"/>
        <c:majorTickMark val="out"/>
        <c:minorTickMark val="none"/>
        <c:tickLblPos val="nextTo"/>
        <c:crossAx val="2076122168"/>
        <c:crosses val="autoZero"/>
        <c:auto val="1"/>
        <c:lblAlgn val="ctr"/>
        <c:lblOffset val="100"/>
        <c:noMultiLvlLbl val="0"/>
      </c:catAx>
      <c:valAx>
        <c:axId val="2076122168"/>
        <c:scaling>
          <c:orientation val="minMax"/>
        </c:scaling>
        <c:delete val="0"/>
        <c:axPos val="l"/>
        <c:title>
          <c:tx>
            <c:rich>
              <a:bodyPr/>
              <a:lstStyle/>
              <a:p>
                <a:pPr>
                  <a:defRPr/>
                </a:pPr>
                <a:r>
                  <a:rPr lang="en-US"/>
                  <a:t>Cumulative Percentage (%)</a:t>
                </a:r>
              </a:p>
            </c:rich>
          </c:tx>
          <c:layout/>
          <c:overlay val="0"/>
        </c:title>
        <c:numFmt formatCode="General" sourceLinked="1"/>
        <c:majorTickMark val="out"/>
        <c:minorTickMark val="none"/>
        <c:tickLblPos val="nextTo"/>
        <c:crossAx val="207611919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59211604858541"/>
          <c:y val="0.161836485819759"/>
          <c:w val="0.799009165652401"/>
          <c:h val="0.809264141712427"/>
        </c:manualLayout>
      </c:layout>
      <c:barChart>
        <c:barDir val="col"/>
        <c:grouping val="clustered"/>
        <c:varyColors val="0"/>
        <c:ser>
          <c:idx val="0"/>
          <c:order val="0"/>
          <c:tx>
            <c:strRef>
              <c:f>Sheet3!$B$1</c:f>
              <c:strCache>
                <c:ptCount val="1"/>
                <c:pt idx="0">
                  <c:v>Married</c:v>
                </c:pt>
              </c:strCache>
            </c:strRef>
          </c:tx>
          <c:spPr>
            <a:ln w="28575">
              <a:noFill/>
            </a:ln>
          </c:spPr>
          <c:invertIfNegative val="0"/>
          <c:cat>
            <c:strRef>
              <c:f>Sheet3!$A$2:$A$6</c:f>
              <c:strCache>
                <c:ptCount val="5"/>
                <c:pt idx="0">
                  <c:v>Any vascular disease</c:v>
                </c:pt>
                <c:pt idx="1">
                  <c:v>Abdominal aortic aneurism</c:v>
                </c:pt>
                <c:pt idx="2">
                  <c:v>Coronary Artery Disease</c:v>
                </c:pt>
                <c:pt idx="3">
                  <c:v>Cerebrovascular Disease</c:v>
                </c:pt>
                <c:pt idx="4">
                  <c:v>Peripheral Arterial Disease</c:v>
                </c:pt>
              </c:strCache>
            </c:strRef>
          </c:cat>
          <c:val>
            <c:numRef>
              <c:f>Sheet3!$B$2:$B$6</c:f>
              <c:numCache>
                <c:formatCode>General</c:formatCode>
                <c:ptCount val="5"/>
                <c:pt idx="0">
                  <c:v>-5.0</c:v>
                </c:pt>
                <c:pt idx="1">
                  <c:v>-8.7</c:v>
                </c:pt>
                <c:pt idx="2">
                  <c:v>0.4</c:v>
                </c:pt>
                <c:pt idx="3">
                  <c:v>-8.0</c:v>
                </c:pt>
                <c:pt idx="4">
                  <c:v>-19.4</c:v>
                </c:pt>
              </c:numCache>
            </c:numRef>
          </c:val>
        </c:ser>
        <c:ser>
          <c:idx val="1"/>
          <c:order val="1"/>
          <c:tx>
            <c:strRef>
              <c:f>Sheet3!$C$1</c:f>
              <c:strCache>
                <c:ptCount val="1"/>
                <c:pt idx="0">
                  <c:v>Divorced</c:v>
                </c:pt>
              </c:strCache>
            </c:strRef>
          </c:tx>
          <c:spPr>
            <a:solidFill>
              <a:schemeClr val="accent4"/>
            </a:solidFill>
            <a:ln w="28575">
              <a:noFill/>
            </a:ln>
          </c:spPr>
          <c:invertIfNegative val="0"/>
          <c:cat>
            <c:strRef>
              <c:f>Sheet3!$A$2:$A$6</c:f>
              <c:strCache>
                <c:ptCount val="5"/>
                <c:pt idx="0">
                  <c:v>Any vascular disease</c:v>
                </c:pt>
                <c:pt idx="1">
                  <c:v>Abdominal aortic aneurism</c:v>
                </c:pt>
                <c:pt idx="2">
                  <c:v>Coronary Artery Disease</c:v>
                </c:pt>
                <c:pt idx="3">
                  <c:v>Cerebrovascular Disease</c:v>
                </c:pt>
                <c:pt idx="4">
                  <c:v>Peripheral Arterial Disease</c:v>
                </c:pt>
              </c:strCache>
            </c:strRef>
          </c:cat>
          <c:val>
            <c:numRef>
              <c:f>Sheet3!$C$2:$C$6</c:f>
              <c:numCache>
                <c:formatCode>General</c:formatCode>
                <c:ptCount val="5"/>
                <c:pt idx="0">
                  <c:v>3.2</c:v>
                </c:pt>
                <c:pt idx="1">
                  <c:v>2.0</c:v>
                </c:pt>
                <c:pt idx="2">
                  <c:v>4.6</c:v>
                </c:pt>
                <c:pt idx="3">
                  <c:v>6.2</c:v>
                </c:pt>
                <c:pt idx="4">
                  <c:v>-3.4</c:v>
                </c:pt>
              </c:numCache>
            </c:numRef>
          </c:val>
        </c:ser>
        <c:ser>
          <c:idx val="2"/>
          <c:order val="2"/>
          <c:tx>
            <c:strRef>
              <c:f>Sheet3!$D$1</c:f>
              <c:strCache>
                <c:ptCount val="1"/>
                <c:pt idx="0">
                  <c:v>Widowed</c:v>
                </c:pt>
              </c:strCache>
            </c:strRef>
          </c:tx>
          <c:spPr>
            <a:ln w="28575">
              <a:noFill/>
            </a:ln>
          </c:spPr>
          <c:invertIfNegative val="0"/>
          <c:cat>
            <c:strRef>
              <c:f>Sheet3!$A$2:$A$6</c:f>
              <c:strCache>
                <c:ptCount val="5"/>
                <c:pt idx="0">
                  <c:v>Any vascular disease</c:v>
                </c:pt>
                <c:pt idx="1">
                  <c:v>Abdominal aortic aneurism</c:v>
                </c:pt>
                <c:pt idx="2">
                  <c:v>Coronary Artery Disease</c:v>
                </c:pt>
                <c:pt idx="3">
                  <c:v>Cerebrovascular Disease</c:v>
                </c:pt>
                <c:pt idx="4">
                  <c:v>Peripheral Arterial Disease</c:v>
                </c:pt>
              </c:strCache>
            </c:strRef>
          </c:cat>
          <c:val>
            <c:numRef>
              <c:f>Sheet3!$D$2:$D$6</c:f>
              <c:numCache>
                <c:formatCode>General</c:formatCode>
                <c:ptCount val="5"/>
                <c:pt idx="0">
                  <c:v>5.1</c:v>
                </c:pt>
                <c:pt idx="1">
                  <c:v>0.3</c:v>
                </c:pt>
                <c:pt idx="2">
                  <c:v>7.1</c:v>
                </c:pt>
                <c:pt idx="3">
                  <c:v>1.0</c:v>
                </c:pt>
                <c:pt idx="4">
                  <c:v>1.0</c:v>
                </c:pt>
              </c:numCache>
            </c:numRef>
          </c:val>
        </c:ser>
        <c:dLbls>
          <c:showLegendKey val="0"/>
          <c:showVal val="1"/>
          <c:showCatName val="0"/>
          <c:showSerName val="0"/>
          <c:showPercent val="0"/>
          <c:showBubbleSize val="0"/>
        </c:dLbls>
        <c:gapWidth val="150"/>
        <c:axId val="2075479224"/>
        <c:axId val="2075476152"/>
      </c:barChart>
      <c:catAx>
        <c:axId val="2075479224"/>
        <c:scaling>
          <c:orientation val="minMax"/>
        </c:scaling>
        <c:delete val="1"/>
        <c:axPos val="b"/>
        <c:majorTickMark val="out"/>
        <c:minorTickMark val="none"/>
        <c:tickLblPos val="nextTo"/>
        <c:crossAx val="2075476152"/>
        <c:crosses val="autoZero"/>
        <c:auto val="1"/>
        <c:lblAlgn val="ctr"/>
        <c:lblOffset val="100"/>
        <c:noMultiLvlLbl val="0"/>
      </c:catAx>
      <c:valAx>
        <c:axId val="2075476152"/>
        <c:scaling>
          <c:orientation val="minMax"/>
          <c:min val="-20.0"/>
        </c:scaling>
        <c:delete val="0"/>
        <c:axPos val="l"/>
        <c:title>
          <c:tx>
            <c:rich>
              <a:bodyPr/>
              <a:lstStyle/>
              <a:p>
                <a:pPr>
                  <a:defRPr sz="1400"/>
                </a:pPr>
                <a:r>
                  <a:rPr lang="en-US" sz="1400"/>
                  <a:t>Odds of disease (percetange)</a:t>
                </a:r>
              </a:p>
            </c:rich>
          </c:tx>
          <c:layout/>
          <c:overlay val="0"/>
        </c:title>
        <c:numFmt formatCode="General" sourceLinked="1"/>
        <c:majorTickMark val="out"/>
        <c:minorTickMark val="none"/>
        <c:tickLblPos val="nextTo"/>
        <c:crossAx val="2075479224"/>
        <c:crosses val="autoZero"/>
        <c:crossBetween val="between"/>
      </c:valAx>
    </c:plotArea>
    <c:legend>
      <c:legendPos val="r"/>
      <c:layout>
        <c:manualLayout>
          <c:xMode val="edge"/>
          <c:yMode val="edge"/>
          <c:x val="0.129409821406394"/>
          <c:y val="0.765810201250927"/>
          <c:w val="0.107183238530515"/>
          <c:h val="0.181931375885263"/>
        </c:manualLayout>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0.07426</cdr:x>
      <cdr:y>0.4313</cdr:y>
    </cdr:from>
    <cdr:to>
      <cdr:x>0.92393</cdr:x>
      <cdr:y>0.43416</cdr:y>
    </cdr:to>
    <cdr:sp macro="" textlink="">
      <cdr:nvSpPr>
        <cdr:cNvPr id="3" name="Straight Connector 2"/>
        <cdr:cNvSpPr/>
      </cdr:nvSpPr>
      <cdr:spPr>
        <a:xfrm xmlns:a="http://schemas.openxmlformats.org/drawingml/2006/main">
          <a:off x="597963" y="2084916"/>
          <a:ext cx="6841360" cy="13809"/>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BA50A-EE35-9C4A-BA12-8F628A8FB85A}" type="datetimeFigureOut">
              <a:rPr lang="en-US" smtClean="0"/>
              <a:pPr/>
              <a:t>3/28/14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B2ED1-3172-7E4C-AD39-7130BBC73DDA}" type="slidenum">
              <a:rPr lang="en-US" smtClean="0"/>
              <a:pPr/>
              <a:t>‹#›</a:t>
            </a:fld>
            <a:endParaRPr lang="en-US"/>
          </a:p>
        </p:txBody>
      </p:sp>
    </p:spTree>
    <p:extLst>
      <p:ext uri="{BB962C8B-B14F-4D97-AF65-F5344CB8AC3E}">
        <p14:creationId xmlns:p14="http://schemas.microsoft.com/office/powerpoint/2010/main" val="17228048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very much Dr. Bittner</a:t>
            </a:r>
            <a:endParaRPr lang="en-US" dirty="0"/>
          </a:p>
        </p:txBody>
      </p:sp>
      <p:sp>
        <p:nvSpPr>
          <p:cNvPr id="4" name="Slide Number Placeholder 3"/>
          <p:cNvSpPr>
            <a:spLocks noGrp="1"/>
          </p:cNvSpPr>
          <p:nvPr>
            <p:ph type="sldNum" sz="quarter" idx="10"/>
          </p:nvPr>
        </p:nvSpPr>
        <p:spPr/>
        <p:txBody>
          <a:bodyPr/>
          <a:lstStyle/>
          <a:p>
            <a:fld id="{942B2ED1-3172-7E4C-AD39-7130BBC73DD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a:t>
            </a:r>
            <a:r>
              <a:rPr lang="en-US" sz="1200" baseline="0" dirty="0" smtClean="0"/>
              <a:t> hope that with this brief presentation we can resolve the question </a:t>
            </a:r>
            <a:r>
              <a:rPr lang="en-US" sz="1200" dirty="0" smtClean="0"/>
              <a:t>Does</a:t>
            </a:r>
            <a:r>
              <a:rPr lang="en-US" sz="1200" baseline="0" dirty="0" smtClean="0"/>
              <a:t> marital status play  role in  your cardiovascular health?</a:t>
            </a:r>
          </a:p>
          <a:p>
            <a:r>
              <a:rPr lang="en-US" sz="1200" dirty="0" smtClean="0"/>
              <a:t>So let’s start with a little bit of the</a:t>
            </a:r>
            <a:r>
              <a:rPr lang="en-US" sz="1200" baseline="0" dirty="0" smtClean="0"/>
              <a:t> background for this topic. </a:t>
            </a:r>
            <a:r>
              <a:rPr lang="en-US" sz="1200" dirty="0" smtClean="0"/>
              <a:t>Prior research has described an association</a:t>
            </a:r>
            <a:r>
              <a:rPr lang="en-US" sz="1200" baseline="0" dirty="0" smtClean="0"/>
              <a:t> between marital status and health, with evidence showing that cardiovascular disease as well as risk factors for cardiovascular disease vary between marital status.</a:t>
            </a:r>
          </a:p>
          <a:p>
            <a:endParaRPr lang="en-US" sz="1200" baseline="0" dirty="0" smtClean="0"/>
          </a:p>
          <a:p>
            <a:r>
              <a:rPr lang="en-US" sz="1200" baseline="0" dirty="0" smtClean="0"/>
              <a:t>Nonetheless previously published studies display several limitations, including conflicting results between publications, or studies with limited number of participants (the largest being a meta-analysis combining 40 studies with a total pooled sample size of about 250,000 subjects). Notably, most of the prior research has compared only married to unmarried subjects, without making the distinction between different marital statuses. Also the studies in this field have mostly focused on assessing the association between marriage and coronary disease –meaning limited only to the vessels in the heart- leaving us with only scant information in terms of vascular disease in other areas of the body.</a:t>
            </a:r>
          </a:p>
          <a:p>
            <a:r>
              <a:rPr lang="en-US" sz="1200" baseline="0" dirty="0" smtClean="0"/>
              <a:t>Therefore we wanted to investigate if the patters of risk factors for cardiovascular disease as well as the presence of </a:t>
            </a:r>
            <a:r>
              <a:rPr lang="en-US" sz="1200" baseline="0" dirty="0" err="1" smtClean="0"/>
              <a:t>cardvascular</a:t>
            </a:r>
            <a:r>
              <a:rPr lang="en-US" sz="1200" baseline="0" dirty="0" smtClean="0"/>
              <a:t> disease vary by marital status in a large population with over 3.5 million subjects</a:t>
            </a:r>
            <a:endParaRPr lang="en-US" dirty="0"/>
          </a:p>
        </p:txBody>
      </p:sp>
      <p:sp>
        <p:nvSpPr>
          <p:cNvPr id="4" name="Slide Number Placeholder 3"/>
          <p:cNvSpPr>
            <a:spLocks noGrp="1"/>
          </p:cNvSpPr>
          <p:nvPr>
            <p:ph type="sldNum" sz="quarter" idx="10"/>
          </p:nvPr>
        </p:nvSpPr>
        <p:spPr/>
        <p:txBody>
          <a:bodyPr/>
          <a:lstStyle/>
          <a:p>
            <a:fld id="{942B2ED1-3172-7E4C-AD39-7130BBC73D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 this purpose</a:t>
            </a:r>
            <a:r>
              <a:rPr lang="en-US" sz="1200" kern="1200" baseline="0" dirty="0" smtClean="0">
                <a:solidFill>
                  <a:schemeClr val="tx1"/>
                </a:solidFill>
                <a:latin typeface="+mn-lt"/>
                <a:ea typeface="+mn-ea"/>
                <a:cs typeface="+mn-cs"/>
              </a:rPr>
              <a:t> we use a large database which consisted </a:t>
            </a:r>
            <a:r>
              <a:rPr lang="en-US" sz="1200" kern="1200" dirty="0" smtClean="0">
                <a:solidFill>
                  <a:schemeClr val="tx1"/>
                </a:solidFill>
                <a:latin typeface="+mn-lt"/>
                <a:ea typeface="+mn-ea"/>
                <a:cs typeface="+mn-cs"/>
              </a:rPr>
              <a:t>primarily of self-referred people who participated in the Life Line Screening program, which was carried</a:t>
            </a:r>
            <a:r>
              <a:rPr lang="en-US" sz="1200" kern="1200" baseline="0" dirty="0" smtClean="0">
                <a:solidFill>
                  <a:schemeClr val="tx1"/>
                </a:solidFill>
                <a:latin typeface="+mn-lt"/>
                <a:ea typeface="+mn-ea"/>
                <a:cs typeface="+mn-cs"/>
              </a:rPr>
              <a:t> on</a:t>
            </a:r>
            <a:r>
              <a:rPr lang="en-US" sz="1200" kern="1200" dirty="0" smtClean="0">
                <a:solidFill>
                  <a:schemeClr val="tx1"/>
                </a:solidFill>
                <a:latin typeface="+mn-lt"/>
                <a:ea typeface="+mn-ea"/>
                <a:cs typeface="+mn-cs"/>
              </a:rPr>
              <a:t> at more than 20,000 screening sites between 2003</a:t>
            </a:r>
            <a:r>
              <a:rPr lang="en-US" sz="1200" kern="1200" baseline="0" dirty="0" smtClean="0">
                <a:solidFill>
                  <a:schemeClr val="tx1"/>
                </a:solidFill>
                <a:latin typeface="+mn-lt"/>
                <a:ea typeface="+mn-ea"/>
                <a:cs typeface="+mn-cs"/>
              </a:rPr>
              <a:t> and 2008 </a:t>
            </a:r>
            <a:r>
              <a:rPr lang="en-US" sz="1200" kern="1200" dirty="0" smtClean="0">
                <a:solidFill>
                  <a:schemeClr val="tx1"/>
                </a:solidFill>
                <a:latin typeface="+mn-lt"/>
                <a:ea typeface="+mn-ea"/>
                <a:cs typeface="+mn-cs"/>
              </a:rPr>
              <a:t>representing all 50 states in</a:t>
            </a:r>
            <a:r>
              <a:rPr lang="en-US" sz="1200" kern="1200" baseline="0" dirty="0" smtClean="0">
                <a:solidFill>
                  <a:schemeClr val="tx1"/>
                </a:solidFill>
                <a:latin typeface="+mn-lt"/>
                <a:ea typeface="+mn-ea"/>
                <a:cs typeface="+mn-cs"/>
              </a:rPr>
              <a:t> a </a:t>
            </a:r>
            <a:r>
              <a:rPr lang="en-US" sz="1200" kern="1200" dirty="0" smtClean="0">
                <a:solidFill>
                  <a:schemeClr val="tx1"/>
                </a:solidFill>
                <a:latin typeface="+mn-lt"/>
                <a:ea typeface="+mn-ea"/>
                <a:cs typeface="+mn-cs"/>
              </a:rPr>
              <a:t>broad geographical and socioeconomic distribution. Mean age for</a:t>
            </a:r>
            <a:r>
              <a:rPr lang="en-US" sz="1200" kern="1200" baseline="0" dirty="0" smtClean="0">
                <a:solidFill>
                  <a:schemeClr val="tx1"/>
                </a:solidFill>
                <a:latin typeface="+mn-lt"/>
                <a:ea typeface="+mn-ea"/>
                <a:cs typeface="+mn-cs"/>
              </a:rPr>
              <a:t> our database 64 years and 63% of the participants were women (age 21-99)</a:t>
            </a:r>
            <a:endParaRPr lang="en-US" sz="1200" kern="120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These</a:t>
            </a:r>
            <a:r>
              <a:rPr lang="en-US" sz="1200" kern="1200" baseline="0" dirty="0" smtClean="0">
                <a:solidFill>
                  <a:schemeClr val="tx1"/>
                </a:solidFill>
                <a:latin typeface="+mn-lt"/>
                <a:ea typeface="+mn-ea"/>
                <a:cs typeface="+mn-cs"/>
              </a:rPr>
              <a:t> graphs illustrate the distribution of marital status in the US (upper graphs) and in our cohort (lower pies).</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As you can observe, marital status distribution</a:t>
            </a:r>
            <a:r>
              <a:rPr lang="en-US" sz="1200" kern="1200" baseline="0" dirty="0" smtClean="0">
                <a:solidFill>
                  <a:schemeClr val="tx1"/>
                </a:solidFill>
                <a:latin typeface="+mn-lt"/>
                <a:ea typeface="+mn-ea"/>
                <a:cs typeface="+mn-cs"/>
              </a:rPr>
              <a:t> in our subjects was</a:t>
            </a:r>
            <a:r>
              <a:rPr lang="en-US" sz="1200" kern="1200" dirty="0" smtClean="0">
                <a:solidFill>
                  <a:schemeClr val="tx1"/>
                </a:solidFill>
                <a:latin typeface="+mn-lt"/>
                <a:ea typeface="+mn-ea"/>
                <a:cs typeface="+mn-cs"/>
              </a:rPr>
              <a:t> comparable with the general US population, among men, 8.8% were single; 80% were married; 6.1% were divorced and 4.7% were widowed</a:t>
            </a:r>
            <a:endParaRPr lang="en-US" sz="1400" kern="120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Among women, 8.1% were single; 63% were married; 10.5% were divorced and  18% were widowed.</a:t>
            </a:r>
            <a:r>
              <a:rPr lang="en-US" sz="1400" kern="1200" dirty="0" smtClean="0">
                <a:solidFill>
                  <a:schemeClr val="tx1"/>
                </a:solidFill>
                <a:latin typeface="+mn-lt"/>
                <a:ea typeface="+mn-ea"/>
                <a:cs typeface="+mn-cs"/>
              </a:rPr>
              <a:t>, </a:t>
            </a:r>
            <a:endParaRPr lang="en-US" sz="1800" kern="1200" dirty="0" smtClean="0">
              <a:solidFill>
                <a:schemeClr val="tx1"/>
              </a:solidFill>
              <a:latin typeface="+mn-lt"/>
              <a:ea typeface="+mn-ea"/>
              <a:cs typeface="+mn-cs"/>
            </a:endParaRPr>
          </a:p>
          <a:p>
            <a:pPr lvl="0"/>
            <a:endParaRPr lang="en-US" sz="1600" kern="120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a:t>
            </a:r>
          </a:p>
          <a:p>
            <a:pPr lvl="0"/>
            <a:r>
              <a:rPr lang="en-US" sz="1200" kern="1200" dirty="0" smtClean="0">
                <a:solidFill>
                  <a:schemeClr val="tx1"/>
                </a:solidFill>
                <a:latin typeface="+mn-lt"/>
                <a:ea typeface="+mn-ea"/>
                <a:cs typeface="+mn-cs"/>
              </a:rPr>
              <a:t>The breakdown of race/ethnicity in the cohort consisted of 88.9% white, 3.1% black, 2.4% Hispanic, 2% Asian, 2.9% Native American and 0.6% of other race</a:t>
            </a:r>
            <a:endParaRPr lang="en-US" sz="14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While the percent of minorities was low, there were 110,190 Blacks, 85,308 Hispanics, 71,090 Asians, and 103,081 Native Americans</a:t>
            </a:r>
            <a:endParaRPr lang="en-US" sz="1400" kern="120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Overall, 292,670 (8.3%) subjects were single; 2,442,621 (69.1%) were married; 319,321 (9%) were divorced and  477,577 (13.5%) were widowed</a:t>
            </a:r>
            <a:endParaRPr lang="en-US" sz="1600" kern="1200" dirty="0" smtClean="0">
              <a:solidFill>
                <a:schemeClr val="tx1"/>
              </a:solidFill>
              <a:latin typeface="+mn-lt"/>
              <a:ea typeface="+mn-ea"/>
              <a:cs typeface="+mn-cs"/>
            </a:endParaRPr>
          </a:p>
          <a:p>
            <a:endParaRPr lang="en-US" sz="14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According to the 2010 US Census </a:t>
            </a:r>
            <a:endParaRPr lang="en-US" sz="14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Among men &gt; 40 years of age: 11.5% were single, 72 % were  married, 12% divorced and 4.3% widowed</a:t>
            </a:r>
            <a:endParaRPr lang="en-US" sz="14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Among women &gt; 40 years of age: 8.5% were single, 61% married, 15% divorced and 15% widowed</a:t>
            </a:r>
            <a:endParaRPr lang="en-US" sz="14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42B2ED1-3172-7E4C-AD39-7130BBC73D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This is the distribution</a:t>
            </a:r>
            <a:r>
              <a:rPr lang="en-US" sz="1200" baseline="0" dirty="0" smtClean="0"/>
              <a:t> of risk factors among marital status according to our findings. </a:t>
            </a:r>
            <a:r>
              <a:rPr lang="en-US" sz="1200" kern="1200" dirty="0" smtClean="0">
                <a:solidFill>
                  <a:schemeClr val="tx1"/>
                </a:solidFill>
                <a:latin typeface="+mn-lt"/>
                <a:ea typeface="+mn-ea"/>
                <a:cs typeface="+mn-cs"/>
              </a:rPr>
              <a:t>Let</a:t>
            </a:r>
            <a:r>
              <a:rPr lang="en-US" sz="1200" kern="1200" baseline="0" dirty="0" smtClean="0">
                <a:solidFill>
                  <a:schemeClr val="tx1"/>
                </a:solidFill>
                <a:latin typeface="+mn-lt"/>
                <a:ea typeface="+mn-ea"/>
                <a:cs typeface="+mn-cs"/>
              </a:rPr>
              <a:t> me walk you through these graphs.</a:t>
            </a:r>
          </a:p>
          <a:p>
            <a:endParaRPr lang="en-US" sz="1200" kern="120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the upper graphs we have</a:t>
            </a:r>
            <a:r>
              <a:rPr lang="en-US" sz="1200" kern="1200" baseline="0" dirty="0" smtClean="0">
                <a:solidFill>
                  <a:schemeClr val="tx1"/>
                </a:solidFill>
                <a:latin typeface="+mn-lt"/>
                <a:ea typeface="+mn-ea"/>
                <a:cs typeface="+mn-cs"/>
              </a:rPr>
              <a:t> risk factors related to other medical conditions considered to be risk factors of cardiovascular disease (high blood pressure and high cholesterol on the left and DM on the right), in the left lower figure we have other traditional risk factors such as family history of cardiovascular disease as well as physical activity and obesity; and in the figure on the right lower side we display the presence of smoking as risk factor divided in current, former and never smokers.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Overall, we found that t</a:t>
            </a:r>
            <a:r>
              <a:rPr lang="en-US" sz="1200" kern="1200" dirty="0" smtClean="0">
                <a:solidFill>
                  <a:schemeClr val="tx1"/>
                </a:solidFill>
                <a:latin typeface="+mn-lt"/>
                <a:ea typeface="+mn-ea"/>
                <a:cs typeface="+mn-cs"/>
              </a:rPr>
              <a:t>raditional risk factors in our subjects were similar to the US population.</a:t>
            </a:r>
            <a:r>
              <a:rPr lang="en-US" sz="1200" kern="1200" baseline="0" dirty="0" smtClean="0">
                <a:solidFill>
                  <a:schemeClr val="tx1"/>
                </a:solidFill>
                <a:latin typeface="+mn-lt"/>
                <a:ea typeface="+mn-ea"/>
                <a:cs typeface="+mn-cs"/>
              </a:rPr>
              <a:t> **for example if you look at the blue bars in the upper left, w</a:t>
            </a:r>
            <a:r>
              <a:rPr lang="en-US" sz="1200" kern="1200" dirty="0" smtClean="0">
                <a:solidFill>
                  <a:schemeClr val="tx1"/>
                </a:solidFill>
                <a:latin typeface="+mn-lt"/>
                <a:ea typeface="+mn-ea"/>
                <a:cs typeface="+mn-cs"/>
              </a:rPr>
              <a:t>e found that high</a:t>
            </a:r>
            <a:r>
              <a:rPr lang="en-US" sz="1200" kern="1200" baseline="0" dirty="0" smtClean="0">
                <a:solidFill>
                  <a:schemeClr val="tx1"/>
                </a:solidFill>
                <a:latin typeface="+mn-lt"/>
                <a:ea typeface="+mn-ea"/>
                <a:cs typeface="+mn-cs"/>
              </a:rPr>
              <a:t> blood pressure </a:t>
            </a:r>
            <a:r>
              <a:rPr lang="en-US" sz="1200" kern="1200" dirty="0" smtClean="0">
                <a:solidFill>
                  <a:schemeClr val="tx1"/>
                </a:solidFill>
                <a:latin typeface="+mn-lt"/>
                <a:ea typeface="+mn-ea"/>
                <a:cs typeface="+mn-cs"/>
              </a:rPr>
              <a:t>was more common in widowed subjects, which was also</a:t>
            </a:r>
            <a:r>
              <a:rPr lang="en-US" sz="1200" kern="1200" baseline="0" dirty="0" smtClean="0">
                <a:solidFill>
                  <a:schemeClr val="tx1"/>
                </a:solidFill>
                <a:latin typeface="+mn-lt"/>
                <a:ea typeface="+mn-ea"/>
                <a:cs typeface="+mn-cs"/>
              </a:rPr>
              <a:t> the case for </a:t>
            </a:r>
            <a:r>
              <a:rPr lang="en-US" sz="1200" kern="1200" dirty="0" smtClean="0">
                <a:solidFill>
                  <a:schemeClr val="tx1"/>
                </a:solidFill>
                <a:latin typeface="+mn-lt"/>
                <a:ea typeface="+mn-ea"/>
                <a:cs typeface="+mn-cs"/>
              </a:rPr>
              <a:t>high cholesterol levels (red bars in</a:t>
            </a:r>
            <a:r>
              <a:rPr lang="en-US" sz="1200" kern="1200" baseline="0" dirty="0" smtClean="0">
                <a:solidFill>
                  <a:schemeClr val="tx1"/>
                </a:solidFill>
                <a:latin typeface="+mn-lt"/>
                <a:ea typeface="+mn-ea"/>
                <a:cs typeface="+mn-cs"/>
              </a:rPr>
              <a:t> the upper left)</a:t>
            </a:r>
            <a:r>
              <a:rPr lang="en-US" sz="1200" kern="1200" dirty="0" smtClean="0">
                <a:solidFill>
                  <a:schemeClr val="tx1"/>
                </a:solidFill>
                <a:latin typeface="+mn-lt"/>
                <a:ea typeface="+mn-ea"/>
                <a:cs typeface="+mn-cs"/>
              </a:rPr>
              <a:t> and diabetes (purple</a:t>
            </a:r>
            <a:r>
              <a:rPr lang="en-US" sz="1200" kern="1200" baseline="0" dirty="0" smtClean="0">
                <a:solidFill>
                  <a:schemeClr val="tx1"/>
                </a:solidFill>
                <a:latin typeface="+mn-lt"/>
                <a:ea typeface="+mn-ea"/>
                <a:cs typeface="+mn-cs"/>
              </a:rPr>
              <a:t> bars on the upper right)</a:t>
            </a:r>
            <a:r>
              <a:rPr lang="en-US" sz="1200" kern="1200" dirty="0" smtClean="0">
                <a:solidFill>
                  <a:schemeClr val="tx1"/>
                </a:solidFill>
                <a:latin typeface="+mn-lt"/>
                <a:ea typeface="+mn-ea"/>
                <a:cs typeface="+mn-cs"/>
              </a:rPr>
              <a:t>, similarly low</a:t>
            </a:r>
            <a:r>
              <a:rPr lang="en-US" sz="1200" kern="1200" baseline="0" dirty="0" smtClean="0">
                <a:solidFill>
                  <a:schemeClr val="tx1"/>
                </a:solidFill>
                <a:latin typeface="+mn-lt"/>
                <a:ea typeface="+mn-ea"/>
                <a:cs typeface="+mn-cs"/>
              </a:rPr>
              <a:t> levels of exercise</a:t>
            </a:r>
            <a:r>
              <a:rPr lang="en-US" sz="1200" kern="1200" dirty="0" smtClean="0">
                <a:solidFill>
                  <a:schemeClr val="tx1"/>
                </a:solidFill>
                <a:latin typeface="+mn-lt"/>
                <a:ea typeface="+mn-ea"/>
                <a:cs typeface="+mn-cs"/>
              </a:rPr>
              <a:t> were also</a:t>
            </a:r>
            <a:r>
              <a:rPr lang="en-US" sz="1200" kern="1200" baseline="0" dirty="0" smtClean="0">
                <a:solidFill>
                  <a:schemeClr val="tx1"/>
                </a:solidFill>
                <a:latin typeface="+mn-lt"/>
                <a:ea typeface="+mn-ea"/>
                <a:cs typeface="+mn-cs"/>
              </a:rPr>
              <a:t> most commonly seen in widowed individuals as shown by the blue-green bars in the left lower graph . On the other hand being a c</a:t>
            </a:r>
            <a:r>
              <a:rPr lang="en-US" sz="1200" kern="1200" dirty="0" smtClean="0">
                <a:solidFill>
                  <a:schemeClr val="tx1"/>
                </a:solidFill>
                <a:latin typeface="+mn-lt"/>
                <a:ea typeface="+mn-ea"/>
                <a:cs typeface="+mn-cs"/>
              </a:rPr>
              <a:t>urrent smoker was</a:t>
            </a:r>
            <a:r>
              <a:rPr lang="en-US" sz="1200" kern="1200" baseline="0" dirty="0" smtClean="0">
                <a:solidFill>
                  <a:schemeClr val="tx1"/>
                </a:solidFill>
                <a:latin typeface="+mn-lt"/>
                <a:ea typeface="+mn-ea"/>
                <a:cs typeface="+mn-cs"/>
              </a:rPr>
              <a:t> more frequently reported in </a:t>
            </a:r>
            <a:r>
              <a:rPr lang="en-US" sz="1200" kern="1200" dirty="0" smtClean="0">
                <a:solidFill>
                  <a:schemeClr val="tx1"/>
                </a:solidFill>
                <a:latin typeface="+mn-lt"/>
                <a:ea typeface="+mn-ea"/>
                <a:cs typeface="+mn-cs"/>
              </a:rPr>
              <a:t>divorced individuals,</a:t>
            </a:r>
            <a:r>
              <a:rPr lang="en-US" sz="1200" kern="1200" baseline="0" dirty="0" smtClean="0">
                <a:solidFill>
                  <a:schemeClr val="tx1"/>
                </a:solidFill>
                <a:latin typeface="+mn-lt"/>
                <a:ea typeface="+mn-ea"/>
                <a:cs typeface="+mn-cs"/>
              </a:rPr>
              <a:t> while </a:t>
            </a:r>
            <a:r>
              <a:rPr lang="en-US" sz="1200" kern="1200" dirty="0" smtClean="0">
                <a:solidFill>
                  <a:schemeClr val="tx1"/>
                </a:solidFill>
                <a:latin typeface="+mn-lt"/>
                <a:ea typeface="+mn-ea"/>
                <a:cs typeface="+mn-cs"/>
              </a:rPr>
              <a:t>widowed subjects</a:t>
            </a:r>
            <a:r>
              <a:rPr lang="en-US" sz="1200" kern="1200" baseline="0" dirty="0" smtClean="0">
                <a:solidFill>
                  <a:schemeClr val="tx1"/>
                </a:solidFill>
                <a:latin typeface="+mn-lt"/>
                <a:ea typeface="+mn-ea"/>
                <a:cs typeface="+mn-cs"/>
              </a:rPr>
              <a:t> displayed the lowest presence of current smoking. Interestingly, o</a:t>
            </a:r>
            <a:r>
              <a:rPr lang="en-US" sz="1200" kern="1200" dirty="0" smtClean="0">
                <a:solidFill>
                  <a:schemeClr val="tx1"/>
                </a:solidFill>
                <a:latin typeface="+mn-lt"/>
                <a:ea typeface="+mn-ea"/>
                <a:cs typeface="+mn-cs"/>
              </a:rPr>
              <a:t>besity and family history of cardiovascular disease were most common in single and divorced subjects</a:t>
            </a:r>
            <a:r>
              <a:rPr lang="en-US" sz="1200" kern="1200" baseline="0" dirty="0" smtClean="0">
                <a:solidFill>
                  <a:schemeClr val="tx1"/>
                </a:solidFill>
                <a:latin typeface="+mn-lt"/>
                <a:ea typeface="+mn-ea"/>
                <a:cs typeface="+mn-cs"/>
              </a:rPr>
              <a:t> respectively</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42B2ED1-3172-7E4C-AD39-7130BBC73D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a:t>
            </a:r>
            <a:r>
              <a:rPr lang="en-US" sz="1200" kern="1200" baseline="0" dirty="0" smtClean="0">
                <a:solidFill>
                  <a:schemeClr val="tx1"/>
                </a:solidFill>
                <a:latin typeface="+mn-lt"/>
                <a:ea typeface="+mn-ea"/>
                <a:cs typeface="+mn-cs"/>
              </a:rPr>
              <a:t> graph illustrate the main findings of our study. </a:t>
            </a:r>
            <a:r>
              <a:rPr lang="en-US" sz="1200" kern="1200" dirty="0" smtClean="0">
                <a:solidFill>
                  <a:schemeClr val="tx1"/>
                </a:solidFill>
                <a:latin typeface="+mn-lt"/>
                <a:ea typeface="+mn-ea"/>
                <a:cs typeface="+mn-cs"/>
              </a:rPr>
              <a:t>After multivariable adjustment for factors</a:t>
            </a:r>
            <a:r>
              <a:rPr lang="en-US" sz="1200" kern="1200" baseline="0" dirty="0" smtClean="0">
                <a:solidFill>
                  <a:schemeClr val="tx1"/>
                </a:solidFill>
                <a:latin typeface="+mn-lt"/>
                <a:ea typeface="+mn-ea"/>
                <a:cs typeface="+mn-cs"/>
              </a:rPr>
              <a:t> that could affect the presence of cardiovascular disease</a:t>
            </a:r>
            <a:r>
              <a:rPr lang="en-US" sz="1200" kern="1200" dirty="0" smtClean="0">
                <a:solidFill>
                  <a:schemeClr val="tx1"/>
                </a:solidFill>
                <a:latin typeface="+mn-lt"/>
                <a:ea typeface="+mn-ea"/>
                <a:cs typeface="+mn-cs"/>
              </a:rPr>
              <a:t> (age, gender, obesity, diabetes, high blood pressure, high cholesterol, lack of exercise and family history), we found that marital status was indeed</a:t>
            </a:r>
            <a:r>
              <a:rPr lang="en-US" sz="1200" kern="1200" baseline="0" dirty="0" smtClean="0">
                <a:solidFill>
                  <a:schemeClr val="tx1"/>
                </a:solidFill>
                <a:latin typeface="+mn-lt"/>
                <a:ea typeface="+mn-ea"/>
                <a:cs typeface="+mn-cs"/>
              </a:rPr>
              <a:t> independently associated with the presence of cardiovascular disease. For instance</a:t>
            </a:r>
            <a:r>
              <a:rPr lang="en-US" sz="1200" kern="1200" dirty="0" smtClean="0">
                <a:solidFill>
                  <a:schemeClr val="tx1"/>
                </a:solidFill>
                <a:latin typeface="+mn-lt"/>
                <a:ea typeface="+mn-ea"/>
                <a:cs typeface="+mn-cs"/>
              </a:rPr>
              <a:t> when compared to single individuals, married subjects had a significant 5%</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lower odds of any vascular disease. This finding remained constant across different types of vascular territories, with married individuals having a 9% lower odds of abdominal aortic aneurism (AAA), 8% lower odds of </a:t>
            </a:r>
            <a:r>
              <a:rPr lang="en-US" sz="1200" kern="1200" dirty="0" err="1" smtClean="0">
                <a:solidFill>
                  <a:schemeClr val="tx1"/>
                </a:solidFill>
                <a:latin typeface="+mn-lt"/>
                <a:ea typeface="+mn-ea"/>
                <a:cs typeface="+mn-cs"/>
              </a:rPr>
              <a:t>Cerebrovascular</a:t>
            </a:r>
            <a:r>
              <a:rPr lang="en-US" sz="1200" kern="1200" dirty="0" smtClean="0">
                <a:solidFill>
                  <a:schemeClr val="tx1"/>
                </a:solidFill>
                <a:latin typeface="+mn-lt"/>
                <a:ea typeface="+mn-ea"/>
                <a:cs typeface="+mn-cs"/>
              </a:rPr>
              <a:t> disease (CVD) and 19% lower odds of Peripheral Arterial Disease (PAD). Conversely</a:t>
            </a:r>
            <a:r>
              <a:rPr lang="en-US" sz="1200" kern="1200" baseline="0" dirty="0" smtClean="0">
                <a:solidFill>
                  <a:schemeClr val="tx1"/>
                </a:solidFill>
                <a:latin typeface="+mn-lt"/>
                <a:ea typeface="+mn-ea"/>
                <a:cs typeface="+mn-cs"/>
              </a:rPr>
              <a:t>, the odds of different types of cardiovascular disease were higher in divorced and widowed subjects when compared to single individuals</a:t>
            </a:r>
            <a:endParaRPr lang="en-US" sz="1200" kern="1200" dirty="0" smtClean="0">
              <a:solidFill>
                <a:schemeClr val="tx1"/>
              </a:solidFill>
              <a:latin typeface="+mn-lt"/>
              <a:ea typeface="+mn-ea"/>
              <a:cs typeface="+mn-cs"/>
            </a:endParaRPr>
          </a:p>
          <a:p>
            <a:endParaRPr lang="en-US" dirty="0" smtClean="0"/>
          </a:p>
          <a:p>
            <a:r>
              <a:rPr lang="en-US" dirty="0" smtClean="0"/>
              <a:t> </a:t>
            </a:r>
          </a:p>
          <a:p>
            <a:r>
              <a:rPr lang="en-US" dirty="0" smtClean="0"/>
              <a:t>CAD was not objectively measured </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After multivariable adjustment for factors</a:t>
            </a:r>
            <a:r>
              <a:rPr lang="en-US" sz="1200" kern="1200" baseline="0" dirty="0" smtClean="0">
                <a:solidFill>
                  <a:schemeClr val="tx1"/>
                </a:solidFill>
                <a:latin typeface="+mn-lt"/>
                <a:ea typeface="+mn-ea"/>
                <a:cs typeface="+mn-cs"/>
              </a:rPr>
              <a:t> that could affect the presence of cardiovascular disease</a:t>
            </a:r>
            <a:r>
              <a:rPr lang="en-US" sz="1200" kern="1200" dirty="0" smtClean="0">
                <a:solidFill>
                  <a:schemeClr val="tx1"/>
                </a:solidFill>
                <a:latin typeface="+mn-lt"/>
                <a:ea typeface="+mn-ea"/>
                <a:cs typeface="+mn-cs"/>
              </a:rPr>
              <a:t> (age, gender, obesity, diabetes, hypertension, high cholesterol, physical activity and family history), we found that marital status was indeed</a:t>
            </a:r>
            <a:r>
              <a:rPr lang="en-US" sz="1200" kern="1200" baseline="0" dirty="0" smtClean="0">
                <a:solidFill>
                  <a:schemeClr val="tx1"/>
                </a:solidFill>
                <a:latin typeface="+mn-lt"/>
                <a:ea typeface="+mn-ea"/>
                <a:cs typeface="+mn-cs"/>
              </a:rPr>
              <a:t> independently associated with the presence of cardiovascular disease. For instance</a:t>
            </a:r>
            <a:r>
              <a:rPr lang="en-US" sz="1200" kern="1200" dirty="0" smtClean="0">
                <a:solidFill>
                  <a:schemeClr val="tx1"/>
                </a:solidFill>
                <a:latin typeface="+mn-lt"/>
                <a:ea typeface="+mn-ea"/>
                <a:cs typeface="+mn-cs"/>
              </a:rPr>
              <a:t> married subjects had a significant 5% lower odds of any vascular disease when compared to single individuals. When analyzed by other vascular territories, married individuals had a 9% lower odds of abdominal aortic aneurism (AAA), 8% lower odds of </a:t>
            </a:r>
            <a:r>
              <a:rPr lang="en-US" sz="1200" kern="1200" dirty="0" err="1" smtClean="0">
                <a:solidFill>
                  <a:schemeClr val="tx1"/>
                </a:solidFill>
                <a:latin typeface="+mn-lt"/>
                <a:ea typeface="+mn-ea"/>
                <a:cs typeface="+mn-cs"/>
              </a:rPr>
              <a:t>Cerebrovascular</a:t>
            </a:r>
            <a:r>
              <a:rPr lang="en-US" sz="1200" kern="1200" dirty="0" smtClean="0">
                <a:solidFill>
                  <a:schemeClr val="tx1"/>
                </a:solidFill>
                <a:latin typeface="+mn-lt"/>
                <a:ea typeface="+mn-ea"/>
                <a:cs typeface="+mn-cs"/>
              </a:rPr>
              <a:t> disease (CVD) and 19% lower odds of Peripheral Arterial Disease (PAD). </a:t>
            </a:r>
          </a:p>
          <a:p>
            <a:endParaRPr lang="en-US" dirty="0"/>
          </a:p>
        </p:txBody>
      </p:sp>
      <p:sp>
        <p:nvSpPr>
          <p:cNvPr id="4" name="Slide Number Placeholder 3"/>
          <p:cNvSpPr>
            <a:spLocks noGrp="1"/>
          </p:cNvSpPr>
          <p:nvPr>
            <p:ph type="sldNum" sz="quarter" idx="10"/>
          </p:nvPr>
        </p:nvSpPr>
        <p:spPr/>
        <p:txBody>
          <a:bodyPr/>
          <a:lstStyle/>
          <a:p>
            <a:fld id="{942B2ED1-3172-7E4C-AD39-7130BBC73DD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715152-6517-3444-9F5F-7924BFAF9675}"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15152-6517-3444-9F5F-7924BFAF9675}"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15152-6517-3444-9F5F-7924BFAF9675}"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15152-6517-3444-9F5F-7924BFAF9675}"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715152-6517-3444-9F5F-7924BFAF9675}"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715152-6517-3444-9F5F-7924BFAF9675}"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715152-6517-3444-9F5F-7924BFAF9675}" type="datetimeFigureOut">
              <a:rPr lang="en-US" smtClean="0"/>
              <a:pPr/>
              <a:t>3/28/14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15152-6517-3444-9F5F-7924BFAF9675}" type="datetimeFigureOut">
              <a:rPr lang="en-US" smtClean="0"/>
              <a:pPr/>
              <a:t>3/28/14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15152-6517-3444-9F5F-7924BFAF9675}" type="datetimeFigureOut">
              <a:rPr lang="en-US" smtClean="0"/>
              <a:pPr/>
              <a:t>3/28/14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15152-6517-3444-9F5F-7924BFAF9675}"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15152-6517-3444-9F5F-7924BFAF9675}"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90611-9CD5-5D46-868F-53950CDA33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15152-6517-3444-9F5F-7924BFAF9675}" type="datetimeFigureOut">
              <a:rPr lang="en-US" smtClean="0"/>
              <a:pPr/>
              <a:t>3/28/14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90611-9CD5-5D46-868F-53950CDA33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hyperlink" Target="http://www.census.gov/hhes/families/data/marital.html." TargetMode="External"/><Relationship Id="rId8" Type="http://schemas.openxmlformats.org/officeDocument/2006/relationships/image" Target="../media/image7.png"/><Relationship Id="rId9" Type="http://schemas.openxmlformats.org/officeDocument/2006/relationships/chart" Target="../charts/chart1.xml"/><Relationship Id="rId10"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chart" Target="../charts/chart3.xml"/><Relationship Id="rId6" Type="http://schemas.openxmlformats.org/officeDocument/2006/relationships/chart" Target="../charts/chart4.xml"/><Relationship Id="rId7" Type="http://schemas.openxmlformats.org/officeDocument/2006/relationships/chart" Target="../charts/chart5.xml"/><Relationship Id="rId8" Type="http://schemas.openxmlformats.org/officeDocument/2006/relationships/image" Target="../media/image5.png"/><Relationship Id="rId9"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chart" Target="../charts/chart7.xml"/><Relationship Id="rId5" Type="http://schemas.openxmlformats.org/officeDocument/2006/relationships/image" Target="../media/image2.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5334000"/>
            <a:ext cx="9144000" cy="1524000"/>
          </a:xfrm>
          <a:prstGeom prst="rect">
            <a:avLst/>
          </a:prstGeom>
          <a:solidFill>
            <a:srgbClr val="4F1A6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70621" y="1217693"/>
            <a:ext cx="8666370" cy="1470025"/>
          </a:xfrm>
        </p:spPr>
        <p:txBody>
          <a:bodyPr>
            <a:noAutofit/>
          </a:bodyPr>
          <a:lstStyle/>
          <a:p>
            <a:r>
              <a:rPr lang="en-US" sz="3000" b="1" dirty="0" smtClean="0"/>
              <a:t>Association of Marital Status with Vascular Disease in different Arterial Territories: A Population Based Study of Over 3.5 Million Subjects</a:t>
            </a:r>
            <a:r>
              <a:rPr lang="en-US" sz="3000" dirty="0" smtClean="0"/>
              <a:t/>
            </a:r>
            <a:br>
              <a:rPr lang="en-US" sz="3000" dirty="0" smtClean="0"/>
            </a:br>
            <a:endParaRPr lang="en-US" sz="3000" dirty="0"/>
          </a:p>
        </p:txBody>
      </p:sp>
      <p:sp>
        <p:nvSpPr>
          <p:cNvPr id="3" name="Subtitle 2"/>
          <p:cNvSpPr>
            <a:spLocks noGrp="1"/>
          </p:cNvSpPr>
          <p:nvPr>
            <p:ph type="subTitle" idx="1"/>
          </p:nvPr>
        </p:nvSpPr>
        <p:spPr>
          <a:xfrm>
            <a:off x="291438" y="2812998"/>
            <a:ext cx="8580651" cy="1267969"/>
          </a:xfrm>
        </p:spPr>
        <p:txBody>
          <a:bodyPr>
            <a:normAutofit/>
          </a:bodyPr>
          <a:lstStyle/>
          <a:p>
            <a:r>
              <a:rPr lang="en-US" sz="2919" dirty="0" smtClean="0">
                <a:solidFill>
                  <a:schemeClr val="tx1">
                    <a:lumMod val="65000"/>
                    <a:lumOff val="35000"/>
                  </a:schemeClr>
                </a:solidFill>
              </a:rPr>
              <a:t>Carlos L. Alviar MD, Caron B </a:t>
            </a:r>
            <a:r>
              <a:rPr lang="en-US" sz="2919" dirty="0" err="1" smtClean="0">
                <a:solidFill>
                  <a:schemeClr val="tx1">
                    <a:lumMod val="65000"/>
                    <a:lumOff val="35000"/>
                  </a:schemeClr>
                </a:solidFill>
              </a:rPr>
              <a:t>Rockman</a:t>
            </a:r>
            <a:r>
              <a:rPr lang="en-US" sz="2919" dirty="0" smtClean="0">
                <a:solidFill>
                  <a:schemeClr val="tx1">
                    <a:lumMod val="65000"/>
                    <a:lumOff val="35000"/>
                  </a:schemeClr>
                </a:solidFill>
              </a:rPr>
              <a:t> MD, Yu </a:t>
            </a:r>
            <a:r>
              <a:rPr lang="en-US" sz="2919" dirty="0" err="1" smtClean="0">
                <a:solidFill>
                  <a:schemeClr val="tx1">
                    <a:lumMod val="65000"/>
                    <a:lumOff val="35000"/>
                  </a:schemeClr>
                </a:solidFill>
              </a:rPr>
              <a:t>Guo</a:t>
            </a:r>
            <a:r>
              <a:rPr lang="en-US" sz="2919" dirty="0" smtClean="0">
                <a:solidFill>
                  <a:schemeClr val="tx1">
                    <a:lumMod val="65000"/>
                    <a:lumOff val="35000"/>
                  </a:schemeClr>
                </a:solidFill>
              </a:rPr>
              <a:t> MA, Mark A. Adelman MD, Jeffrey S.  Berger MD MS</a:t>
            </a:r>
            <a:endParaRPr lang="en-US" sz="2700" dirty="0">
              <a:solidFill>
                <a:schemeClr val="tx1">
                  <a:lumMod val="65000"/>
                  <a:lumOff val="35000"/>
                </a:schemeClr>
              </a:solidFill>
            </a:endParaRPr>
          </a:p>
        </p:txBody>
      </p:sp>
      <p:sp>
        <p:nvSpPr>
          <p:cNvPr id="21" name="Rectangle 20"/>
          <p:cNvSpPr/>
          <p:nvPr/>
        </p:nvSpPr>
        <p:spPr>
          <a:xfrm>
            <a:off x="2286000" y="3711417"/>
            <a:ext cx="4572000" cy="1384995"/>
          </a:xfrm>
          <a:prstGeom prst="rect">
            <a:avLst/>
          </a:prstGeom>
        </p:spPr>
        <p:txBody>
          <a:bodyPr>
            <a:spAutoFit/>
          </a:bodyPr>
          <a:lstStyle/>
          <a:p>
            <a:pPr algn="ctr"/>
            <a:endParaRPr lang="en-US" sz="2400" dirty="0" smtClean="0">
              <a:solidFill>
                <a:schemeClr val="tx1">
                  <a:lumMod val="65000"/>
                  <a:lumOff val="35000"/>
                </a:schemeClr>
              </a:solidFill>
            </a:endParaRPr>
          </a:p>
          <a:p>
            <a:pPr marL="339725" indent="-339725" algn="ctr"/>
            <a:r>
              <a:rPr lang="en-US" sz="2000" b="0" dirty="0" smtClean="0">
                <a:solidFill>
                  <a:srgbClr val="595959"/>
                </a:solidFill>
              </a:rPr>
              <a:t>Leon H. </a:t>
            </a:r>
            <a:r>
              <a:rPr lang="en-US" sz="2000" b="0" dirty="0" err="1" smtClean="0">
                <a:solidFill>
                  <a:srgbClr val="595959"/>
                </a:solidFill>
              </a:rPr>
              <a:t>Charney</a:t>
            </a:r>
            <a:r>
              <a:rPr lang="en-US" sz="2000" b="0" dirty="0" smtClean="0">
                <a:solidFill>
                  <a:srgbClr val="595959"/>
                </a:solidFill>
              </a:rPr>
              <a:t> Division of Cardiology</a:t>
            </a:r>
          </a:p>
          <a:p>
            <a:pPr marL="339725" indent="-339725" algn="ctr"/>
            <a:r>
              <a:rPr lang="en-US" sz="2000" b="0" dirty="0" smtClean="0">
                <a:solidFill>
                  <a:srgbClr val="595959"/>
                </a:solidFill>
              </a:rPr>
              <a:t>NYU </a:t>
            </a:r>
            <a:r>
              <a:rPr lang="en-US" sz="2000" b="0" dirty="0" err="1" smtClean="0">
                <a:solidFill>
                  <a:srgbClr val="595959"/>
                </a:solidFill>
              </a:rPr>
              <a:t>Langone</a:t>
            </a:r>
            <a:r>
              <a:rPr lang="en-US" sz="2000" b="0" dirty="0" smtClean="0">
                <a:solidFill>
                  <a:srgbClr val="595959"/>
                </a:solidFill>
              </a:rPr>
              <a:t> Medical Center</a:t>
            </a:r>
          </a:p>
          <a:p>
            <a:pPr marL="339725" indent="-339725" algn="ctr"/>
            <a:r>
              <a:rPr lang="en-US" sz="2000" b="0" dirty="0" smtClean="0">
                <a:solidFill>
                  <a:srgbClr val="595959"/>
                </a:solidFill>
              </a:rPr>
              <a:t>New York, New York</a:t>
            </a:r>
          </a:p>
        </p:txBody>
      </p:sp>
      <p:sp>
        <p:nvSpPr>
          <p:cNvPr id="22" name="Rectangle 21"/>
          <p:cNvSpPr/>
          <p:nvPr/>
        </p:nvSpPr>
        <p:spPr>
          <a:xfrm>
            <a:off x="5580870" y="6455072"/>
            <a:ext cx="3595856" cy="338554"/>
          </a:xfrm>
          <a:prstGeom prst="rect">
            <a:avLst/>
          </a:prstGeom>
        </p:spPr>
        <p:txBody>
          <a:bodyPr wrap="none">
            <a:spAutoFit/>
          </a:bodyPr>
          <a:lstStyle/>
          <a:p>
            <a:pPr marL="339725" indent="-339725">
              <a:spcBef>
                <a:spcPct val="20000"/>
              </a:spcBef>
            </a:pPr>
            <a:r>
              <a:rPr lang="en-US" sz="1600" dirty="0" smtClean="0">
                <a:solidFill>
                  <a:schemeClr val="bg1"/>
                </a:solidFill>
              </a:rPr>
              <a:t>The a</a:t>
            </a:r>
            <a:r>
              <a:rPr lang="en-US" sz="1600" b="0" dirty="0" smtClean="0">
                <a:solidFill>
                  <a:schemeClr val="bg1"/>
                </a:solidFill>
              </a:rPr>
              <a:t>uthors have no financial disclosures</a:t>
            </a:r>
            <a:endParaRPr lang="en-US" sz="1600" b="0" dirty="0">
              <a:solidFill>
                <a:schemeClr val="bg1"/>
              </a:solidFill>
            </a:endParaRPr>
          </a:p>
        </p:txBody>
      </p:sp>
      <p:pic>
        <p:nvPicPr>
          <p:cNvPr id="10" name="Picture 3"/>
          <p:cNvPicPr>
            <a:picLocks noChangeAspect="1"/>
          </p:cNvPicPr>
          <p:nvPr/>
        </p:nvPicPr>
        <p:blipFill>
          <a:blip r:embed="rId3"/>
          <a:srcRect/>
          <a:stretch>
            <a:fillRect/>
          </a:stretch>
        </p:blipFill>
        <p:spPr bwMode="auto">
          <a:xfrm>
            <a:off x="189837" y="5540912"/>
            <a:ext cx="2627013" cy="105386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428"/>
            <a:ext cx="4978400" cy="896057"/>
          </a:xfrm>
          <a:gradFill flip="none" rotWithShape="1">
            <a:gsLst>
              <a:gs pos="49000">
                <a:srgbClr val="4F1A67"/>
              </a:gs>
              <a:gs pos="100000">
                <a:srgbClr val="FFFFFF"/>
              </a:gs>
              <a:gs pos="78000">
                <a:srgbClr val="581D74"/>
              </a:gs>
            </a:gsLst>
            <a:lin ang="0" scaled="1"/>
            <a:tileRect/>
          </a:gradFill>
        </p:spPr>
        <p:txBody>
          <a:bodyPr>
            <a:noAutofit/>
          </a:bodyPr>
          <a:lstStyle/>
          <a:p>
            <a:pPr algn="l"/>
            <a:r>
              <a:rPr lang="en-US" sz="2400" dirty="0" smtClean="0">
                <a:solidFill>
                  <a:srgbClr val="FFFFFF"/>
                </a:solidFill>
              </a:rPr>
              <a:t>Does marital status influence your cardiovascular health?</a:t>
            </a:r>
            <a:endParaRPr lang="en-US" sz="2400" dirty="0">
              <a:solidFill>
                <a:srgbClr val="FFFFFF"/>
              </a:solidFill>
            </a:endParaRPr>
          </a:p>
        </p:txBody>
      </p:sp>
      <p:sp>
        <p:nvSpPr>
          <p:cNvPr id="3" name="Content Placeholder 2"/>
          <p:cNvSpPr>
            <a:spLocks noGrp="1"/>
          </p:cNvSpPr>
          <p:nvPr>
            <p:ph idx="1"/>
          </p:nvPr>
        </p:nvSpPr>
        <p:spPr>
          <a:xfrm>
            <a:off x="178276" y="868285"/>
            <a:ext cx="7365524" cy="3157615"/>
          </a:xfrm>
        </p:spPr>
        <p:txBody>
          <a:bodyPr>
            <a:noAutofit/>
          </a:bodyPr>
          <a:lstStyle/>
          <a:p>
            <a:pPr marL="0" indent="0">
              <a:spcBef>
                <a:spcPts val="1200"/>
              </a:spcBef>
              <a:buFont typeface="Arial" pitchFamily="34" charset="0"/>
              <a:buChar char="•"/>
            </a:pPr>
            <a:endParaRPr lang="en-US" sz="1600" dirty="0" smtClean="0"/>
          </a:p>
          <a:p>
            <a:pPr marL="0" indent="0">
              <a:spcBef>
                <a:spcPts val="1200"/>
              </a:spcBef>
              <a:buFont typeface="Arial" pitchFamily="34" charset="0"/>
              <a:buChar char="•"/>
            </a:pPr>
            <a:r>
              <a:rPr lang="en-US" sz="1600" dirty="0" smtClean="0"/>
              <a:t>Prior studies </a:t>
            </a:r>
            <a:r>
              <a:rPr lang="en-US" sz="1600" dirty="0"/>
              <a:t>have reported an interaction between marriage and health </a:t>
            </a:r>
          </a:p>
          <a:p>
            <a:pPr marL="0" indent="0">
              <a:spcBef>
                <a:spcPts val="1200"/>
              </a:spcBef>
              <a:buFont typeface="Arial" pitchFamily="34" charset="0"/>
              <a:buChar char="•"/>
            </a:pPr>
            <a:r>
              <a:rPr lang="en-US" sz="1600" dirty="0"/>
              <a:t>Cardiovascular disease, risk factors and outcomes vary by marital status. </a:t>
            </a:r>
          </a:p>
          <a:p>
            <a:pPr marL="0" indent="0">
              <a:spcBef>
                <a:spcPts val="1200"/>
              </a:spcBef>
              <a:buFont typeface="Arial" pitchFamily="34" charset="0"/>
              <a:buChar char="•"/>
            </a:pPr>
            <a:r>
              <a:rPr lang="en-US" sz="1600" dirty="0"/>
              <a:t>Limited available literature:</a:t>
            </a:r>
            <a:r>
              <a:rPr lang="en-US" sz="1600" dirty="0" smtClean="0"/>
              <a:t> </a:t>
            </a:r>
          </a:p>
          <a:p>
            <a:pPr marL="400050" lvl="1" indent="0">
              <a:spcBef>
                <a:spcPts val="1200"/>
              </a:spcBef>
              <a:buFont typeface="Arial" pitchFamily="34" charset="0"/>
              <a:buChar char="•"/>
            </a:pPr>
            <a:r>
              <a:rPr lang="en-US" sz="1400" dirty="0" smtClean="0"/>
              <a:t>Conflicting data</a:t>
            </a:r>
          </a:p>
          <a:p>
            <a:pPr marL="400050" lvl="1" indent="0">
              <a:spcBef>
                <a:spcPts val="1200"/>
              </a:spcBef>
              <a:buFont typeface="Arial" pitchFamily="34" charset="0"/>
              <a:buChar char="•"/>
            </a:pPr>
            <a:r>
              <a:rPr lang="en-US" sz="1400" dirty="0" smtClean="0"/>
              <a:t>Smaller cohorts</a:t>
            </a:r>
          </a:p>
          <a:p>
            <a:pPr marL="400050" lvl="1" indent="0">
              <a:spcBef>
                <a:spcPts val="1200"/>
              </a:spcBef>
              <a:buFont typeface="Arial" pitchFamily="34" charset="0"/>
              <a:buChar char="•"/>
            </a:pPr>
            <a:r>
              <a:rPr lang="en-US" sz="1400" dirty="0" smtClean="0"/>
              <a:t>Data mostly on married vs. </a:t>
            </a:r>
            <a:r>
              <a:rPr lang="en-US" sz="1400" dirty="0"/>
              <a:t>unmarried </a:t>
            </a:r>
            <a:r>
              <a:rPr lang="en-US" sz="1400" dirty="0" smtClean="0"/>
              <a:t> subjects </a:t>
            </a:r>
          </a:p>
          <a:p>
            <a:pPr marL="400050" lvl="1" indent="0">
              <a:spcBef>
                <a:spcPts val="1200"/>
              </a:spcBef>
              <a:buFont typeface="Arial" pitchFamily="34" charset="0"/>
              <a:buChar char="•"/>
            </a:pPr>
            <a:r>
              <a:rPr lang="en-US" sz="1400" dirty="0" smtClean="0"/>
              <a:t>Most </a:t>
            </a:r>
            <a:r>
              <a:rPr lang="en-US" sz="1400" dirty="0"/>
              <a:t>studies focus on coronary </a:t>
            </a:r>
            <a:r>
              <a:rPr lang="en-US" sz="1400" dirty="0" smtClean="0"/>
              <a:t>disease only</a:t>
            </a:r>
          </a:p>
        </p:txBody>
      </p:sp>
      <p:pic>
        <p:nvPicPr>
          <p:cNvPr id="5" name="Picture 5"/>
          <p:cNvPicPr>
            <a:picLocks noChangeAspect="1" noChangeArrowheads="1"/>
          </p:cNvPicPr>
          <p:nvPr/>
        </p:nvPicPr>
        <p:blipFill>
          <a:blip r:embed="rId3"/>
          <a:srcRect/>
          <a:stretch>
            <a:fillRect/>
          </a:stretch>
        </p:blipFill>
        <p:spPr bwMode="auto">
          <a:xfrm>
            <a:off x="8076724" y="0"/>
            <a:ext cx="1068705" cy="2857500"/>
          </a:xfrm>
          <a:prstGeom prst="rect">
            <a:avLst/>
          </a:prstGeom>
          <a:noFill/>
        </p:spPr>
      </p:pic>
      <p:pic>
        <p:nvPicPr>
          <p:cNvPr id="6" name="Picture 6"/>
          <p:cNvPicPr>
            <a:picLocks noChangeAspect="1" noChangeArrowheads="1"/>
          </p:cNvPicPr>
          <p:nvPr/>
        </p:nvPicPr>
        <p:blipFill>
          <a:blip r:embed="rId4"/>
          <a:srcRect/>
          <a:stretch>
            <a:fillRect/>
          </a:stretch>
        </p:blipFill>
        <p:spPr bwMode="auto">
          <a:xfrm>
            <a:off x="5523548" y="31750"/>
            <a:ext cx="3620453" cy="2743200"/>
          </a:xfrm>
          <a:prstGeom prst="rect">
            <a:avLst/>
          </a:prstGeom>
          <a:noFill/>
        </p:spPr>
      </p:pic>
      <p:sp>
        <p:nvSpPr>
          <p:cNvPr id="7" name="TextBox 6"/>
          <p:cNvSpPr txBox="1"/>
          <p:nvPr/>
        </p:nvSpPr>
        <p:spPr>
          <a:xfrm>
            <a:off x="5169581" y="6187738"/>
            <a:ext cx="3141530" cy="461665"/>
          </a:xfrm>
          <a:prstGeom prst="rect">
            <a:avLst/>
          </a:prstGeom>
          <a:noFill/>
        </p:spPr>
        <p:txBody>
          <a:bodyPr wrap="none" rtlCol="0">
            <a:spAutoFit/>
          </a:bodyPr>
          <a:lstStyle/>
          <a:p>
            <a:r>
              <a:rPr lang="en-US" sz="1200" dirty="0"/>
              <a:t>Jaffe </a:t>
            </a:r>
            <a:r>
              <a:rPr lang="en-US" sz="1200" dirty="0" smtClean="0"/>
              <a:t>DH et al . </a:t>
            </a:r>
            <a:r>
              <a:rPr lang="en-US" sz="1200" dirty="0"/>
              <a:t>Ann </a:t>
            </a:r>
            <a:r>
              <a:rPr lang="en-US" sz="1200" dirty="0" err="1"/>
              <a:t>Epidemiol</a:t>
            </a:r>
            <a:r>
              <a:rPr lang="en-US" sz="1200" dirty="0"/>
              <a:t> 2007;17:540-7</a:t>
            </a:r>
            <a:r>
              <a:rPr lang="en-US" sz="1200" dirty="0" smtClean="0"/>
              <a:t> </a:t>
            </a:r>
          </a:p>
          <a:p>
            <a:r>
              <a:rPr lang="en-US" sz="1200" dirty="0" err="1"/>
              <a:t>Hadi</a:t>
            </a:r>
            <a:r>
              <a:rPr lang="en-US" sz="1200" dirty="0"/>
              <a:t> </a:t>
            </a:r>
            <a:r>
              <a:rPr lang="en-US" sz="1200" dirty="0" err="1"/>
              <a:t>Khafaji</a:t>
            </a:r>
            <a:r>
              <a:rPr lang="en-US" sz="1200" dirty="0"/>
              <a:t> </a:t>
            </a:r>
            <a:r>
              <a:rPr lang="en-US" sz="1200" dirty="0" smtClean="0"/>
              <a:t>HA et al </a:t>
            </a:r>
            <a:r>
              <a:rPr lang="en-US" sz="1200" dirty="0" err="1"/>
              <a:t>Clin</a:t>
            </a:r>
            <a:r>
              <a:rPr lang="en-US" sz="1200" dirty="0"/>
              <a:t> </a:t>
            </a:r>
            <a:r>
              <a:rPr lang="en-US" sz="1200" dirty="0" err="1"/>
              <a:t>Cardiol</a:t>
            </a:r>
            <a:r>
              <a:rPr lang="en-US" sz="1200" dirty="0"/>
              <a:t> 2012;35:741-8</a:t>
            </a:r>
            <a:r>
              <a:rPr lang="en-US" sz="1200" dirty="0" smtClean="0"/>
              <a:t> </a:t>
            </a:r>
            <a:endParaRPr lang="en-US" sz="1200" dirty="0"/>
          </a:p>
        </p:txBody>
      </p:sp>
      <p:pic>
        <p:nvPicPr>
          <p:cNvPr id="8" name="Picture 7"/>
          <p:cNvPicPr>
            <a:picLocks noChangeAspect="1"/>
          </p:cNvPicPr>
          <p:nvPr/>
        </p:nvPicPr>
        <p:blipFill>
          <a:blip r:embed="rId5"/>
          <a:srcRect t="16333" b="20667"/>
          <a:stretch>
            <a:fillRect/>
          </a:stretch>
        </p:blipFill>
        <p:spPr>
          <a:xfrm flipH="1">
            <a:off x="4483779" y="2740150"/>
            <a:ext cx="4127501" cy="2847850"/>
          </a:xfrm>
          <a:prstGeom prst="rect">
            <a:avLst/>
          </a:prstGeom>
        </p:spPr>
      </p:pic>
      <p:sp>
        <p:nvSpPr>
          <p:cNvPr id="9" name="Oval Callout 8"/>
          <p:cNvSpPr/>
          <p:nvPr/>
        </p:nvSpPr>
        <p:spPr>
          <a:xfrm>
            <a:off x="6209136" y="1650300"/>
            <a:ext cx="1969188" cy="1238949"/>
          </a:xfrm>
          <a:prstGeom prst="wedgeEllipseCallout">
            <a:avLst>
              <a:gd name="adj1" fmla="val -16423"/>
              <a:gd name="adj2" fmla="val 78034"/>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No worries, according to scientist despite the extra pounds coming up, your heart will be in good shape!</a:t>
            </a:r>
            <a:endParaRPr lang="en-US" sz="1100" dirty="0">
              <a:solidFill>
                <a:schemeClr val="tx1"/>
              </a:solidFill>
            </a:endParaRPr>
          </a:p>
        </p:txBody>
      </p:sp>
      <p:sp>
        <p:nvSpPr>
          <p:cNvPr id="10" name="TextBox 9"/>
          <p:cNvSpPr txBox="1"/>
          <p:nvPr/>
        </p:nvSpPr>
        <p:spPr>
          <a:xfrm>
            <a:off x="457199" y="4357469"/>
            <a:ext cx="4026581" cy="1015663"/>
          </a:xfrm>
          <a:prstGeom prst="rect">
            <a:avLst/>
          </a:prstGeom>
          <a:noFill/>
        </p:spPr>
        <p:txBody>
          <a:bodyPr wrap="square" rtlCol="0">
            <a:spAutoFit/>
          </a:bodyPr>
          <a:lstStyle/>
          <a:p>
            <a:r>
              <a:rPr lang="en-US" sz="2000" dirty="0" smtClean="0">
                <a:solidFill>
                  <a:srgbClr val="660066"/>
                </a:solidFill>
                <a:latin typeface="Comic Sans MS"/>
                <a:cs typeface="Comic Sans MS"/>
              </a:rPr>
              <a:t>Do the patterns of risk factors and vascular disease vary by marital status?</a:t>
            </a:r>
            <a:endParaRPr lang="en-US" sz="2000" dirty="0">
              <a:solidFill>
                <a:srgbClr val="660066"/>
              </a:solidFill>
              <a:latin typeface="Comic Sans MS"/>
              <a:cs typeface="Comic Sans MS"/>
            </a:endParaRPr>
          </a:p>
        </p:txBody>
      </p:sp>
      <p:pic>
        <p:nvPicPr>
          <p:cNvPr id="11" name="Picture 10"/>
          <p:cNvPicPr>
            <a:picLocks noChangeAspect="1"/>
          </p:cNvPicPr>
          <p:nvPr/>
        </p:nvPicPr>
        <p:blipFill>
          <a:blip r:embed="rId6"/>
          <a:stretch>
            <a:fillRect/>
          </a:stretch>
        </p:blipFill>
        <p:spPr>
          <a:xfrm>
            <a:off x="0" y="5994917"/>
            <a:ext cx="1651476" cy="86308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a:stretch>
            <a:fillRect/>
          </a:stretch>
        </p:blipFill>
        <p:spPr>
          <a:xfrm>
            <a:off x="0" y="5994917"/>
            <a:ext cx="1651476" cy="863083"/>
          </a:xfrm>
          <a:prstGeom prst="rect">
            <a:avLst/>
          </a:prstGeom>
        </p:spPr>
      </p:pic>
      <p:pic>
        <p:nvPicPr>
          <p:cNvPr id="11" name="Picture 10"/>
          <p:cNvPicPr>
            <a:picLocks noChangeAspect="1"/>
          </p:cNvPicPr>
          <p:nvPr/>
        </p:nvPicPr>
        <p:blipFill>
          <a:blip r:embed="rId4"/>
          <a:stretch>
            <a:fillRect/>
          </a:stretch>
        </p:blipFill>
        <p:spPr>
          <a:xfrm>
            <a:off x="3330829" y="1560397"/>
            <a:ext cx="4575635" cy="2452804"/>
          </a:xfrm>
          <a:prstGeom prst="rect">
            <a:avLst/>
          </a:prstGeom>
        </p:spPr>
      </p:pic>
      <p:pic>
        <p:nvPicPr>
          <p:cNvPr id="5" name="Picture 5"/>
          <p:cNvPicPr>
            <a:picLocks noChangeAspect="1" noChangeArrowheads="1"/>
          </p:cNvPicPr>
          <p:nvPr/>
        </p:nvPicPr>
        <p:blipFill>
          <a:blip r:embed="rId5"/>
          <a:srcRect/>
          <a:stretch>
            <a:fillRect/>
          </a:stretch>
        </p:blipFill>
        <p:spPr bwMode="auto">
          <a:xfrm>
            <a:off x="8076724" y="0"/>
            <a:ext cx="1068705" cy="2857500"/>
          </a:xfrm>
          <a:prstGeom prst="rect">
            <a:avLst/>
          </a:prstGeom>
          <a:noFill/>
        </p:spPr>
      </p:pic>
      <p:pic>
        <p:nvPicPr>
          <p:cNvPr id="6" name="Picture 6"/>
          <p:cNvPicPr>
            <a:picLocks noChangeAspect="1" noChangeArrowheads="1"/>
          </p:cNvPicPr>
          <p:nvPr/>
        </p:nvPicPr>
        <p:blipFill>
          <a:blip r:embed="rId6"/>
          <a:srcRect/>
          <a:stretch>
            <a:fillRect/>
          </a:stretch>
        </p:blipFill>
        <p:spPr bwMode="auto">
          <a:xfrm>
            <a:off x="5523548" y="31750"/>
            <a:ext cx="3620453" cy="2743200"/>
          </a:xfrm>
          <a:prstGeom prst="rect">
            <a:avLst/>
          </a:prstGeom>
          <a:noFill/>
        </p:spPr>
      </p:pic>
      <p:sp>
        <p:nvSpPr>
          <p:cNvPr id="8" name="Title 1"/>
          <p:cNvSpPr>
            <a:spLocks noGrp="1"/>
          </p:cNvSpPr>
          <p:nvPr>
            <p:ph type="title"/>
          </p:nvPr>
        </p:nvSpPr>
        <p:spPr>
          <a:xfrm>
            <a:off x="0" y="175428"/>
            <a:ext cx="5523548" cy="896057"/>
          </a:xfrm>
          <a:gradFill flip="none" rotWithShape="1">
            <a:gsLst>
              <a:gs pos="49000">
                <a:srgbClr val="4F1A67"/>
              </a:gs>
              <a:gs pos="100000">
                <a:srgbClr val="FFFFFF"/>
              </a:gs>
              <a:gs pos="78000">
                <a:srgbClr val="581D74"/>
              </a:gs>
            </a:gsLst>
            <a:lin ang="0" scaled="1"/>
            <a:tileRect/>
          </a:gradFill>
        </p:spPr>
        <p:txBody>
          <a:bodyPr>
            <a:normAutofit/>
          </a:bodyPr>
          <a:lstStyle/>
          <a:p>
            <a:pPr algn="l"/>
            <a:r>
              <a:rPr lang="en-US" sz="3600" dirty="0" smtClean="0">
                <a:solidFill>
                  <a:srgbClr val="FFFFFF"/>
                </a:solidFill>
              </a:rPr>
              <a:t>Marital Status Distribution</a:t>
            </a:r>
            <a:endParaRPr lang="en-US" sz="3600" dirty="0">
              <a:solidFill>
                <a:srgbClr val="FFFFFF"/>
              </a:solidFill>
            </a:endParaRPr>
          </a:p>
        </p:txBody>
      </p:sp>
      <p:sp>
        <p:nvSpPr>
          <p:cNvPr id="10" name="TextBox 9"/>
          <p:cNvSpPr txBox="1"/>
          <p:nvPr/>
        </p:nvSpPr>
        <p:spPr>
          <a:xfrm>
            <a:off x="3810413" y="6362700"/>
            <a:ext cx="4914251" cy="369332"/>
          </a:xfrm>
          <a:prstGeom prst="rect">
            <a:avLst/>
          </a:prstGeom>
          <a:noFill/>
        </p:spPr>
        <p:txBody>
          <a:bodyPr wrap="none" rtlCol="0">
            <a:spAutoFit/>
          </a:bodyPr>
          <a:lstStyle/>
          <a:p>
            <a:r>
              <a:rPr lang="en-US" u="sng" dirty="0" smtClean="0">
                <a:hlinkClick r:id="rId7"/>
              </a:rPr>
              <a:t>www.census.gov/hhes/families/data/marital.html.</a:t>
            </a:r>
            <a:r>
              <a:rPr lang="en-US" dirty="0" smtClean="0"/>
              <a:t> </a:t>
            </a:r>
            <a:endParaRPr lang="en-US" dirty="0"/>
          </a:p>
        </p:txBody>
      </p:sp>
      <p:pic>
        <p:nvPicPr>
          <p:cNvPr id="12" name="Picture 11"/>
          <p:cNvPicPr>
            <a:picLocks noChangeAspect="1"/>
          </p:cNvPicPr>
          <p:nvPr/>
        </p:nvPicPr>
        <p:blipFill>
          <a:blip r:embed="rId8"/>
          <a:stretch>
            <a:fillRect/>
          </a:stretch>
        </p:blipFill>
        <p:spPr>
          <a:xfrm>
            <a:off x="0" y="1574217"/>
            <a:ext cx="3443831" cy="2474908"/>
          </a:xfrm>
          <a:prstGeom prst="rect">
            <a:avLst/>
          </a:prstGeom>
        </p:spPr>
      </p:pic>
      <p:sp>
        <p:nvSpPr>
          <p:cNvPr id="13" name="TextBox 12"/>
          <p:cNvSpPr txBox="1"/>
          <p:nvPr/>
        </p:nvSpPr>
        <p:spPr>
          <a:xfrm>
            <a:off x="3729707" y="1282700"/>
            <a:ext cx="922586" cy="369332"/>
          </a:xfrm>
          <a:prstGeom prst="rect">
            <a:avLst/>
          </a:prstGeom>
          <a:noFill/>
        </p:spPr>
        <p:txBody>
          <a:bodyPr wrap="none" rtlCol="0">
            <a:spAutoFit/>
          </a:bodyPr>
          <a:lstStyle/>
          <a:p>
            <a:r>
              <a:rPr lang="en-US" dirty="0" smtClean="0"/>
              <a:t>Women</a:t>
            </a:r>
            <a:endParaRPr lang="en-US" dirty="0"/>
          </a:p>
        </p:txBody>
      </p:sp>
      <p:graphicFrame>
        <p:nvGraphicFramePr>
          <p:cNvPr id="16" name="Chart 15"/>
          <p:cNvGraphicFramePr/>
          <p:nvPr/>
        </p:nvGraphicFramePr>
        <p:xfrm>
          <a:off x="4191000" y="4241799"/>
          <a:ext cx="2946399" cy="206792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7" name="Chart 16"/>
          <p:cNvGraphicFramePr/>
          <p:nvPr/>
        </p:nvGraphicFramePr>
        <p:xfrm>
          <a:off x="546100" y="4241800"/>
          <a:ext cx="2946400" cy="2108200"/>
        </p:xfrm>
        <a:graphic>
          <a:graphicData uri="http://schemas.openxmlformats.org/drawingml/2006/chart">
            <c:chart xmlns:c="http://schemas.openxmlformats.org/drawingml/2006/chart" xmlns:r="http://schemas.openxmlformats.org/officeDocument/2006/relationships" r:id="rId10"/>
          </a:graphicData>
        </a:graphic>
      </p:graphicFrame>
      <p:sp>
        <p:nvSpPr>
          <p:cNvPr id="7" name="TextBox 6"/>
          <p:cNvSpPr txBox="1"/>
          <p:nvPr/>
        </p:nvSpPr>
        <p:spPr>
          <a:xfrm>
            <a:off x="400050" y="1292665"/>
            <a:ext cx="618153" cy="369332"/>
          </a:xfrm>
          <a:prstGeom prst="rect">
            <a:avLst/>
          </a:prstGeom>
          <a:noFill/>
        </p:spPr>
        <p:txBody>
          <a:bodyPr wrap="square" rtlCol="0">
            <a:spAutoFit/>
          </a:bodyPr>
          <a:lstStyle/>
          <a:p>
            <a:r>
              <a:rPr lang="en-US" dirty="0" smtClean="0"/>
              <a:t>Men</a:t>
            </a:r>
            <a:endParaRPr lang="en-US" dirty="0"/>
          </a:p>
        </p:txBody>
      </p:sp>
      <p:sp>
        <p:nvSpPr>
          <p:cNvPr id="18" name="TextBox 17"/>
          <p:cNvSpPr txBox="1"/>
          <p:nvPr/>
        </p:nvSpPr>
        <p:spPr>
          <a:xfrm>
            <a:off x="38100" y="1028700"/>
            <a:ext cx="2296647" cy="369332"/>
          </a:xfrm>
          <a:prstGeom prst="rect">
            <a:avLst/>
          </a:prstGeom>
          <a:noFill/>
        </p:spPr>
        <p:txBody>
          <a:bodyPr wrap="none" rtlCol="0">
            <a:spAutoFit/>
          </a:bodyPr>
          <a:lstStyle/>
          <a:p>
            <a:r>
              <a:rPr lang="en-US" u="sng" dirty="0" smtClean="0"/>
              <a:t>In the US (1950-2013): </a:t>
            </a:r>
            <a:endParaRPr lang="en-US" u="sng" dirty="0"/>
          </a:p>
        </p:txBody>
      </p:sp>
      <p:sp>
        <p:nvSpPr>
          <p:cNvPr id="19" name="TextBox 18"/>
          <p:cNvSpPr txBox="1"/>
          <p:nvPr/>
        </p:nvSpPr>
        <p:spPr>
          <a:xfrm>
            <a:off x="38100" y="3985625"/>
            <a:ext cx="1471940" cy="369332"/>
          </a:xfrm>
          <a:prstGeom prst="rect">
            <a:avLst/>
          </a:prstGeom>
          <a:noFill/>
        </p:spPr>
        <p:txBody>
          <a:bodyPr wrap="none" rtlCol="0">
            <a:spAutoFit/>
          </a:bodyPr>
          <a:lstStyle/>
          <a:p>
            <a:r>
              <a:rPr lang="en-US" u="sng" dirty="0" smtClean="0"/>
              <a:t>In our cohort:</a:t>
            </a:r>
            <a:endParaRPr lang="en-US" u="sng" dirty="0"/>
          </a:p>
        </p:txBody>
      </p:sp>
      <p:sp>
        <p:nvSpPr>
          <p:cNvPr id="15" name="TextBox 14"/>
          <p:cNvSpPr txBox="1"/>
          <p:nvPr/>
        </p:nvSpPr>
        <p:spPr>
          <a:xfrm>
            <a:off x="3729707" y="4354957"/>
            <a:ext cx="922586" cy="369332"/>
          </a:xfrm>
          <a:prstGeom prst="rect">
            <a:avLst/>
          </a:prstGeom>
          <a:noFill/>
        </p:spPr>
        <p:txBody>
          <a:bodyPr wrap="none" rtlCol="0">
            <a:spAutoFit/>
          </a:bodyPr>
          <a:lstStyle/>
          <a:p>
            <a:r>
              <a:rPr lang="en-US" dirty="0" smtClean="0"/>
              <a:t>Women</a:t>
            </a:r>
            <a:endParaRPr lang="en-US" dirty="0"/>
          </a:p>
        </p:txBody>
      </p:sp>
      <p:sp>
        <p:nvSpPr>
          <p:cNvPr id="20" name="TextBox 19"/>
          <p:cNvSpPr txBox="1"/>
          <p:nvPr/>
        </p:nvSpPr>
        <p:spPr>
          <a:xfrm>
            <a:off x="237023" y="4354957"/>
            <a:ext cx="618153" cy="369332"/>
          </a:xfrm>
          <a:prstGeom prst="rect">
            <a:avLst/>
          </a:prstGeom>
          <a:noFill/>
        </p:spPr>
        <p:txBody>
          <a:bodyPr wrap="none" rtlCol="0">
            <a:spAutoFit/>
          </a:bodyPr>
          <a:lstStyle/>
          <a:p>
            <a:r>
              <a:rPr lang="en-US" dirty="0" smtClean="0"/>
              <a:t>Men</a:t>
            </a:r>
            <a:endParaRPr lang="en-US" dirty="0"/>
          </a:p>
        </p:txBody>
      </p:sp>
      <p:sp>
        <p:nvSpPr>
          <p:cNvPr id="21" name="TextBox 20"/>
          <p:cNvSpPr txBox="1"/>
          <p:nvPr/>
        </p:nvSpPr>
        <p:spPr>
          <a:xfrm>
            <a:off x="3068295" y="5024162"/>
            <a:ext cx="357001" cy="261610"/>
          </a:xfrm>
          <a:prstGeom prst="rect">
            <a:avLst/>
          </a:prstGeom>
          <a:noFill/>
        </p:spPr>
        <p:txBody>
          <a:bodyPr wrap="none" rtlCol="0">
            <a:spAutoFit/>
          </a:bodyPr>
          <a:lstStyle/>
          <a:p>
            <a:r>
              <a:rPr lang="en-US" sz="1100" dirty="0" smtClean="0"/>
              <a:t>5%</a:t>
            </a:r>
            <a:endParaRPr lang="en-US" sz="1100" dirty="0"/>
          </a:p>
        </p:txBody>
      </p:sp>
      <p:sp>
        <p:nvSpPr>
          <p:cNvPr id="22" name="TextBox 21"/>
          <p:cNvSpPr txBox="1"/>
          <p:nvPr/>
        </p:nvSpPr>
        <p:spPr>
          <a:xfrm>
            <a:off x="3068295" y="4797963"/>
            <a:ext cx="357001" cy="261610"/>
          </a:xfrm>
          <a:prstGeom prst="rect">
            <a:avLst/>
          </a:prstGeom>
          <a:noFill/>
        </p:spPr>
        <p:txBody>
          <a:bodyPr wrap="none" rtlCol="0">
            <a:spAutoFit/>
          </a:bodyPr>
          <a:lstStyle/>
          <a:p>
            <a:r>
              <a:rPr lang="en-US" sz="1100" dirty="0" smtClean="0"/>
              <a:t>6%</a:t>
            </a:r>
            <a:endParaRPr lang="en-US" sz="1100" dirty="0"/>
          </a:p>
        </p:txBody>
      </p:sp>
      <p:sp>
        <p:nvSpPr>
          <p:cNvPr id="23" name="TextBox 22"/>
          <p:cNvSpPr txBox="1"/>
          <p:nvPr/>
        </p:nvSpPr>
        <p:spPr>
          <a:xfrm>
            <a:off x="3306166" y="5263061"/>
            <a:ext cx="357001" cy="261610"/>
          </a:xfrm>
          <a:prstGeom prst="rect">
            <a:avLst/>
          </a:prstGeom>
          <a:noFill/>
        </p:spPr>
        <p:txBody>
          <a:bodyPr wrap="none" rtlCol="0">
            <a:spAutoFit/>
          </a:bodyPr>
          <a:lstStyle/>
          <a:p>
            <a:r>
              <a:rPr lang="en-US" sz="1100" dirty="0" smtClean="0"/>
              <a:t>9%</a:t>
            </a:r>
            <a:endParaRPr lang="en-US" sz="1100" dirty="0"/>
          </a:p>
        </p:txBody>
      </p:sp>
      <p:sp>
        <p:nvSpPr>
          <p:cNvPr id="24" name="TextBox 23"/>
          <p:cNvSpPr txBox="1"/>
          <p:nvPr/>
        </p:nvSpPr>
        <p:spPr>
          <a:xfrm>
            <a:off x="2953995" y="5527360"/>
            <a:ext cx="428498" cy="261610"/>
          </a:xfrm>
          <a:prstGeom prst="rect">
            <a:avLst/>
          </a:prstGeom>
          <a:noFill/>
        </p:spPr>
        <p:txBody>
          <a:bodyPr wrap="none" rtlCol="0">
            <a:spAutoFit/>
          </a:bodyPr>
          <a:lstStyle/>
          <a:p>
            <a:r>
              <a:rPr lang="en-US" sz="1100" dirty="0" smtClean="0"/>
              <a:t>80%</a:t>
            </a:r>
            <a:endParaRPr lang="en-US" sz="1100" dirty="0"/>
          </a:p>
        </p:txBody>
      </p:sp>
      <p:sp>
        <p:nvSpPr>
          <p:cNvPr id="25" name="TextBox 24"/>
          <p:cNvSpPr txBox="1"/>
          <p:nvPr/>
        </p:nvSpPr>
        <p:spPr>
          <a:xfrm>
            <a:off x="6747128" y="5011174"/>
            <a:ext cx="535605" cy="261610"/>
          </a:xfrm>
          <a:prstGeom prst="rect">
            <a:avLst/>
          </a:prstGeom>
          <a:noFill/>
        </p:spPr>
        <p:txBody>
          <a:bodyPr wrap="none" rtlCol="0">
            <a:spAutoFit/>
          </a:bodyPr>
          <a:lstStyle/>
          <a:p>
            <a:r>
              <a:rPr lang="en-US" sz="1100" dirty="0" smtClean="0"/>
              <a:t>18.2%</a:t>
            </a:r>
            <a:endParaRPr lang="en-US" sz="1100" dirty="0"/>
          </a:p>
        </p:txBody>
      </p:sp>
      <p:sp>
        <p:nvSpPr>
          <p:cNvPr id="26" name="TextBox 25"/>
          <p:cNvSpPr txBox="1"/>
          <p:nvPr/>
        </p:nvSpPr>
        <p:spPr>
          <a:xfrm>
            <a:off x="6747128" y="4784975"/>
            <a:ext cx="535605" cy="261610"/>
          </a:xfrm>
          <a:prstGeom prst="rect">
            <a:avLst/>
          </a:prstGeom>
          <a:noFill/>
        </p:spPr>
        <p:txBody>
          <a:bodyPr wrap="none" rtlCol="0">
            <a:spAutoFit/>
          </a:bodyPr>
          <a:lstStyle/>
          <a:p>
            <a:r>
              <a:rPr lang="en-US" sz="1100" dirty="0" smtClean="0"/>
              <a:t>10.5%</a:t>
            </a:r>
            <a:endParaRPr lang="en-US" sz="1100" dirty="0"/>
          </a:p>
        </p:txBody>
      </p:sp>
      <p:sp>
        <p:nvSpPr>
          <p:cNvPr id="27" name="TextBox 26"/>
          <p:cNvSpPr txBox="1"/>
          <p:nvPr/>
        </p:nvSpPr>
        <p:spPr>
          <a:xfrm>
            <a:off x="6984999" y="5250073"/>
            <a:ext cx="464108" cy="261610"/>
          </a:xfrm>
          <a:prstGeom prst="rect">
            <a:avLst/>
          </a:prstGeom>
          <a:noFill/>
        </p:spPr>
        <p:txBody>
          <a:bodyPr wrap="none" rtlCol="0">
            <a:spAutoFit/>
          </a:bodyPr>
          <a:lstStyle/>
          <a:p>
            <a:r>
              <a:rPr lang="en-US" sz="1100" dirty="0" smtClean="0"/>
              <a:t>8.1%</a:t>
            </a:r>
            <a:endParaRPr lang="en-US" sz="1100" dirty="0"/>
          </a:p>
        </p:txBody>
      </p:sp>
      <p:sp>
        <p:nvSpPr>
          <p:cNvPr id="28" name="TextBox 27"/>
          <p:cNvSpPr txBox="1"/>
          <p:nvPr/>
        </p:nvSpPr>
        <p:spPr>
          <a:xfrm>
            <a:off x="6658228" y="5476272"/>
            <a:ext cx="567496" cy="261610"/>
          </a:xfrm>
          <a:prstGeom prst="rect">
            <a:avLst/>
          </a:prstGeom>
          <a:noFill/>
        </p:spPr>
        <p:txBody>
          <a:bodyPr wrap="none" rtlCol="0">
            <a:spAutoFit/>
          </a:bodyPr>
          <a:lstStyle/>
          <a:p>
            <a:r>
              <a:rPr lang="en-US" sz="1100" dirty="0" smtClean="0"/>
              <a:t>63.2 %</a:t>
            </a:r>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3"/>
          <a:srcRect/>
          <a:stretch>
            <a:fillRect/>
          </a:stretch>
        </p:blipFill>
        <p:spPr bwMode="auto">
          <a:xfrm>
            <a:off x="8076724" y="0"/>
            <a:ext cx="1068705" cy="2857500"/>
          </a:xfrm>
          <a:prstGeom prst="rect">
            <a:avLst/>
          </a:prstGeom>
          <a:noFill/>
        </p:spPr>
      </p:pic>
      <p:pic>
        <p:nvPicPr>
          <p:cNvPr id="6" name="Picture 6"/>
          <p:cNvPicPr>
            <a:picLocks noChangeAspect="1" noChangeArrowheads="1"/>
          </p:cNvPicPr>
          <p:nvPr/>
        </p:nvPicPr>
        <p:blipFill>
          <a:blip r:embed="rId4"/>
          <a:srcRect/>
          <a:stretch>
            <a:fillRect/>
          </a:stretch>
        </p:blipFill>
        <p:spPr bwMode="auto">
          <a:xfrm>
            <a:off x="5523548" y="31750"/>
            <a:ext cx="3620453" cy="2743200"/>
          </a:xfrm>
          <a:prstGeom prst="rect">
            <a:avLst/>
          </a:prstGeom>
          <a:noFill/>
        </p:spPr>
      </p:pic>
      <p:sp>
        <p:nvSpPr>
          <p:cNvPr id="8" name="Title 1"/>
          <p:cNvSpPr>
            <a:spLocks noGrp="1"/>
          </p:cNvSpPr>
          <p:nvPr>
            <p:ph type="title"/>
          </p:nvPr>
        </p:nvSpPr>
        <p:spPr>
          <a:xfrm>
            <a:off x="0" y="175428"/>
            <a:ext cx="4419600" cy="896057"/>
          </a:xfrm>
          <a:gradFill flip="none" rotWithShape="1">
            <a:gsLst>
              <a:gs pos="49000">
                <a:srgbClr val="4F1A67"/>
              </a:gs>
              <a:gs pos="100000">
                <a:srgbClr val="FFFFFF"/>
              </a:gs>
              <a:gs pos="78000">
                <a:srgbClr val="581D74"/>
              </a:gs>
            </a:gsLst>
            <a:lin ang="0" scaled="1"/>
            <a:tileRect/>
          </a:gradFill>
        </p:spPr>
        <p:txBody>
          <a:bodyPr/>
          <a:lstStyle/>
          <a:p>
            <a:pPr algn="l"/>
            <a:r>
              <a:rPr lang="en-US" dirty="0" smtClean="0">
                <a:solidFill>
                  <a:srgbClr val="FFFFFF"/>
                </a:solidFill>
              </a:rPr>
              <a:t>CV Risk Factors</a:t>
            </a:r>
            <a:endParaRPr lang="en-US" dirty="0">
              <a:solidFill>
                <a:srgbClr val="FFFFFF"/>
              </a:solidFill>
            </a:endParaRPr>
          </a:p>
        </p:txBody>
      </p:sp>
      <p:graphicFrame>
        <p:nvGraphicFramePr>
          <p:cNvPr id="9" name="Chart 8"/>
          <p:cNvGraphicFramePr/>
          <p:nvPr/>
        </p:nvGraphicFramePr>
        <p:xfrm>
          <a:off x="49848" y="1046085"/>
          <a:ext cx="4572000" cy="25463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49848" y="3524250"/>
          <a:ext cx="4572000" cy="25463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p:cNvGraphicFramePr/>
          <p:nvPr/>
        </p:nvGraphicFramePr>
        <p:xfrm>
          <a:off x="4508500" y="3448567"/>
          <a:ext cx="4572000" cy="2546350"/>
        </p:xfrm>
        <a:graphic>
          <a:graphicData uri="http://schemas.openxmlformats.org/drawingml/2006/chart">
            <c:chart xmlns:c="http://schemas.openxmlformats.org/drawingml/2006/chart" xmlns:r="http://schemas.openxmlformats.org/officeDocument/2006/relationships" r:id="rId7"/>
          </a:graphicData>
        </a:graphic>
      </p:graphicFrame>
      <p:pic>
        <p:nvPicPr>
          <p:cNvPr id="10" name="Picture 9"/>
          <p:cNvPicPr>
            <a:picLocks noChangeAspect="1"/>
          </p:cNvPicPr>
          <p:nvPr/>
        </p:nvPicPr>
        <p:blipFill>
          <a:blip r:embed="rId8"/>
          <a:stretch>
            <a:fillRect/>
          </a:stretch>
        </p:blipFill>
        <p:spPr>
          <a:xfrm>
            <a:off x="0" y="5994917"/>
            <a:ext cx="1651476" cy="863083"/>
          </a:xfrm>
          <a:prstGeom prst="rect">
            <a:avLst/>
          </a:prstGeom>
        </p:spPr>
      </p:pic>
      <p:graphicFrame>
        <p:nvGraphicFramePr>
          <p:cNvPr id="11" name="Chart 10"/>
          <p:cNvGraphicFramePr/>
          <p:nvPr/>
        </p:nvGraphicFramePr>
        <p:xfrm>
          <a:off x="4438174" y="1058785"/>
          <a:ext cx="3689350" cy="2402482"/>
        </p:xfrm>
        <a:graphic>
          <a:graphicData uri="http://schemas.openxmlformats.org/drawingml/2006/chart">
            <c:chart xmlns:c="http://schemas.openxmlformats.org/drawingml/2006/chart" xmlns:r="http://schemas.openxmlformats.org/officeDocument/2006/relationships" r:id="rId9"/>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6"/>
          <p:cNvPicPr>
            <a:picLocks noChangeAspect="1" noChangeArrowheads="1"/>
          </p:cNvPicPr>
          <p:nvPr/>
        </p:nvPicPr>
        <p:blipFill>
          <a:blip r:embed="rId3"/>
          <a:srcRect/>
          <a:stretch>
            <a:fillRect/>
          </a:stretch>
        </p:blipFill>
        <p:spPr bwMode="auto">
          <a:xfrm>
            <a:off x="5523548" y="31750"/>
            <a:ext cx="3620453" cy="2743200"/>
          </a:xfrm>
          <a:prstGeom prst="rect">
            <a:avLst/>
          </a:prstGeom>
          <a:noFill/>
        </p:spPr>
      </p:pic>
      <p:graphicFrame>
        <p:nvGraphicFramePr>
          <p:cNvPr id="37" name="Chart 36"/>
          <p:cNvGraphicFramePr/>
          <p:nvPr/>
        </p:nvGraphicFramePr>
        <p:xfrm>
          <a:off x="304800" y="1071485"/>
          <a:ext cx="8051800" cy="4834015"/>
        </p:xfrm>
        <a:graphic>
          <a:graphicData uri="http://schemas.openxmlformats.org/drawingml/2006/chart">
            <c:chart xmlns:c="http://schemas.openxmlformats.org/drawingml/2006/chart" xmlns:r="http://schemas.openxmlformats.org/officeDocument/2006/relationships" r:id="rId4"/>
          </a:graphicData>
        </a:graphic>
      </p:graphicFrame>
      <p:sp>
        <p:nvSpPr>
          <p:cNvPr id="18" name="Title 1"/>
          <p:cNvSpPr txBox="1">
            <a:spLocks/>
          </p:cNvSpPr>
          <p:nvPr/>
        </p:nvSpPr>
        <p:spPr>
          <a:xfrm>
            <a:off x="0" y="175428"/>
            <a:ext cx="4711728" cy="896057"/>
          </a:xfrm>
          <a:prstGeom prst="rect">
            <a:avLst/>
          </a:prstGeom>
          <a:gradFill flip="none" rotWithShape="1">
            <a:gsLst>
              <a:gs pos="49000">
                <a:srgbClr val="4F1A67"/>
              </a:gs>
              <a:gs pos="100000">
                <a:srgbClr val="FFFFFF"/>
              </a:gs>
              <a:gs pos="78000">
                <a:srgbClr val="581D74"/>
              </a:gs>
            </a:gsLst>
            <a:lin ang="0" scaled="1"/>
            <a:tileRect/>
          </a:gradFill>
        </p:spPr>
        <p:txBody>
          <a:bodyPr vert="horz" lIns="91440" tIns="45720" rIns="91440" bIns="45720" rtlCol="0" anchor="ctr">
            <a:noAutofit/>
          </a:bodyPr>
          <a:lstStyle/>
          <a:p>
            <a:pPr>
              <a:defRPr sz="1800" b="1" i="0" u="none" strike="noStrike" kern="1200" baseline="0">
                <a:solidFill>
                  <a:prstClr val="black"/>
                </a:solidFill>
                <a:latin typeface="+mn-lt"/>
                <a:ea typeface="+mn-ea"/>
                <a:cs typeface="+mn-cs"/>
              </a:defRPr>
            </a:pPr>
            <a:r>
              <a:rPr lang="en-US" sz="2400" dirty="0" smtClean="0">
                <a:solidFill>
                  <a:srgbClr val="FFFFFF"/>
                </a:solidFill>
              </a:rPr>
              <a:t>Risk of Cardiovascular Disease </a:t>
            </a:r>
          </a:p>
          <a:p>
            <a:pPr>
              <a:defRPr sz="1800" b="1" i="0" u="none" strike="noStrike" kern="1200" baseline="0">
                <a:solidFill>
                  <a:prstClr val="black"/>
                </a:solidFill>
                <a:latin typeface="+mn-lt"/>
                <a:ea typeface="+mn-ea"/>
                <a:cs typeface="+mn-cs"/>
              </a:defRPr>
            </a:pPr>
            <a:r>
              <a:rPr lang="en-US" sz="2400" dirty="0" smtClean="0">
                <a:solidFill>
                  <a:srgbClr val="FFFFFF"/>
                </a:solidFill>
              </a:rPr>
              <a:t>By Marital Status</a:t>
            </a:r>
            <a:endParaRPr lang="en-US" sz="2400" dirty="0">
              <a:solidFill>
                <a:srgbClr val="FFFFFF"/>
              </a:solidFill>
            </a:endParaRPr>
          </a:p>
        </p:txBody>
      </p:sp>
      <p:sp>
        <p:nvSpPr>
          <p:cNvPr id="43" name="TextBox 42"/>
          <p:cNvSpPr txBox="1"/>
          <p:nvPr/>
        </p:nvSpPr>
        <p:spPr>
          <a:xfrm>
            <a:off x="1172340" y="1610329"/>
            <a:ext cx="1388189" cy="261610"/>
          </a:xfrm>
          <a:prstGeom prst="rect">
            <a:avLst/>
          </a:prstGeom>
          <a:noFill/>
        </p:spPr>
        <p:txBody>
          <a:bodyPr wrap="none" rtlCol="0">
            <a:spAutoFit/>
          </a:bodyPr>
          <a:lstStyle/>
          <a:p>
            <a:r>
              <a:rPr lang="en-US" sz="1100" b="1" dirty="0" smtClean="0"/>
              <a:t>Any vascular disease</a:t>
            </a:r>
            <a:endParaRPr lang="en-US" sz="1100" b="1" dirty="0"/>
          </a:p>
        </p:txBody>
      </p:sp>
      <p:sp>
        <p:nvSpPr>
          <p:cNvPr id="44" name="TextBox 43"/>
          <p:cNvSpPr txBox="1"/>
          <p:nvPr/>
        </p:nvSpPr>
        <p:spPr>
          <a:xfrm>
            <a:off x="2443874" y="1618438"/>
            <a:ext cx="1211721" cy="430887"/>
          </a:xfrm>
          <a:prstGeom prst="rect">
            <a:avLst/>
          </a:prstGeom>
          <a:noFill/>
        </p:spPr>
        <p:txBody>
          <a:bodyPr wrap="none" rtlCol="0">
            <a:spAutoFit/>
          </a:bodyPr>
          <a:lstStyle/>
          <a:p>
            <a:pPr algn="ctr"/>
            <a:r>
              <a:rPr lang="en-US" sz="1100" b="1" dirty="0" smtClean="0"/>
              <a:t>Abdominal Aortic</a:t>
            </a:r>
          </a:p>
          <a:p>
            <a:pPr algn="ctr"/>
            <a:r>
              <a:rPr lang="en-US" sz="1100" b="1" dirty="0" smtClean="0"/>
              <a:t>Aneurism</a:t>
            </a:r>
            <a:endParaRPr lang="en-US" sz="1100" b="1" dirty="0"/>
          </a:p>
        </p:txBody>
      </p:sp>
      <p:sp>
        <p:nvSpPr>
          <p:cNvPr id="45" name="TextBox 44"/>
          <p:cNvSpPr txBox="1"/>
          <p:nvPr/>
        </p:nvSpPr>
        <p:spPr>
          <a:xfrm>
            <a:off x="3594919" y="1600200"/>
            <a:ext cx="1125622" cy="430887"/>
          </a:xfrm>
          <a:prstGeom prst="rect">
            <a:avLst/>
          </a:prstGeom>
          <a:noFill/>
        </p:spPr>
        <p:txBody>
          <a:bodyPr wrap="none" rtlCol="0">
            <a:spAutoFit/>
          </a:bodyPr>
          <a:lstStyle/>
          <a:p>
            <a:pPr algn="ctr"/>
            <a:r>
              <a:rPr lang="en-US" sz="1100" b="1" dirty="0" smtClean="0"/>
              <a:t>Coronary Artery </a:t>
            </a:r>
          </a:p>
          <a:p>
            <a:pPr algn="ctr"/>
            <a:r>
              <a:rPr lang="en-US" sz="1100" b="1" dirty="0" smtClean="0"/>
              <a:t>Disease</a:t>
            </a:r>
            <a:endParaRPr lang="en-US" sz="1100" b="1" dirty="0"/>
          </a:p>
        </p:txBody>
      </p:sp>
      <p:sp>
        <p:nvSpPr>
          <p:cNvPr id="46" name="TextBox 45"/>
          <p:cNvSpPr txBox="1"/>
          <p:nvPr/>
        </p:nvSpPr>
        <p:spPr>
          <a:xfrm>
            <a:off x="4901732" y="1605738"/>
            <a:ext cx="1133644" cy="430887"/>
          </a:xfrm>
          <a:prstGeom prst="rect">
            <a:avLst/>
          </a:prstGeom>
          <a:noFill/>
        </p:spPr>
        <p:txBody>
          <a:bodyPr wrap="none" rtlCol="0">
            <a:spAutoFit/>
          </a:bodyPr>
          <a:lstStyle/>
          <a:p>
            <a:pPr algn="ctr"/>
            <a:r>
              <a:rPr lang="en-US" sz="1100" b="1" dirty="0" err="1" smtClean="0"/>
              <a:t>Cerebrovascular</a:t>
            </a:r>
            <a:endParaRPr lang="en-US" sz="1100" b="1" dirty="0" smtClean="0"/>
          </a:p>
          <a:p>
            <a:pPr algn="ctr"/>
            <a:r>
              <a:rPr lang="en-US" sz="1100" b="1" dirty="0" smtClean="0"/>
              <a:t>Disease</a:t>
            </a:r>
            <a:endParaRPr lang="en-US" sz="1100" b="1" dirty="0"/>
          </a:p>
        </p:txBody>
      </p:sp>
      <p:sp>
        <p:nvSpPr>
          <p:cNvPr id="47" name="TextBox 46"/>
          <p:cNvSpPr txBox="1"/>
          <p:nvPr/>
        </p:nvSpPr>
        <p:spPr>
          <a:xfrm>
            <a:off x="6390639" y="1610329"/>
            <a:ext cx="1261884" cy="430887"/>
          </a:xfrm>
          <a:prstGeom prst="rect">
            <a:avLst/>
          </a:prstGeom>
          <a:noFill/>
        </p:spPr>
        <p:txBody>
          <a:bodyPr wrap="none" rtlCol="0">
            <a:spAutoFit/>
          </a:bodyPr>
          <a:lstStyle/>
          <a:p>
            <a:pPr algn="ctr"/>
            <a:r>
              <a:rPr lang="en-US" sz="1100" b="1" dirty="0" smtClean="0"/>
              <a:t>Peripheral Arterial</a:t>
            </a:r>
          </a:p>
          <a:p>
            <a:pPr algn="ctr"/>
            <a:r>
              <a:rPr lang="en-US" sz="1100" b="1" dirty="0" smtClean="0"/>
              <a:t>Disease</a:t>
            </a:r>
            <a:endParaRPr lang="en-US" sz="1100" b="1" dirty="0"/>
          </a:p>
        </p:txBody>
      </p:sp>
      <p:pic>
        <p:nvPicPr>
          <p:cNvPr id="48" name="Picture 5"/>
          <p:cNvPicPr>
            <a:picLocks noChangeAspect="1" noChangeArrowheads="1"/>
          </p:cNvPicPr>
          <p:nvPr/>
        </p:nvPicPr>
        <p:blipFill>
          <a:blip r:embed="rId5"/>
          <a:srcRect/>
          <a:stretch>
            <a:fillRect/>
          </a:stretch>
        </p:blipFill>
        <p:spPr bwMode="auto">
          <a:xfrm>
            <a:off x="8076724" y="0"/>
            <a:ext cx="1068705" cy="2857500"/>
          </a:xfrm>
          <a:prstGeom prst="rect">
            <a:avLst/>
          </a:prstGeom>
          <a:noFill/>
        </p:spPr>
      </p:pic>
      <p:pic>
        <p:nvPicPr>
          <p:cNvPr id="12" name="Picture 11"/>
          <p:cNvPicPr>
            <a:picLocks noChangeAspect="1"/>
          </p:cNvPicPr>
          <p:nvPr/>
        </p:nvPicPr>
        <p:blipFill>
          <a:blip r:embed="rId6"/>
          <a:stretch>
            <a:fillRect/>
          </a:stretch>
        </p:blipFill>
        <p:spPr>
          <a:xfrm>
            <a:off x="0" y="5994917"/>
            <a:ext cx="1651476" cy="863083"/>
          </a:xfrm>
          <a:prstGeom prst="rect">
            <a:avLst/>
          </a:prstGeom>
        </p:spPr>
      </p:pic>
      <p:sp>
        <p:nvSpPr>
          <p:cNvPr id="13" name="TextBox 12"/>
          <p:cNvSpPr txBox="1"/>
          <p:nvPr/>
        </p:nvSpPr>
        <p:spPr>
          <a:xfrm>
            <a:off x="6603723" y="6337300"/>
            <a:ext cx="2174243" cy="276999"/>
          </a:xfrm>
          <a:prstGeom prst="rect">
            <a:avLst/>
          </a:prstGeom>
          <a:noFill/>
        </p:spPr>
        <p:txBody>
          <a:bodyPr wrap="none" rtlCol="0">
            <a:spAutoFit/>
          </a:bodyPr>
          <a:lstStyle/>
          <a:p>
            <a:r>
              <a:rPr lang="en-US" sz="1200" dirty="0" smtClean="0"/>
              <a:t>*Single status used as reference</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flipH="1">
            <a:off x="6036866" y="4610099"/>
            <a:ext cx="2682365" cy="1820197"/>
            <a:chOff x="1689100" y="1244600"/>
            <a:chExt cx="5600700" cy="3771900"/>
          </a:xfrm>
        </p:grpSpPr>
        <p:pic>
          <p:nvPicPr>
            <p:cNvPr id="8" name="Picture 7"/>
            <p:cNvPicPr>
              <a:picLocks noChangeAspect="1"/>
            </p:cNvPicPr>
            <p:nvPr/>
          </p:nvPicPr>
          <p:blipFill>
            <a:blip r:embed="rId2"/>
            <a:srcRect l="6093" t="8454" r="8994" b="19808"/>
            <a:stretch>
              <a:fillRect/>
            </a:stretch>
          </p:blipFill>
          <p:spPr>
            <a:xfrm>
              <a:off x="1689100" y="1244600"/>
              <a:ext cx="5575300" cy="3771900"/>
            </a:xfrm>
            <a:prstGeom prst="rect">
              <a:avLst/>
            </a:prstGeom>
          </p:spPr>
        </p:pic>
        <p:sp>
          <p:nvSpPr>
            <p:cNvPr id="9" name="Rectangle 8"/>
            <p:cNvSpPr/>
            <p:nvPr/>
          </p:nvSpPr>
          <p:spPr>
            <a:xfrm>
              <a:off x="6362700" y="4737100"/>
              <a:ext cx="927100" cy="266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149" name="Picture 5"/>
          <p:cNvPicPr>
            <a:picLocks noChangeAspect="1" noChangeArrowheads="1"/>
          </p:cNvPicPr>
          <p:nvPr/>
        </p:nvPicPr>
        <p:blipFill>
          <a:blip r:embed="rId3"/>
          <a:srcRect/>
          <a:stretch>
            <a:fillRect/>
          </a:stretch>
        </p:blipFill>
        <p:spPr bwMode="auto">
          <a:xfrm>
            <a:off x="8076724" y="0"/>
            <a:ext cx="1068705" cy="2857500"/>
          </a:xfrm>
          <a:prstGeom prst="rect">
            <a:avLst/>
          </a:prstGeom>
          <a:noFill/>
        </p:spPr>
      </p:pic>
      <p:pic>
        <p:nvPicPr>
          <p:cNvPr id="6150" name="Picture 6"/>
          <p:cNvPicPr>
            <a:picLocks noChangeAspect="1" noChangeArrowheads="1"/>
          </p:cNvPicPr>
          <p:nvPr/>
        </p:nvPicPr>
        <p:blipFill>
          <a:blip r:embed="rId4"/>
          <a:srcRect/>
          <a:stretch>
            <a:fillRect/>
          </a:stretch>
        </p:blipFill>
        <p:spPr bwMode="auto">
          <a:xfrm>
            <a:off x="5523548" y="31750"/>
            <a:ext cx="3620453" cy="2743200"/>
          </a:xfrm>
          <a:prstGeom prst="rect">
            <a:avLst/>
          </a:prstGeom>
          <a:noFill/>
        </p:spPr>
      </p:pic>
      <p:sp>
        <p:nvSpPr>
          <p:cNvPr id="5" name="Title 1"/>
          <p:cNvSpPr txBox="1">
            <a:spLocks/>
          </p:cNvSpPr>
          <p:nvPr/>
        </p:nvSpPr>
        <p:spPr>
          <a:xfrm>
            <a:off x="0" y="175428"/>
            <a:ext cx="3810413" cy="896057"/>
          </a:xfrm>
          <a:prstGeom prst="rect">
            <a:avLst/>
          </a:prstGeom>
          <a:gradFill flip="none" rotWithShape="1">
            <a:gsLst>
              <a:gs pos="49000">
                <a:srgbClr val="4F1A67"/>
              </a:gs>
              <a:gs pos="100000">
                <a:srgbClr val="FFFFFF"/>
              </a:gs>
              <a:gs pos="78000">
                <a:srgbClr val="581D74"/>
              </a:gs>
            </a:gsLst>
            <a:lin ang="0" scaled="1"/>
            <a:tileRect/>
          </a:gradFill>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FFFF"/>
                </a:solidFill>
                <a:effectLst/>
                <a:uLnTx/>
                <a:uFillTx/>
                <a:latin typeface="+mj-lt"/>
                <a:ea typeface="+mj-ea"/>
                <a:cs typeface="+mj-cs"/>
              </a:rPr>
              <a:t>Conclusions</a:t>
            </a:r>
          </a:p>
        </p:txBody>
      </p:sp>
      <p:sp>
        <p:nvSpPr>
          <p:cNvPr id="7" name="Content Placeholder 2"/>
          <p:cNvSpPr txBox="1">
            <a:spLocks/>
          </p:cNvSpPr>
          <p:nvPr/>
        </p:nvSpPr>
        <p:spPr>
          <a:xfrm>
            <a:off x="457199" y="1346200"/>
            <a:ext cx="6654801" cy="4525963"/>
          </a:xfrm>
          <a:prstGeom prst="rect">
            <a:avLst/>
          </a:prstGeom>
        </p:spPr>
        <p:txBody>
          <a:bodyPr vert="horz" lIns="91440" tIns="45720" rIns="91440" bIns="45720" rtlCol="0">
            <a:normAutofit/>
          </a:bodyPr>
          <a:lstStyle/>
          <a:p>
            <a:pPr>
              <a:spcAft>
                <a:spcPts val="1200"/>
              </a:spcAft>
              <a:buFont typeface="Arial"/>
              <a:buChar char="•"/>
            </a:pPr>
            <a:r>
              <a:rPr lang="en-US" sz="2000" dirty="0" smtClean="0"/>
              <a:t>In a very large contemporary cohort, being married was associated with lower odds of cardiovascular disease when compared to single</a:t>
            </a:r>
          </a:p>
          <a:p>
            <a:pPr>
              <a:spcAft>
                <a:spcPts val="1200"/>
              </a:spcAft>
              <a:buFont typeface="Arial"/>
              <a:buChar char="•"/>
            </a:pPr>
            <a:r>
              <a:rPr lang="en-US" sz="2000" dirty="0" smtClean="0"/>
              <a:t>Both widowed or divorced subjects had a higher prevalence of cardiovascular disease than subjects who were single</a:t>
            </a:r>
          </a:p>
          <a:p>
            <a:pPr>
              <a:spcAft>
                <a:spcPts val="1200"/>
              </a:spcAft>
              <a:buFont typeface="Arial"/>
              <a:buChar char="•"/>
            </a:pPr>
            <a:r>
              <a:rPr lang="en-US" sz="2000" dirty="0" smtClean="0"/>
              <a:t>This </a:t>
            </a:r>
            <a:r>
              <a:rPr lang="en-US" sz="2000" dirty="0"/>
              <a:t>association</a:t>
            </a:r>
            <a:r>
              <a:rPr lang="en-US" sz="2000" dirty="0" smtClean="0"/>
              <a:t> was demonstrated </a:t>
            </a:r>
            <a:r>
              <a:rPr lang="en-US" sz="2000" dirty="0"/>
              <a:t>in</a:t>
            </a:r>
            <a:r>
              <a:rPr lang="en-US" sz="2000" dirty="0" smtClean="0"/>
              <a:t> both women </a:t>
            </a:r>
            <a:r>
              <a:rPr lang="en-US" sz="2000" dirty="0"/>
              <a:t>and men</a:t>
            </a:r>
            <a:r>
              <a:rPr lang="en-US" sz="2000" dirty="0" smtClean="0"/>
              <a:t> </a:t>
            </a:r>
          </a:p>
          <a:p>
            <a:pPr>
              <a:spcAft>
                <a:spcPts val="1200"/>
              </a:spcAft>
              <a:buFont typeface="Arial"/>
              <a:buChar char="•"/>
            </a:pPr>
            <a:r>
              <a:rPr lang="en-US" sz="2000" dirty="0"/>
              <a:t>The lower odds of any vascular disease in married subjects were more pronounced at younger </a:t>
            </a:r>
            <a:r>
              <a:rPr lang="en-US" sz="2000" dirty="0" smtClean="0"/>
              <a:t>ages</a:t>
            </a:r>
          </a:p>
          <a:p>
            <a:pPr>
              <a:spcAft>
                <a:spcPts val="1200"/>
              </a:spcAft>
              <a:buFont typeface="Arial"/>
              <a:buChar char="•"/>
            </a:pPr>
            <a:r>
              <a:rPr lang="en-US" sz="2000" dirty="0" smtClean="0"/>
              <a:t>Further research in necessary to establish potential explanation for the present findings </a:t>
            </a:r>
            <a:endParaRPr lang="en-US" sz="2000" dirty="0"/>
          </a:p>
        </p:txBody>
      </p:sp>
      <p:sp>
        <p:nvSpPr>
          <p:cNvPr id="11" name="Oval Callout 10"/>
          <p:cNvSpPr/>
          <p:nvPr/>
        </p:nvSpPr>
        <p:spPr>
          <a:xfrm>
            <a:off x="7112000" y="2774950"/>
            <a:ext cx="1943100" cy="1244600"/>
          </a:xfrm>
          <a:prstGeom prst="wedgeEllipseCallout">
            <a:avLst>
              <a:gd name="adj1" fmla="val -1280"/>
              <a:gd name="adj2" fmla="val 93520"/>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Here is the deal: Stay married or put yourself at risk…</a:t>
            </a:r>
            <a:endParaRPr lang="en-US" sz="1400" dirty="0">
              <a:solidFill>
                <a:schemeClr val="tx1"/>
              </a:solidFill>
            </a:endParaRPr>
          </a:p>
        </p:txBody>
      </p:sp>
      <p:pic>
        <p:nvPicPr>
          <p:cNvPr id="12" name="Picture 11"/>
          <p:cNvPicPr>
            <a:picLocks noChangeAspect="1"/>
          </p:cNvPicPr>
          <p:nvPr/>
        </p:nvPicPr>
        <p:blipFill>
          <a:blip r:embed="rId5"/>
          <a:stretch>
            <a:fillRect/>
          </a:stretch>
        </p:blipFill>
        <p:spPr>
          <a:xfrm>
            <a:off x="0" y="5994917"/>
            <a:ext cx="1651476" cy="863083"/>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1882</TotalTime>
  <Words>1479</Words>
  <Application>Microsoft Macintosh PowerPoint</Application>
  <PresentationFormat>On-screen Show (4:3)</PresentationFormat>
  <Paragraphs>101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Association of Marital Status with Vascular Disease in different Arterial Territories: A Population Based Study of Over 3.5 Million Subjects </vt:lpstr>
      <vt:lpstr>Does marital status influence your cardiovascular health?</vt:lpstr>
      <vt:lpstr>Marital Status Distribution</vt:lpstr>
      <vt:lpstr>CV Risk Factors</vt:lpstr>
      <vt:lpstr>PowerPoint Presentation</vt:lpstr>
      <vt:lpstr>PowerPoint Presentation</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Marital Status with Vascular Disease in different Arterial Territories:  A Population Based Study of Over 3.5 Million Subjects </dc:title>
  <dc:creator>Carlos Alviar</dc:creator>
  <cp:lastModifiedBy>Alex Rogers</cp:lastModifiedBy>
  <cp:revision>46</cp:revision>
  <dcterms:created xsi:type="dcterms:W3CDTF">2014-03-28T14:00:22Z</dcterms:created>
  <dcterms:modified xsi:type="dcterms:W3CDTF">2014-03-28T16:15:30Z</dcterms:modified>
</cp:coreProperties>
</file>